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32A"/>
    <a:srgbClr val="941B80"/>
    <a:srgbClr val="D6EADE"/>
    <a:srgbClr val="C8E7FA"/>
    <a:srgbClr val="EEE7B9"/>
    <a:srgbClr val="EFD8E3"/>
    <a:srgbClr val="2D2E82"/>
    <a:srgbClr val="1C919F"/>
    <a:srgbClr val="2FB3C1"/>
    <a:srgbClr val="E7E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08"/>
  </p:normalViewPr>
  <p:slideViewPr>
    <p:cSldViewPr snapToGrid="0">
      <p:cViewPr>
        <p:scale>
          <a:sx n="120" d="100"/>
          <a:sy n="120" d="100"/>
        </p:scale>
        <p:origin x="896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2A26-3E27-4D2B-938E-76F0EB1CACF8}" type="datetimeFigureOut">
              <a:rPr lang="es-CL" smtClean="0"/>
              <a:t>02-10-19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69B-0455-4242-B94A-DD7F939E2F9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430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2A26-3E27-4D2B-938E-76F0EB1CACF8}" type="datetimeFigureOut">
              <a:rPr lang="es-CL" smtClean="0"/>
              <a:t>02-10-19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69B-0455-4242-B94A-DD7F939E2F9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189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2A26-3E27-4D2B-938E-76F0EB1CACF8}" type="datetimeFigureOut">
              <a:rPr lang="es-CL" smtClean="0"/>
              <a:t>02-10-19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69B-0455-4242-B94A-DD7F939E2F9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077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2A26-3E27-4D2B-938E-76F0EB1CACF8}" type="datetimeFigureOut">
              <a:rPr lang="es-CL" smtClean="0"/>
              <a:t>02-10-19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69B-0455-4242-B94A-DD7F939E2F9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653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2A26-3E27-4D2B-938E-76F0EB1CACF8}" type="datetimeFigureOut">
              <a:rPr lang="es-CL" smtClean="0"/>
              <a:t>02-10-19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69B-0455-4242-B94A-DD7F939E2F9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66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2A26-3E27-4D2B-938E-76F0EB1CACF8}" type="datetimeFigureOut">
              <a:rPr lang="es-CL" smtClean="0"/>
              <a:t>02-10-19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69B-0455-4242-B94A-DD7F939E2F9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93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2A26-3E27-4D2B-938E-76F0EB1CACF8}" type="datetimeFigureOut">
              <a:rPr lang="es-CL" smtClean="0"/>
              <a:t>02-10-19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69B-0455-4242-B94A-DD7F939E2F9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064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2A26-3E27-4D2B-938E-76F0EB1CACF8}" type="datetimeFigureOut">
              <a:rPr lang="es-CL" smtClean="0"/>
              <a:t>02-10-19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69B-0455-4242-B94A-DD7F939E2F9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423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2A26-3E27-4D2B-938E-76F0EB1CACF8}" type="datetimeFigureOut">
              <a:rPr lang="es-CL" smtClean="0"/>
              <a:t>02-10-19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69B-0455-4242-B94A-DD7F939E2F9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643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2A26-3E27-4D2B-938E-76F0EB1CACF8}" type="datetimeFigureOut">
              <a:rPr lang="es-CL" smtClean="0"/>
              <a:t>02-10-19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69B-0455-4242-B94A-DD7F939E2F9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398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2A26-3E27-4D2B-938E-76F0EB1CACF8}" type="datetimeFigureOut">
              <a:rPr lang="es-CL" smtClean="0"/>
              <a:t>02-10-19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69B-0455-4242-B94A-DD7F939E2F9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147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2A26-3E27-4D2B-938E-76F0EB1CACF8}" type="datetimeFigureOut">
              <a:rPr lang="es-CL" smtClean="0"/>
              <a:t>02-10-19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A69B-0455-4242-B94A-DD7F939E2F9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541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g"/><Relationship Id="rId1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jpeg"/><Relationship Id="rId13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g"/><Relationship Id="rId8" Type="http://schemas.openxmlformats.org/officeDocument/2006/relationships/image" Target="../media/image19.pn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jpeg"/><Relationship Id="rId12" Type="http://schemas.openxmlformats.org/officeDocument/2006/relationships/image" Target="../media/image12.jpg"/><Relationship Id="rId13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53.jpeg"/><Relationship Id="rId10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" y="185808"/>
            <a:ext cx="8711184" cy="18991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8"/>
          <a:stretch/>
        </p:blipFill>
        <p:spPr>
          <a:xfrm>
            <a:off x="216409" y="2171851"/>
            <a:ext cx="2139441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1"/>
          <a:stretch/>
        </p:blipFill>
        <p:spPr>
          <a:xfrm>
            <a:off x="2250046" y="5225724"/>
            <a:ext cx="2906154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9" y="5225724"/>
            <a:ext cx="1936293" cy="14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73" y="2171851"/>
            <a:ext cx="2150746" cy="14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9" y="3698787"/>
            <a:ext cx="2179816" cy="144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r="6329"/>
          <a:stretch/>
        </p:blipFill>
        <p:spPr>
          <a:xfrm>
            <a:off x="6686550" y="2171851"/>
            <a:ext cx="2241042" cy="14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42" y="2171851"/>
            <a:ext cx="1892784" cy="144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51" y="3698787"/>
            <a:ext cx="1920000" cy="14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33" y="3698787"/>
            <a:ext cx="2167059" cy="144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01" y="5225724"/>
            <a:ext cx="957692" cy="144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5"/>
          <a:stretch/>
        </p:blipFill>
        <p:spPr>
          <a:xfrm>
            <a:off x="6307753" y="5225724"/>
            <a:ext cx="2619839" cy="144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77" y="3698787"/>
            <a:ext cx="2164329" cy="14400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52775" y="473641"/>
            <a:ext cx="7713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err="1" smtClean="0">
                <a:solidFill>
                  <a:schemeClr val="bg1"/>
                </a:solidFill>
              </a:rPr>
              <a:t>Chilean</a:t>
            </a:r>
            <a:r>
              <a:rPr lang="es-CL" sz="4000" dirty="0" smtClean="0">
                <a:solidFill>
                  <a:schemeClr val="bg1"/>
                </a:solidFill>
              </a:rPr>
              <a:t> </a:t>
            </a:r>
            <a:r>
              <a:rPr lang="es-CL" sz="4000" dirty="0" err="1" smtClean="0">
                <a:solidFill>
                  <a:schemeClr val="bg1"/>
                </a:solidFill>
              </a:rPr>
              <a:t>Foods</a:t>
            </a:r>
            <a:endParaRPr lang="es-CL" sz="4000" dirty="0">
              <a:solidFill>
                <a:schemeClr val="bg1"/>
              </a:solidFill>
            </a:endParaRPr>
          </a:p>
          <a:p>
            <a:r>
              <a:rPr lang="es-CL" sz="4000" b="1" i="1" dirty="0" err="1" smtClean="0">
                <a:solidFill>
                  <a:schemeClr val="bg1"/>
                </a:solidFill>
              </a:rPr>
              <a:t>The</a:t>
            </a:r>
            <a:r>
              <a:rPr lang="es-CL" sz="4000" b="1" i="1" dirty="0" smtClean="0">
                <a:solidFill>
                  <a:schemeClr val="bg1"/>
                </a:solidFill>
              </a:rPr>
              <a:t> EXPORTING INDUSTRY</a:t>
            </a:r>
            <a:endParaRPr lang="es-CL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7433" y="198967"/>
            <a:ext cx="279400" cy="878416"/>
          </a:xfrm>
          <a:prstGeom prst="rect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486832" y="67033"/>
            <a:ext cx="8444297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3400" b="1" i="1" dirty="0">
                <a:solidFill>
                  <a:srgbClr val="941B80"/>
                </a:solidFill>
              </a:rPr>
              <a:t>CHILE, TOP TEN </a:t>
            </a:r>
            <a:r>
              <a:rPr lang="es-CL" sz="3400" dirty="0" smtClean="0">
                <a:solidFill>
                  <a:srgbClr val="941B80"/>
                </a:solidFill>
              </a:rPr>
              <a:t>in rankings of </a:t>
            </a:r>
            <a:r>
              <a:rPr lang="es-CL" sz="3400" dirty="0" err="1" smtClean="0">
                <a:solidFill>
                  <a:srgbClr val="941B80"/>
                </a:solidFill>
              </a:rPr>
              <a:t>main</a:t>
            </a:r>
            <a:r>
              <a:rPr lang="es-CL" sz="3400" dirty="0" smtClean="0">
                <a:solidFill>
                  <a:srgbClr val="941B80"/>
                </a:solidFill>
              </a:rPr>
              <a:t> </a:t>
            </a:r>
            <a:r>
              <a:rPr lang="es-CL" sz="3400" dirty="0" err="1" smtClean="0">
                <a:solidFill>
                  <a:srgbClr val="941B80"/>
                </a:solidFill>
              </a:rPr>
              <a:t>food</a:t>
            </a:r>
            <a:r>
              <a:rPr lang="es-CL" sz="3400" dirty="0" smtClean="0">
                <a:solidFill>
                  <a:srgbClr val="941B80"/>
                </a:solidFill>
              </a:rPr>
              <a:t> </a:t>
            </a:r>
            <a:r>
              <a:rPr lang="es-CL" sz="3400" dirty="0" err="1" smtClean="0">
                <a:solidFill>
                  <a:srgbClr val="941B80"/>
                </a:solidFill>
              </a:rPr>
              <a:t>exporting</a:t>
            </a:r>
            <a:r>
              <a:rPr lang="es-CL" sz="3400" dirty="0" smtClean="0">
                <a:solidFill>
                  <a:srgbClr val="941B80"/>
                </a:solidFill>
              </a:rPr>
              <a:t> </a:t>
            </a:r>
            <a:r>
              <a:rPr lang="es-CL" sz="3400" dirty="0" err="1" smtClean="0">
                <a:solidFill>
                  <a:srgbClr val="941B80"/>
                </a:solidFill>
              </a:rPr>
              <a:t>countries</a:t>
            </a:r>
            <a:endParaRPr lang="es-CL" sz="3400" b="1" i="1" dirty="0">
              <a:solidFill>
                <a:srgbClr val="941B8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7433" y="1498170"/>
            <a:ext cx="1958251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>
              <a:lnSpc>
                <a:spcPts val="1800"/>
              </a:lnSpc>
              <a:spcAft>
                <a:spcPts val="1200"/>
              </a:spcAft>
            </a:pP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In </a:t>
            </a:r>
            <a:r>
              <a:rPr lang="es-CL" sz="1700" b="1" dirty="0">
                <a:solidFill>
                  <a:srgbClr val="941B80"/>
                </a:solidFill>
                <a:latin typeface="+mj-lt"/>
              </a:rPr>
              <a:t>90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food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categories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,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Chile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among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first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10 global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suppliers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terms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export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volumes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189110" y="1498171"/>
            <a:ext cx="265675" cy="229030"/>
          </a:xfrm>
          <a:prstGeom prst="triangle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70" y="6655174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FOOD </a:t>
            </a:r>
            <a:r>
              <a:rPr lang="es-CL" sz="1100" dirty="0" err="1" smtClean="0">
                <a:solidFill>
                  <a:schemeClr val="bg1"/>
                </a:solidFill>
              </a:rPr>
              <a:t>Exporting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Industry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07432" y="4540951"/>
            <a:ext cx="2451547" cy="1902180"/>
          </a:xfrm>
          <a:prstGeom prst="roundRect">
            <a:avLst/>
          </a:prstGeom>
          <a:solidFill>
            <a:srgbClr val="FBE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339413" y="4734544"/>
            <a:ext cx="2205263" cy="1436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“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with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great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effort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that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have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conquered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 place in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international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markets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but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require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further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support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promote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and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disseminate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our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products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as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have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observed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case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our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main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competitors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various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promotion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activities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".</a:t>
            </a:r>
            <a:endParaRPr lang="es-CL" sz="1200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Gabriela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Moglia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Chileoliva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04" y="1095419"/>
            <a:ext cx="5983170" cy="550284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576461" y="1798251"/>
            <a:ext cx="847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chemeClr val="bg1"/>
                </a:solidFill>
              </a:rPr>
              <a:t>2°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7402965" y="2095595"/>
            <a:ext cx="1034916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700" b="1" dirty="0" err="1" smtClean="0">
                <a:solidFill>
                  <a:schemeClr val="bg1"/>
                </a:solidFill>
                <a:latin typeface="+mj-lt"/>
              </a:rPr>
              <a:t>Frozen</a:t>
            </a:r>
            <a:r>
              <a:rPr lang="es-CL" sz="17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bg1"/>
                </a:solidFill>
                <a:latin typeface="+mj-lt"/>
              </a:rPr>
              <a:t>Fruit</a:t>
            </a:r>
            <a:endParaRPr lang="es-CL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170596" y="2663174"/>
            <a:ext cx="847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chemeClr val="bg1"/>
                </a:solidFill>
              </a:rPr>
              <a:t>3°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6997099" y="2960518"/>
            <a:ext cx="155975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700" b="1" dirty="0" err="1" smtClean="0">
                <a:solidFill>
                  <a:schemeClr val="bg1"/>
                </a:solidFill>
                <a:latin typeface="+mj-lt"/>
              </a:rPr>
              <a:t>Dehydrated</a:t>
            </a:r>
            <a:r>
              <a:rPr lang="es-CL" sz="17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bg1"/>
                </a:solidFill>
                <a:latin typeface="+mj-lt"/>
              </a:rPr>
              <a:t>Fruit</a:t>
            </a:r>
            <a:r>
              <a:rPr lang="es-CL" sz="17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s-CL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563883" y="3477466"/>
            <a:ext cx="847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chemeClr val="bg1"/>
                </a:solidFill>
              </a:rPr>
              <a:t>4°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390387" y="3720770"/>
            <a:ext cx="20173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CL" sz="1700" b="1" dirty="0" err="1" smtClean="0">
                <a:solidFill>
                  <a:schemeClr val="bg1"/>
                </a:solidFill>
                <a:latin typeface="+mj-lt"/>
              </a:rPr>
              <a:t>Pork</a:t>
            </a:r>
            <a:r>
              <a:rPr lang="es-CL" sz="17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1700" b="1" dirty="0" err="1">
                <a:solidFill>
                  <a:schemeClr val="bg1"/>
                </a:solidFill>
                <a:latin typeface="+mj-lt"/>
              </a:rPr>
              <a:t>M</a:t>
            </a:r>
            <a:r>
              <a:rPr lang="es-CL" sz="1700" b="1" dirty="0" err="1" smtClean="0">
                <a:solidFill>
                  <a:schemeClr val="bg1"/>
                </a:solidFill>
                <a:latin typeface="+mj-lt"/>
              </a:rPr>
              <a:t>eat</a:t>
            </a:r>
            <a:endParaRPr lang="es-CL" sz="17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1600"/>
              </a:lnSpc>
            </a:pPr>
            <a:r>
              <a:rPr lang="es-CL" sz="1700" b="1" dirty="0" err="1" smtClean="0">
                <a:solidFill>
                  <a:schemeClr val="bg1"/>
                </a:solidFill>
                <a:latin typeface="+mj-lt"/>
              </a:rPr>
              <a:t>Wine</a:t>
            </a:r>
            <a:r>
              <a:rPr lang="es-CL" sz="1700" b="1" dirty="0" smtClean="0">
                <a:solidFill>
                  <a:schemeClr val="bg1"/>
                </a:solidFill>
                <a:latin typeface="+mj-lt"/>
              </a:rPr>
              <a:t> and </a:t>
            </a:r>
            <a:r>
              <a:rPr lang="es-CL" sz="1700" b="1" dirty="0" err="1" smtClean="0">
                <a:solidFill>
                  <a:schemeClr val="bg1"/>
                </a:solidFill>
                <a:latin typeface="+mj-lt"/>
              </a:rPr>
              <a:t>Musts</a:t>
            </a:r>
            <a:endParaRPr lang="es-CL" sz="17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1600"/>
              </a:lnSpc>
            </a:pPr>
            <a:r>
              <a:rPr lang="es-CL" sz="1700" b="1" dirty="0" err="1" smtClean="0">
                <a:solidFill>
                  <a:schemeClr val="bg1"/>
                </a:solidFill>
                <a:latin typeface="+mj-lt"/>
              </a:rPr>
              <a:t>Frozen</a:t>
            </a:r>
            <a:r>
              <a:rPr lang="es-CL" sz="17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bg1"/>
                </a:solidFill>
                <a:latin typeface="+mj-lt"/>
              </a:rPr>
              <a:t>Fish</a:t>
            </a:r>
            <a:endParaRPr lang="es-CL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855509" y="4259215"/>
            <a:ext cx="847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chemeClr val="bg1"/>
                </a:solidFill>
              </a:rPr>
              <a:t>5°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5682013" y="4556559"/>
            <a:ext cx="1034916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700" b="1" dirty="0" err="1" smtClean="0">
                <a:solidFill>
                  <a:schemeClr val="bg1"/>
                </a:solidFill>
                <a:latin typeface="+mj-lt"/>
              </a:rPr>
              <a:t>Dried</a:t>
            </a:r>
            <a:r>
              <a:rPr lang="es-CL" sz="17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bg1"/>
                </a:solidFill>
                <a:latin typeface="+mj-lt"/>
              </a:rPr>
              <a:t>Fruit</a:t>
            </a:r>
            <a:endParaRPr lang="es-CL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695727" y="4981811"/>
            <a:ext cx="847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chemeClr val="bg1"/>
                </a:solidFill>
              </a:rPr>
              <a:t>8°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4522230" y="5279155"/>
            <a:ext cx="268709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700" b="1" dirty="0" smtClean="0">
                <a:solidFill>
                  <a:schemeClr val="bg1"/>
                </a:solidFill>
                <a:latin typeface="+mj-lt"/>
              </a:rPr>
              <a:t>Olive </a:t>
            </a:r>
            <a:r>
              <a:rPr lang="pt-BR" sz="1700" b="1" dirty="0" err="1" smtClean="0">
                <a:solidFill>
                  <a:schemeClr val="bg1"/>
                </a:solidFill>
                <a:latin typeface="+mj-lt"/>
              </a:rPr>
              <a:t>Oil</a:t>
            </a:r>
            <a:endParaRPr lang="pt-BR" sz="1700" b="1" dirty="0">
              <a:solidFill>
                <a:schemeClr val="bg1"/>
              </a:solidFill>
              <a:latin typeface="+mj-lt"/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  <a:latin typeface="+mj-lt"/>
              </a:rPr>
              <a:t>Fresh</a:t>
            </a:r>
            <a:r>
              <a:rPr lang="pt-BR" sz="17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1700" b="1" dirty="0" err="1" smtClean="0">
                <a:solidFill>
                  <a:schemeClr val="bg1"/>
                </a:solidFill>
                <a:latin typeface="+mj-lt"/>
              </a:rPr>
              <a:t>Fish</a:t>
            </a:r>
            <a:endParaRPr lang="es-CL" sz="1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47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3573379" y="1504829"/>
            <a:ext cx="3573379" cy="3867448"/>
          </a:xfrm>
          <a:prstGeom prst="rect">
            <a:avLst/>
          </a:prstGeom>
          <a:solidFill>
            <a:srgbClr val="F9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207431" y="198967"/>
            <a:ext cx="279400" cy="878416"/>
          </a:xfrm>
          <a:prstGeom prst="rect">
            <a:avLst/>
          </a:prstGeom>
          <a:solidFill>
            <a:srgbClr val="E5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486832" y="67033"/>
            <a:ext cx="74058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4000" dirty="0" err="1" smtClean="0">
                <a:solidFill>
                  <a:srgbClr val="E5332A"/>
                </a:solidFill>
              </a:rPr>
              <a:t>An</a:t>
            </a:r>
            <a:r>
              <a:rPr lang="es-CL" sz="4000" dirty="0" smtClean="0">
                <a:solidFill>
                  <a:srgbClr val="E5332A"/>
                </a:solidFill>
              </a:rPr>
              <a:t> </a:t>
            </a:r>
            <a:r>
              <a:rPr lang="es-CL" sz="4000" dirty="0" err="1" smtClean="0">
                <a:solidFill>
                  <a:srgbClr val="E5332A"/>
                </a:solidFill>
              </a:rPr>
              <a:t>essential</a:t>
            </a:r>
            <a:r>
              <a:rPr lang="es-CL" sz="4000" dirty="0" smtClean="0">
                <a:solidFill>
                  <a:srgbClr val="E5332A"/>
                </a:solidFill>
              </a:rPr>
              <a:t> </a:t>
            </a:r>
            <a:r>
              <a:rPr lang="es-CL" sz="4000" dirty="0" err="1" smtClean="0">
                <a:solidFill>
                  <a:srgbClr val="E5332A"/>
                </a:solidFill>
              </a:rPr>
              <a:t>industry</a:t>
            </a:r>
            <a:r>
              <a:rPr lang="es-CL" sz="4000" dirty="0" smtClean="0">
                <a:solidFill>
                  <a:srgbClr val="E5332A"/>
                </a:solidFill>
              </a:rPr>
              <a:t> to </a:t>
            </a:r>
            <a:r>
              <a:rPr lang="es-CL" sz="4000" dirty="0" err="1" smtClean="0">
                <a:solidFill>
                  <a:srgbClr val="E5332A"/>
                </a:solidFill>
              </a:rPr>
              <a:t>further</a:t>
            </a:r>
            <a:r>
              <a:rPr lang="es-CL" sz="4000" dirty="0" smtClean="0">
                <a:solidFill>
                  <a:srgbClr val="E5332A"/>
                </a:solidFill>
              </a:rPr>
              <a:t> </a:t>
            </a:r>
            <a:r>
              <a:rPr lang="es-CL" sz="4000" dirty="0" err="1" smtClean="0">
                <a:solidFill>
                  <a:srgbClr val="E5332A"/>
                </a:solidFill>
              </a:rPr>
              <a:t>the</a:t>
            </a:r>
            <a:r>
              <a:rPr lang="es-CL" sz="4000" dirty="0" smtClean="0">
                <a:solidFill>
                  <a:srgbClr val="E5332A"/>
                </a:solidFill>
              </a:rPr>
              <a:t> REGIONAL </a:t>
            </a:r>
            <a:r>
              <a:rPr lang="es-CL" sz="4000" b="1" i="1" dirty="0" smtClean="0">
                <a:solidFill>
                  <a:srgbClr val="E5332A"/>
                </a:solidFill>
              </a:rPr>
              <a:t>DEVELOPMENT</a:t>
            </a:r>
            <a:endParaRPr lang="es-CL" sz="4000" b="1" i="1" dirty="0">
              <a:solidFill>
                <a:srgbClr val="E5332A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7431" y="1498170"/>
            <a:ext cx="2764369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If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we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intend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to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descentralize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Let’s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think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about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developing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sector!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industry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is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a driver of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descentralization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providing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employment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opportunities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vulnerable and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remote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groups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189109" y="1498171"/>
            <a:ext cx="265675" cy="229030"/>
          </a:xfrm>
          <a:prstGeom prst="triangle">
            <a:avLst/>
          </a:prstGeom>
          <a:solidFill>
            <a:srgbClr val="E5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riángulo isósceles 11"/>
          <p:cNvSpPr/>
          <p:nvPr/>
        </p:nvSpPr>
        <p:spPr>
          <a:xfrm rot="5400000">
            <a:off x="189109" y="2335993"/>
            <a:ext cx="265675" cy="229030"/>
          </a:xfrm>
          <a:prstGeom prst="triangle">
            <a:avLst/>
          </a:prstGeom>
          <a:solidFill>
            <a:srgbClr val="E5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FOOD </a:t>
            </a:r>
            <a:r>
              <a:rPr lang="es-CL" sz="1100" dirty="0" err="1" smtClean="0">
                <a:solidFill>
                  <a:schemeClr val="bg1"/>
                </a:solidFill>
              </a:rPr>
              <a:t>Exporting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Industry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07431" y="5504098"/>
            <a:ext cx="6789333" cy="939034"/>
          </a:xfrm>
          <a:prstGeom prst="roundRect">
            <a:avLst/>
          </a:prstGeom>
          <a:solidFill>
            <a:srgbClr val="FBE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390736" y="5638279"/>
            <a:ext cx="6491331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“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Production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white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meat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 pilar of local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economic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activities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and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one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main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sources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job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creation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rural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sectors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central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part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Chile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Generating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 total of 28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thousand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direct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Jobs and 40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thousand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indirect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jobs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”.</a:t>
            </a:r>
            <a:endParaRPr lang="es-CL" sz="1200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Juan Carlos Domínguez, </a:t>
            </a:r>
            <a:r>
              <a:rPr lang="es-CL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Expocarnes</a:t>
            </a:r>
            <a:endParaRPr lang="es-CL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718392" y="2467605"/>
            <a:ext cx="3278373" cy="2732852"/>
            <a:chOff x="5579532" y="1828800"/>
            <a:chExt cx="3742267" cy="2574131"/>
          </a:xfrm>
        </p:grpSpPr>
        <p:sp>
          <p:nvSpPr>
            <p:cNvPr id="20" name="Rectángulo 19"/>
            <p:cNvSpPr/>
            <p:nvPr/>
          </p:nvSpPr>
          <p:spPr>
            <a:xfrm>
              <a:off x="5579532" y="1828800"/>
              <a:ext cx="3742267" cy="270933"/>
            </a:xfrm>
            <a:prstGeom prst="rect">
              <a:avLst/>
            </a:prstGeom>
            <a:solidFill>
              <a:srgbClr val="DDE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579532" y="2117167"/>
              <a:ext cx="3742267" cy="270933"/>
            </a:xfrm>
            <a:prstGeom prst="rect">
              <a:avLst/>
            </a:prstGeom>
            <a:solidFill>
              <a:srgbClr val="E7EA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5579532" y="2405534"/>
              <a:ext cx="3742267" cy="270933"/>
            </a:xfrm>
            <a:prstGeom prst="rect">
              <a:avLst/>
            </a:prstGeom>
            <a:solidFill>
              <a:srgbClr val="DDE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5579532" y="2693901"/>
              <a:ext cx="3742267" cy="270933"/>
            </a:xfrm>
            <a:prstGeom prst="rect">
              <a:avLst/>
            </a:prstGeom>
            <a:solidFill>
              <a:srgbClr val="E7EA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579532" y="2978530"/>
              <a:ext cx="3742267" cy="270933"/>
            </a:xfrm>
            <a:prstGeom prst="rect">
              <a:avLst/>
            </a:prstGeom>
            <a:solidFill>
              <a:srgbClr val="DDE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5579532" y="3266897"/>
              <a:ext cx="3742267" cy="270933"/>
            </a:xfrm>
            <a:prstGeom prst="rect">
              <a:avLst/>
            </a:prstGeom>
            <a:solidFill>
              <a:srgbClr val="E7EA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5579532" y="3555264"/>
              <a:ext cx="3742267" cy="270933"/>
            </a:xfrm>
            <a:prstGeom prst="rect">
              <a:avLst/>
            </a:prstGeom>
            <a:solidFill>
              <a:srgbClr val="DDE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5579532" y="3843631"/>
              <a:ext cx="3742267" cy="270933"/>
            </a:xfrm>
            <a:prstGeom prst="rect">
              <a:avLst/>
            </a:prstGeom>
            <a:solidFill>
              <a:srgbClr val="E7EA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5579532" y="4131998"/>
              <a:ext cx="3742267" cy="270933"/>
            </a:xfrm>
            <a:prstGeom prst="rect">
              <a:avLst/>
            </a:prstGeom>
            <a:solidFill>
              <a:srgbClr val="DDE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2" name="CuadroTexto 31"/>
          <p:cNvSpPr txBox="1"/>
          <p:nvPr/>
        </p:nvSpPr>
        <p:spPr>
          <a:xfrm>
            <a:off x="3842085" y="2467604"/>
            <a:ext cx="315468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Los Lagos 		97</a:t>
            </a:r>
          </a:p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Aysén 			78</a:t>
            </a:r>
          </a:p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Maule 			72</a:t>
            </a:r>
          </a:p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O'Higgins 		55</a:t>
            </a:r>
          </a:p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Magallanes 		54</a:t>
            </a:r>
          </a:p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 Araucanía 		51</a:t>
            </a:r>
          </a:p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Valparaíso		41</a:t>
            </a:r>
          </a:p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Arica y </a:t>
            </a:r>
            <a:r>
              <a:rPr lang="es-C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Parinacota</a:t>
            </a:r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	31</a:t>
            </a:r>
          </a:p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Coquimbo 		20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3718392" y="1646882"/>
            <a:ext cx="25501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b="1" dirty="0" smtClean="0">
                <a:solidFill>
                  <a:srgbClr val="E5332A"/>
                </a:solidFill>
                <a:latin typeface="+mj-lt"/>
              </a:rPr>
              <a:t>SHARE </a:t>
            </a:r>
            <a:r>
              <a:rPr lang="es-CL" b="1" dirty="0">
                <a:solidFill>
                  <a:srgbClr val="E5332A"/>
                </a:solidFill>
                <a:latin typeface="+mj-lt"/>
              </a:rPr>
              <a:t>(%) </a:t>
            </a:r>
            <a:r>
              <a:rPr lang="es-CL" b="1" dirty="0" smtClean="0">
                <a:solidFill>
                  <a:srgbClr val="E5332A"/>
                </a:solidFill>
                <a:latin typeface="+mj-lt"/>
              </a:rPr>
              <a:t>IN TOTAL </a:t>
            </a:r>
            <a:endParaRPr lang="es-CL" b="1" dirty="0">
              <a:solidFill>
                <a:srgbClr val="E5332A"/>
              </a:solidFill>
              <a:latin typeface="+mj-lt"/>
            </a:endParaRPr>
          </a:p>
          <a:p>
            <a:r>
              <a:rPr lang="es-CL" b="1" dirty="0" smtClean="0">
                <a:solidFill>
                  <a:srgbClr val="E5332A"/>
                </a:solidFill>
                <a:latin typeface="+mj-lt"/>
              </a:rPr>
              <a:t>EXPORTS</a:t>
            </a:r>
            <a:endParaRPr lang="es-CL" b="1" dirty="0">
              <a:solidFill>
                <a:srgbClr val="E5332A"/>
              </a:solidFill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78" y="131735"/>
            <a:ext cx="1591059" cy="660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3411979" y="1504829"/>
            <a:ext cx="5467326" cy="3314122"/>
          </a:xfrm>
          <a:prstGeom prst="rect">
            <a:avLst/>
          </a:prstGeom>
          <a:solidFill>
            <a:srgbClr val="F9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207431" y="198967"/>
            <a:ext cx="279400" cy="878416"/>
          </a:xfrm>
          <a:prstGeom prst="rect">
            <a:avLst/>
          </a:prstGeom>
          <a:solidFill>
            <a:srgbClr val="2D2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486832" y="67033"/>
            <a:ext cx="74058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4000" b="1" i="1" dirty="0" smtClean="0">
                <a:solidFill>
                  <a:srgbClr val="2D2E82"/>
                </a:solidFill>
              </a:rPr>
              <a:t>JOBS, </a:t>
            </a:r>
            <a:r>
              <a:rPr lang="es-CL" sz="4000" dirty="0">
                <a:solidFill>
                  <a:srgbClr val="2D2E82"/>
                </a:solidFill>
              </a:rPr>
              <a:t>f</a:t>
            </a:r>
            <a:r>
              <a:rPr lang="es-CL" sz="4000" dirty="0" smtClean="0">
                <a:solidFill>
                  <a:srgbClr val="2D2E82"/>
                </a:solidFill>
              </a:rPr>
              <a:t>undamental </a:t>
            </a:r>
            <a:r>
              <a:rPr lang="es-CL" sz="4000" dirty="0" err="1" smtClean="0">
                <a:solidFill>
                  <a:srgbClr val="2D2E82"/>
                </a:solidFill>
              </a:rPr>
              <a:t>contribution</a:t>
            </a:r>
            <a:r>
              <a:rPr lang="es-CL" sz="4000" dirty="0" smtClean="0">
                <a:solidFill>
                  <a:srgbClr val="2D2E82"/>
                </a:solidFill>
              </a:rPr>
              <a:t> in </a:t>
            </a:r>
            <a:r>
              <a:rPr lang="es-CL" sz="4000" dirty="0" err="1" smtClean="0">
                <a:solidFill>
                  <a:srgbClr val="2D2E82"/>
                </a:solidFill>
              </a:rPr>
              <a:t>quantity</a:t>
            </a:r>
            <a:r>
              <a:rPr lang="es-CL" sz="4000" dirty="0" smtClean="0">
                <a:solidFill>
                  <a:srgbClr val="2D2E82"/>
                </a:solidFill>
              </a:rPr>
              <a:t> and </a:t>
            </a:r>
            <a:r>
              <a:rPr lang="es-CL" sz="4000" dirty="0" err="1" smtClean="0">
                <a:solidFill>
                  <a:srgbClr val="2D2E82"/>
                </a:solidFill>
              </a:rPr>
              <a:t>quality</a:t>
            </a:r>
            <a:endParaRPr lang="es-CL" sz="4000" dirty="0">
              <a:solidFill>
                <a:srgbClr val="2D2E82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7431" y="4972821"/>
            <a:ext cx="79981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>
              <a:lnSpc>
                <a:spcPts val="1800"/>
              </a:lnSpc>
              <a:spcAft>
                <a:spcPts val="1200"/>
              </a:spcAft>
            </a:pP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In ten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years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,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salary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and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income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of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people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involved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in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food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industry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has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doubled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increasing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from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60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million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UF in 2005, to 120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million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UF in </a:t>
            </a:r>
            <a:r>
              <a:rPr lang="es-CL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2015. </a:t>
            </a: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189109" y="4960122"/>
            <a:ext cx="265675" cy="229030"/>
          </a:xfrm>
          <a:prstGeom prst="triangle">
            <a:avLst/>
          </a:prstGeom>
          <a:solidFill>
            <a:srgbClr val="2D2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riángulo isósceles 11"/>
          <p:cNvSpPr/>
          <p:nvPr/>
        </p:nvSpPr>
        <p:spPr>
          <a:xfrm rot="5400000">
            <a:off x="189109" y="4260750"/>
            <a:ext cx="265675" cy="229030"/>
          </a:xfrm>
          <a:prstGeom prst="triangle">
            <a:avLst/>
          </a:prstGeom>
          <a:solidFill>
            <a:srgbClr val="2D2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>
                <a:solidFill>
                  <a:schemeClr val="bg1"/>
                </a:solidFill>
              </a:rPr>
              <a:t>FOOD </a:t>
            </a:r>
            <a:r>
              <a:rPr lang="es-CL" sz="1100" dirty="0" err="1">
                <a:solidFill>
                  <a:schemeClr val="bg1"/>
                </a:solidFill>
              </a:rPr>
              <a:t>Exporting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Industry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07431" y="5732694"/>
            <a:ext cx="8671874" cy="741249"/>
          </a:xfrm>
          <a:prstGeom prst="roundRect">
            <a:avLst/>
          </a:prstGeom>
          <a:solidFill>
            <a:srgbClr val="FBE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390736" y="5842811"/>
            <a:ext cx="8332159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“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salmon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cluster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far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most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relevant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southern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and austral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regions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Chile. 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Regions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 IX and 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XII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together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generate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30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thousand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direct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jobs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and 40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thousand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indirect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jobs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.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justifiably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‘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Chilean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copper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that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possess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ocean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”.</a:t>
            </a:r>
            <a:endParaRPr lang="es-CL" sz="1200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Felipe Sandoval, </a:t>
            </a:r>
            <a:r>
              <a:rPr lang="es-CL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SalmonChile</a:t>
            </a:r>
            <a:endParaRPr lang="es-CL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90720" y="4278523"/>
            <a:ext cx="294618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>
              <a:lnSpc>
                <a:spcPts val="1800"/>
              </a:lnSpc>
              <a:spcAft>
                <a:spcPts val="1200"/>
              </a:spcAft>
            </a:pPr>
            <a:r>
              <a:rPr lang="es-CL" sz="1700" b="1" dirty="0">
                <a:solidFill>
                  <a:srgbClr val="2D2E82"/>
                </a:solidFill>
                <a:latin typeface="+mj-lt"/>
              </a:rPr>
              <a:t>1,4 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MILLION CHILEANS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have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employment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thanks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to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sector</a:t>
            </a:r>
            <a:r>
              <a:rPr lang="es-CL" sz="1700" b="1" dirty="0">
                <a:solidFill>
                  <a:srgbClr val="2D2E82"/>
                </a:solidFill>
                <a:latin typeface="+mj-lt"/>
              </a:rPr>
              <a:t>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0" y="2955503"/>
            <a:ext cx="3071250" cy="10462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3253" y="1504828"/>
            <a:ext cx="3054539" cy="1296425"/>
          </a:xfrm>
          <a:prstGeom prst="rect">
            <a:avLst/>
          </a:prstGeom>
          <a:solidFill>
            <a:srgbClr val="1C919F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CuadroTexto 29"/>
          <p:cNvSpPr txBox="1"/>
          <p:nvPr/>
        </p:nvSpPr>
        <p:spPr>
          <a:xfrm>
            <a:off x="257432" y="1578706"/>
            <a:ext cx="29461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2D2E82"/>
                </a:solidFill>
                <a:latin typeface="+mj-lt"/>
              </a:rPr>
              <a:t>THE FOOD INDUSTRY CREATES</a:t>
            </a:r>
            <a:endParaRPr lang="es-CL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62328" y="1797063"/>
            <a:ext cx="291979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4000" dirty="0" smtClean="0">
                <a:solidFill>
                  <a:srgbClr val="2D2E82"/>
                </a:solidFill>
                <a:latin typeface="+mj-lt"/>
              </a:rPr>
              <a:t>1 of </a:t>
            </a:r>
            <a:r>
              <a:rPr lang="es-CL" sz="4000" dirty="0" smtClean="0">
                <a:solidFill>
                  <a:srgbClr val="2D2E82"/>
                </a:solidFill>
                <a:latin typeface="+mj-lt"/>
              </a:rPr>
              <a:t>every 7 </a:t>
            </a:r>
            <a:endParaRPr lang="es-CL" sz="4000" dirty="0">
              <a:solidFill>
                <a:srgbClr val="2D2E82"/>
              </a:solidFill>
              <a:latin typeface="+mj-lt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57432" y="2319567"/>
            <a:ext cx="294618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3000" b="1" dirty="0" smtClean="0">
                <a:solidFill>
                  <a:srgbClr val="2D2E82"/>
                </a:solidFill>
                <a:latin typeface="+mj-lt"/>
              </a:rPr>
              <a:t>JOBS in </a:t>
            </a:r>
            <a:r>
              <a:rPr lang="es-CL" sz="3000" b="1" dirty="0">
                <a:solidFill>
                  <a:srgbClr val="2D2E82"/>
                </a:solidFill>
                <a:latin typeface="+mj-lt"/>
              </a:rPr>
              <a:t>Chile</a:t>
            </a:r>
            <a:endParaRPr lang="es-CL" sz="3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3694345" y="1575657"/>
            <a:ext cx="500450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s-CL" b="1" dirty="0" smtClean="0">
                <a:solidFill>
                  <a:srgbClr val="E5332A"/>
                </a:solidFill>
                <a:latin typeface="+mj-lt"/>
              </a:rPr>
              <a:t>SHARE OF FOOD SECTOR IN NUMBER OF DEPENDENT WORKERS 2015 </a:t>
            </a:r>
            <a:r>
              <a:rPr lang="es-CL" b="1" dirty="0">
                <a:solidFill>
                  <a:srgbClr val="E5332A"/>
                </a:solidFill>
                <a:latin typeface="+mj-lt"/>
              </a:rPr>
              <a:t>(*)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4097838" y="2136838"/>
            <a:ext cx="459477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If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independent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workers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are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added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number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dependent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workers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(data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from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CASEN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),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number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people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linked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sector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increases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significantly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506215" y="2118342"/>
            <a:ext cx="5263205" cy="2781122"/>
            <a:chOff x="3638803" y="2266948"/>
            <a:chExt cx="5263205" cy="2781122"/>
          </a:xfrm>
        </p:grpSpPr>
        <p:grpSp>
          <p:nvGrpSpPr>
            <p:cNvPr id="37" name="Grupo 36"/>
            <p:cNvGrpSpPr/>
            <p:nvPr/>
          </p:nvGrpSpPr>
          <p:grpSpPr>
            <a:xfrm>
              <a:off x="3938918" y="2438019"/>
              <a:ext cx="4940199" cy="1505620"/>
              <a:chOff x="3200902" y="1945388"/>
              <a:chExt cx="5355394" cy="1897743"/>
            </a:xfrm>
          </p:grpSpPr>
          <p:cxnSp>
            <p:nvCxnSpPr>
              <p:cNvPr id="38" name="Conector recto 37"/>
              <p:cNvCxnSpPr/>
              <p:nvPr/>
            </p:nvCxnSpPr>
            <p:spPr>
              <a:xfrm flipH="1">
                <a:off x="3200902" y="3525268"/>
                <a:ext cx="535539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cto 38"/>
              <p:cNvCxnSpPr/>
              <p:nvPr/>
            </p:nvCxnSpPr>
            <p:spPr>
              <a:xfrm flipH="1">
                <a:off x="3200902" y="3843131"/>
                <a:ext cx="535539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39"/>
              <p:cNvCxnSpPr/>
              <p:nvPr/>
            </p:nvCxnSpPr>
            <p:spPr>
              <a:xfrm flipH="1">
                <a:off x="3200902" y="2875028"/>
                <a:ext cx="535539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40"/>
              <p:cNvCxnSpPr/>
              <p:nvPr/>
            </p:nvCxnSpPr>
            <p:spPr>
              <a:xfrm flipH="1">
                <a:off x="3200902" y="3197971"/>
                <a:ext cx="535539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/>
              <p:cNvCxnSpPr/>
              <p:nvPr/>
            </p:nvCxnSpPr>
            <p:spPr>
              <a:xfrm flipH="1">
                <a:off x="3200902" y="2250188"/>
                <a:ext cx="535539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/>
              <p:cNvCxnSpPr/>
              <p:nvPr/>
            </p:nvCxnSpPr>
            <p:spPr>
              <a:xfrm flipH="1">
                <a:off x="3200902" y="2573131"/>
                <a:ext cx="535539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/>
              <p:cNvCxnSpPr/>
              <p:nvPr/>
            </p:nvCxnSpPr>
            <p:spPr>
              <a:xfrm flipH="1">
                <a:off x="3200902" y="1945388"/>
                <a:ext cx="535539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ángulo 35"/>
            <p:cNvSpPr/>
            <p:nvPr/>
          </p:nvSpPr>
          <p:spPr>
            <a:xfrm rot="16200000">
              <a:off x="5890729" y="2036791"/>
              <a:ext cx="1036578" cy="49859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240000"/>
                </a:lnSpc>
              </a:pPr>
              <a:r>
                <a:rPr lang="es-CL" sz="9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Arica y </a:t>
              </a:r>
              <a:r>
                <a:rPr lang="es-CL" sz="900" dirty="0" err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Parinacota</a:t>
              </a:r>
              <a:endPara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  <a:p>
              <a:pPr algn="r">
                <a:lnSpc>
                  <a:spcPct val="240000"/>
                </a:lnSpc>
              </a:pPr>
              <a:r>
                <a:rPr lang="es-CL" sz="9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Tarapacá</a:t>
              </a:r>
            </a:p>
            <a:p>
              <a:pPr algn="r">
                <a:lnSpc>
                  <a:spcPct val="240000"/>
                </a:lnSpc>
              </a:pPr>
              <a:r>
                <a:rPr lang="es-CL" sz="9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Antofagasta</a:t>
              </a:r>
            </a:p>
            <a:p>
              <a:pPr algn="r">
                <a:lnSpc>
                  <a:spcPct val="240000"/>
                </a:lnSpc>
              </a:pPr>
              <a:r>
                <a:rPr lang="es-CL" sz="9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Atacama</a:t>
              </a:r>
            </a:p>
            <a:p>
              <a:pPr algn="r">
                <a:lnSpc>
                  <a:spcPct val="240000"/>
                </a:lnSpc>
              </a:pPr>
              <a:r>
                <a:rPr lang="es-CL" sz="9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Coquimbo</a:t>
              </a:r>
            </a:p>
            <a:p>
              <a:pPr algn="r">
                <a:lnSpc>
                  <a:spcPct val="240000"/>
                </a:lnSpc>
              </a:pPr>
              <a:r>
                <a:rPr lang="es-CL" sz="9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Valparaíso</a:t>
              </a:r>
            </a:p>
            <a:p>
              <a:pPr algn="r">
                <a:lnSpc>
                  <a:spcPct val="240000"/>
                </a:lnSpc>
              </a:pPr>
              <a:r>
                <a:rPr lang="es-CL" sz="9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Metropolitana</a:t>
              </a:r>
            </a:p>
            <a:p>
              <a:pPr algn="r">
                <a:lnSpc>
                  <a:spcPct val="240000"/>
                </a:lnSpc>
              </a:pPr>
              <a:r>
                <a:rPr lang="es-CL" sz="9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O´Higgins</a:t>
              </a:r>
            </a:p>
            <a:p>
              <a:pPr algn="r">
                <a:lnSpc>
                  <a:spcPct val="240000"/>
                </a:lnSpc>
              </a:pPr>
              <a:r>
                <a:rPr lang="es-CL" sz="9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Maule</a:t>
              </a:r>
            </a:p>
            <a:p>
              <a:pPr algn="r">
                <a:lnSpc>
                  <a:spcPct val="240000"/>
                </a:lnSpc>
              </a:pPr>
              <a:r>
                <a:rPr lang="es-CL" sz="900" dirty="0" err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Bío-Bío</a:t>
              </a:r>
              <a:endPara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  <a:p>
              <a:pPr algn="r">
                <a:lnSpc>
                  <a:spcPct val="240000"/>
                </a:lnSpc>
              </a:pPr>
              <a:r>
                <a:rPr lang="es-CL" sz="9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La Araucanía</a:t>
              </a:r>
            </a:p>
            <a:p>
              <a:pPr algn="r">
                <a:lnSpc>
                  <a:spcPct val="240000"/>
                </a:lnSpc>
              </a:pPr>
              <a:r>
                <a:rPr lang="es-CL" sz="9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Los Ríos</a:t>
              </a:r>
            </a:p>
            <a:p>
              <a:pPr algn="r">
                <a:lnSpc>
                  <a:spcPct val="240000"/>
                </a:lnSpc>
              </a:pPr>
              <a:r>
                <a:rPr lang="es-CL" sz="9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Los Lagos</a:t>
              </a:r>
            </a:p>
            <a:p>
              <a:pPr algn="r">
                <a:lnSpc>
                  <a:spcPct val="240000"/>
                </a:lnSpc>
              </a:pPr>
              <a:r>
                <a:rPr lang="es-CL" sz="9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Aysén</a:t>
              </a:r>
            </a:p>
            <a:p>
              <a:pPr algn="r">
                <a:lnSpc>
                  <a:spcPct val="240000"/>
                </a:lnSpc>
              </a:pPr>
              <a:r>
                <a:rPr lang="es-CL" sz="9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Magallanes 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3638803" y="2266948"/>
              <a:ext cx="257786" cy="18097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210000"/>
                </a:lnSpc>
              </a:pPr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</a:rPr>
                <a:t>60%</a:t>
              </a:r>
            </a:p>
            <a:p>
              <a:pPr algn="r">
                <a:lnSpc>
                  <a:spcPct val="210000"/>
                </a:lnSpc>
              </a:pPr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</a:rPr>
                <a:t>50%</a:t>
              </a:r>
            </a:p>
            <a:p>
              <a:pPr algn="r">
                <a:lnSpc>
                  <a:spcPct val="210000"/>
                </a:lnSpc>
              </a:pPr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</a:rPr>
                <a:t>40%</a:t>
              </a:r>
            </a:p>
            <a:p>
              <a:pPr algn="r">
                <a:lnSpc>
                  <a:spcPct val="210000"/>
                </a:lnSpc>
              </a:pPr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</a:rPr>
                <a:t>30%</a:t>
              </a:r>
            </a:p>
            <a:p>
              <a:pPr algn="r">
                <a:lnSpc>
                  <a:spcPct val="210000"/>
                </a:lnSpc>
              </a:pPr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</a:rPr>
                <a:t>20%</a:t>
              </a:r>
            </a:p>
            <a:p>
              <a:pPr algn="r">
                <a:lnSpc>
                  <a:spcPct val="210000"/>
                </a:lnSpc>
              </a:pPr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</a:rPr>
                <a:t>10%</a:t>
              </a:r>
            </a:p>
            <a:p>
              <a:pPr algn="r">
                <a:lnSpc>
                  <a:spcPct val="210000"/>
                </a:lnSpc>
              </a:pPr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</a:rPr>
                <a:t>0%</a:t>
              </a:r>
            </a:p>
          </p:txBody>
        </p:sp>
        <p:sp>
          <p:nvSpPr>
            <p:cNvPr id="48" name="Rectángulo 47"/>
            <p:cNvSpPr/>
            <p:nvPr/>
          </p:nvSpPr>
          <p:spPr>
            <a:xfrm rot="16200000">
              <a:off x="3944939" y="3638604"/>
              <a:ext cx="384396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9" name="Rectángulo 48"/>
            <p:cNvSpPr/>
            <p:nvPr/>
          </p:nvSpPr>
          <p:spPr>
            <a:xfrm rot="16200000">
              <a:off x="4427916" y="3791876"/>
              <a:ext cx="77851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0" name="Rectángulo 49"/>
            <p:cNvSpPr/>
            <p:nvPr/>
          </p:nvSpPr>
          <p:spPr>
            <a:xfrm rot="16200000">
              <a:off x="4773687" y="3807942"/>
              <a:ext cx="45719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1" name="Rectángulo 50"/>
            <p:cNvSpPr/>
            <p:nvPr/>
          </p:nvSpPr>
          <p:spPr>
            <a:xfrm rot="16200000">
              <a:off x="4952391" y="3656941"/>
              <a:ext cx="347721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2" name="Rectángulo 51"/>
            <p:cNvSpPr/>
            <p:nvPr/>
          </p:nvSpPr>
          <p:spPr>
            <a:xfrm rot="16200000">
              <a:off x="5175557" y="3550402"/>
              <a:ext cx="560800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3" name="Rectángulo 52"/>
            <p:cNvSpPr/>
            <p:nvPr/>
          </p:nvSpPr>
          <p:spPr>
            <a:xfrm rot="16200000">
              <a:off x="5579364" y="3624504"/>
              <a:ext cx="412596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4" name="Rectángulo 53"/>
            <p:cNvSpPr/>
            <p:nvPr/>
          </p:nvSpPr>
          <p:spPr>
            <a:xfrm rot="16200000">
              <a:off x="5991142" y="3706577"/>
              <a:ext cx="248449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5" name="Rectángulo 54"/>
            <p:cNvSpPr/>
            <p:nvPr/>
          </p:nvSpPr>
          <p:spPr>
            <a:xfrm rot="16200000">
              <a:off x="5836998" y="3222728"/>
              <a:ext cx="1216147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6" name="Rectángulo 55"/>
            <p:cNvSpPr/>
            <p:nvPr/>
          </p:nvSpPr>
          <p:spPr>
            <a:xfrm rot="16200000">
              <a:off x="6204490" y="3260515"/>
              <a:ext cx="1140573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Rectángulo 56"/>
            <p:cNvSpPr/>
            <p:nvPr/>
          </p:nvSpPr>
          <p:spPr>
            <a:xfrm rot="16200000">
              <a:off x="6916331" y="3642651"/>
              <a:ext cx="376301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8" name="Rectángulo 57"/>
            <p:cNvSpPr/>
            <p:nvPr/>
          </p:nvSpPr>
          <p:spPr>
            <a:xfrm rot="16200000">
              <a:off x="7201850" y="3598465"/>
              <a:ext cx="464674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9" name="Rectángulo 58"/>
            <p:cNvSpPr/>
            <p:nvPr/>
          </p:nvSpPr>
          <p:spPr>
            <a:xfrm rot="16200000">
              <a:off x="7442392" y="3509302"/>
              <a:ext cx="643000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0" name="Rectángulo 59"/>
            <p:cNvSpPr/>
            <p:nvPr/>
          </p:nvSpPr>
          <p:spPr>
            <a:xfrm rot="16200000">
              <a:off x="7640358" y="3377563"/>
              <a:ext cx="906478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1" name="Rectángulo 60"/>
            <p:cNvSpPr/>
            <p:nvPr/>
          </p:nvSpPr>
          <p:spPr>
            <a:xfrm rot="16200000">
              <a:off x="8080198" y="3487698"/>
              <a:ext cx="686208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2" name="Rectángulo 61"/>
            <p:cNvSpPr/>
            <p:nvPr/>
          </p:nvSpPr>
          <p:spPr>
            <a:xfrm rot="16200000">
              <a:off x="8510083" y="3587883"/>
              <a:ext cx="485837" cy="234738"/>
            </a:xfrm>
            <a:prstGeom prst="rect">
              <a:avLst/>
            </a:prstGeom>
            <a:solidFill>
              <a:srgbClr val="2FB3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5478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61" y="318509"/>
            <a:ext cx="6269749" cy="6220981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190720" y="1559757"/>
            <a:ext cx="2684827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sector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favors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productive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chains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that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benefit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small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and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medium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enterprises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, and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create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jobs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largely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vulnerable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sectors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Each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time a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Chilean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food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product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is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consumed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abroad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,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the</a:t>
            </a:r>
            <a:r>
              <a:rPr lang="es-CL" sz="1700" b="1" dirty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country’s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regions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are </a:t>
            </a:r>
            <a:r>
              <a:rPr lang="es-CL" sz="1700" b="1" dirty="0" err="1" smtClean="0">
                <a:solidFill>
                  <a:srgbClr val="2D2E82"/>
                </a:solidFill>
                <a:latin typeface="+mj-lt"/>
              </a:rPr>
              <a:t>benefitted</a:t>
            </a:r>
            <a:r>
              <a:rPr lang="es-CL" sz="1700" b="1" dirty="0" smtClean="0">
                <a:solidFill>
                  <a:srgbClr val="2D2E82"/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DIRECT AND INDIRECT EMPLOYMENT.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7431" y="198967"/>
            <a:ext cx="279400" cy="878416"/>
          </a:xfrm>
          <a:prstGeom prst="rect">
            <a:avLst/>
          </a:prstGeom>
          <a:solidFill>
            <a:srgbClr val="2D2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486832" y="67033"/>
            <a:ext cx="74058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4000" b="1" i="1" dirty="0" smtClean="0">
                <a:solidFill>
                  <a:srgbClr val="2D2E82"/>
                </a:solidFill>
              </a:rPr>
              <a:t>WE GENERATE </a:t>
            </a:r>
            <a:r>
              <a:rPr lang="es-CL" sz="4000" dirty="0" err="1" smtClean="0">
                <a:solidFill>
                  <a:srgbClr val="2D2E82"/>
                </a:solidFill>
              </a:rPr>
              <a:t>important</a:t>
            </a:r>
            <a:r>
              <a:rPr lang="es-CL" sz="4000" dirty="0" smtClean="0">
                <a:solidFill>
                  <a:srgbClr val="2D2E82"/>
                </a:solidFill>
              </a:rPr>
              <a:t> </a:t>
            </a:r>
            <a:r>
              <a:rPr lang="es-CL" sz="4000" dirty="0" err="1" smtClean="0">
                <a:solidFill>
                  <a:srgbClr val="2D2E82"/>
                </a:solidFill>
              </a:rPr>
              <a:t>productive</a:t>
            </a:r>
            <a:r>
              <a:rPr lang="es-CL" sz="4000" dirty="0" smtClean="0">
                <a:solidFill>
                  <a:srgbClr val="2D2E82"/>
                </a:solidFill>
              </a:rPr>
              <a:t> </a:t>
            </a:r>
            <a:r>
              <a:rPr lang="es-CL" sz="4000" dirty="0" err="1" smtClean="0">
                <a:solidFill>
                  <a:srgbClr val="2D2E82"/>
                </a:solidFill>
              </a:rPr>
              <a:t>chains</a:t>
            </a:r>
            <a:endParaRPr lang="es-CL" sz="4000" dirty="0">
              <a:solidFill>
                <a:srgbClr val="2D2E82"/>
              </a:solidFill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189109" y="3080250"/>
            <a:ext cx="265675" cy="229030"/>
          </a:xfrm>
          <a:prstGeom prst="triangle">
            <a:avLst/>
          </a:prstGeom>
          <a:solidFill>
            <a:srgbClr val="2D2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riángulo isósceles 11"/>
          <p:cNvSpPr/>
          <p:nvPr/>
        </p:nvSpPr>
        <p:spPr>
          <a:xfrm rot="5400000">
            <a:off x="189109" y="1541984"/>
            <a:ext cx="265675" cy="229030"/>
          </a:xfrm>
          <a:prstGeom prst="triangle">
            <a:avLst/>
          </a:prstGeom>
          <a:solidFill>
            <a:srgbClr val="2D2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FOOD </a:t>
            </a:r>
            <a:r>
              <a:rPr lang="es-CL" sz="1100" dirty="0" err="1" smtClean="0">
                <a:solidFill>
                  <a:schemeClr val="bg1"/>
                </a:solidFill>
              </a:rPr>
              <a:t>Exporting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Industry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07431" y="5546558"/>
            <a:ext cx="4773643" cy="927386"/>
          </a:xfrm>
          <a:prstGeom prst="roundRect">
            <a:avLst/>
          </a:prstGeom>
          <a:solidFill>
            <a:srgbClr val="FBE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390736" y="5687227"/>
            <a:ext cx="4506117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“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Chilean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milk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products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are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manufactured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with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milk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from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close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5.000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dairies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located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southern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regions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developing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Chilean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countryside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and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providing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direct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and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indirect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employment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tens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thousands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Chileans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”.</a:t>
            </a:r>
            <a:endParaRPr lang="es-CL" sz="1200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Guillermo Iturrieta, </a:t>
            </a:r>
            <a:r>
              <a:rPr lang="es-CL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Exporlac</a:t>
            </a:r>
            <a:endParaRPr lang="es-CL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3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27" y="1417401"/>
            <a:ext cx="4495809" cy="4837186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190720" y="1559757"/>
            <a:ext cx="328640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Our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exporting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industry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is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adopting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most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strict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environmental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and social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responsibility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standards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.</a:t>
            </a:r>
            <a:endParaRPr lang="es-CL" sz="1700" b="1" dirty="0">
              <a:solidFill>
                <a:schemeClr val="accent6"/>
              </a:solidFill>
              <a:latin typeface="+mj-lt"/>
            </a:endParaRPr>
          </a:p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world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demands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healthy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high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quality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higher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safety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assurance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sustainability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levels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Chile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is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satisfying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these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requirements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.</a:t>
            </a:r>
            <a:endParaRPr lang="es-CL" sz="17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7431" y="198967"/>
            <a:ext cx="279400" cy="878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486832" y="67033"/>
            <a:ext cx="74058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4000" dirty="0" err="1" smtClean="0">
                <a:solidFill>
                  <a:schemeClr val="accent6"/>
                </a:solidFill>
              </a:rPr>
              <a:t>We</a:t>
            </a:r>
            <a:r>
              <a:rPr lang="es-CL" sz="4000" dirty="0" smtClean="0">
                <a:solidFill>
                  <a:schemeClr val="accent6"/>
                </a:solidFill>
              </a:rPr>
              <a:t> are </a:t>
            </a:r>
            <a:r>
              <a:rPr lang="es-CL" sz="4000" dirty="0" err="1" smtClean="0">
                <a:solidFill>
                  <a:schemeClr val="accent6"/>
                </a:solidFill>
              </a:rPr>
              <a:t>committed</a:t>
            </a:r>
            <a:r>
              <a:rPr lang="es-CL" sz="4000" dirty="0" smtClean="0">
                <a:solidFill>
                  <a:schemeClr val="accent6"/>
                </a:solidFill>
              </a:rPr>
              <a:t> </a:t>
            </a:r>
            <a:r>
              <a:rPr lang="es-CL" sz="4000" dirty="0" err="1" smtClean="0">
                <a:solidFill>
                  <a:schemeClr val="accent6"/>
                </a:solidFill>
              </a:rPr>
              <a:t>with</a:t>
            </a:r>
            <a:r>
              <a:rPr lang="es-CL" sz="4000" dirty="0" smtClean="0">
                <a:solidFill>
                  <a:schemeClr val="accent6"/>
                </a:solidFill>
              </a:rPr>
              <a:t> </a:t>
            </a:r>
            <a:r>
              <a:rPr lang="es-CL" sz="4000" b="1" i="1" dirty="0" smtClean="0">
                <a:solidFill>
                  <a:schemeClr val="accent6"/>
                </a:solidFill>
              </a:rPr>
              <a:t>SUSTAINABLE  </a:t>
            </a:r>
            <a:r>
              <a:rPr lang="es-CL" sz="4000" b="1" i="1" dirty="0" err="1" smtClean="0">
                <a:solidFill>
                  <a:schemeClr val="accent6"/>
                </a:solidFill>
              </a:rPr>
              <a:t>development</a:t>
            </a:r>
            <a:endParaRPr lang="es-CL" sz="4000" dirty="0">
              <a:solidFill>
                <a:schemeClr val="accent6"/>
              </a:solidFill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189109" y="2613810"/>
            <a:ext cx="265675" cy="22903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riángulo isósceles 11"/>
          <p:cNvSpPr/>
          <p:nvPr/>
        </p:nvSpPr>
        <p:spPr>
          <a:xfrm rot="5400000">
            <a:off x="189109" y="1541984"/>
            <a:ext cx="265675" cy="22903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FOOD </a:t>
            </a:r>
            <a:r>
              <a:rPr lang="es-CL" sz="1100" dirty="0" err="1" smtClean="0">
                <a:solidFill>
                  <a:schemeClr val="bg1"/>
                </a:solidFill>
              </a:rPr>
              <a:t>Exporting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Industry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07431" y="4635796"/>
            <a:ext cx="3460801" cy="1838148"/>
          </a:xfrm>
          <a:prstGeom prst="roundRect">
            <a:avLst/>
          </a:prstGeom>
          <a:solidFill>
            <a:srgbClr val="FBE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611204" y="4836724"/>
            <a:ext cx="2653253" cy="1436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“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Fishing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activities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Chile are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conducted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a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responsible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manner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thereby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respecting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conservation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measures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and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working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closely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with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fisheries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authorities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and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committing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ensure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conservation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environment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undertaking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research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eventual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impacts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and to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assess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status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fisheries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resources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”.</a:t>
            </a:r>
            <a:endParaRPr lang="es-CL" sz="1200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Héctor Bacigalupo, </a:t>
            </a:r>
            <a:r>
              <a:rPr lang="es-CL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Sonapesca</a:t>
            </a:r>
            <a:endParaRPr lang="es-CL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69" y="133880"/>
            <a:ext cx="1274067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257800" y="1427118"/>
            <a:ext cx="3485148" cy="3983082"/>
          </a:xfrm>
          <a:prstGeom prst="rect">
            <a:avLst/>
          </a:prstGeom>
          <a:solidFill>
            <a:srgbClr val="F9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07" y="2179848"/>
            <a:ext cx="2502413" cy="276454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07433" y="198967"/>
            <a:ext cx="279400" cy="878416"/>
          </a:xfrm>
          <a:prstGeom prst="rect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486832" y="67033"/>
            <a:ext cx="8444297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3800" dirty="0" err="1" smtClean="0">
                <a:solidFill>
                  <a:srgbClr val="941B80"/>
                </a:solidFill>
              </a:rPr>
              <a:t>Chilean</a:t>
            </a:r>
            <a:r>
              <a:rPr lang="es-CL" sz="3800" dirty="0" smtClean="0">
                <a:solidFill>
                  <a:srgbClr val="941B80"/>
                </a:solidFill>
              </a:rPr>
              <a:t> </a:t>
            </a:r>
            <a:r>
              <a:rPr lang="es-CL" sz="3800" dirty="0" err="1" smtClean="0">
                <a:solidFill>
                  <a:srgbClr val="941B80"/>
                </a:solidFill>
              </a:rPr>
              <a:t>food</a:t>
            </a:r>
            <a:r>
              <a:rPr lang="es-CL" sz="3800" dirty="0" smtClean="0">
                <a:solidFill>
                  <a:srgbClr val="941B80"/>
                </a:solidFill>
              </a:rPr>
              <a:t> </a:t>
            </a:r>
            <a:r>
              <a:rPr lang="es-CL" sz="3800" dirty="0" err="1" smtClean="0">
                <a:solidFill>
                  <a:srgbClr val="941B80"/>
                </a:solidFill>
              </a:rPr>
              <a:t>products</a:t>
            </a:r>
            <a:r>
              <a:rPr lang="es-CL" sz="3800" dirty="0" smtClean="0">
                <a:solidFill>
                  <a:srgbClr val="941B80"/>
                </a:solidFill>
              </a:rPr>
              <a:t> are in Line </a:t>
            </a:r>
            <a:r>
              <a:rPr lang="es-CL" sz="3800" dirty="0" err="1" smtClean="0">
                <a:solidFill>
                  <a:srgbClr val="941B80"/>
                </a:solidFill>
              </a:rPr>
              <a:t>with</a:t>
            </a:r>
            <a:r>
              <a:rPr lang="es-CL" sz="3800" dirty="0" smtClean="0">
                <a:solidFill>
                  <a:srgbClr val="941B80"/>
                </a:solidFill>
              </a:rPr>
              <a:t>  </a:t>
            </a:r>
            <a:r>
              <a:rPr lang="es-CL" sz="3800" b="1" i="1" dirty="0" smtClean="0">
                <a:solidFill>
                  <a:srgbClr val="941B80"/>
                </a:solidFill>
              </a:rPr>
              <a:t>GLOBAL NEEDS</a:t>
            </a:r>
            <a:endParaRPr lang="es-CL" sz="3800" b="1" i="1" dirty="0">
              <a:solidFill>
                <a:srgbClr val="941B8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7433" y="1498170"/>
            <a:ext cx="3972682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We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offer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what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world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will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never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cease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needing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…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food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.</a:t>
            </a:r>
            <a:endParaRPr lang="es-CL" sz="1700" b="1" dirty="0">
              <a:solidFill>
                <a:srgbClr val="941B80"/>
              </a:solidFill>
              <a:latin typeface="+mj-lt"/>
            </a:endParaRPr>
          </a:p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global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food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market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increased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to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close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to 6</a:t>
            </a:r>
            <a:r>
              <a:rPr lang="es-CL" sz="1700" b="1" dirty="0">
                <a:solidFill>
                  <a:srgbClr val="941B80"/>
                </a:solidFill>
                <a:latin typeface="+mj-lt"/>
              </a:rPr>
              <a:t>%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annually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in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last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ten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years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.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According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FAO</a:t>
            </a:r>
            <a:r>
              <a:rPr lang="es-CL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phenomenon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due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population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growth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higher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incomes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consumers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have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also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become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increasingly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more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demanding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 As a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result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Chile has come up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specific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solutions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diversifying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and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increasing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added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value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to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its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products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,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applying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environmental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standards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and prime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level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social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responsibility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.</a:t>
            </a:r>
            <a:endParaRPr lang="es-CL" sz="1700" b="1" dirty="0">
              <a:solidFill>
                <a:srgbClr val="941B80"/>
              </a:solidFill>
              <a:latin typeface="+mj-lt"/>
            </a:endParaRPr>
          </a:p>
          <a:p>
            <a:pPr indent="324000">
              <a:lnSpc>
                <a:spcPts val="1800"/>
              </a:lnSpc>
              <a:spcAft>
                <a:spcPts val="1200"/>
              </a:spcAft>
            </a:pP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189110" y="1498171"/>
            <a:ext cx="265675" cy="229030"/>
          </a:xfrm>
          <a:prstGeom prst="triangle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FOOD </a:t>
            </a:r>
            <a:r>
              <a:rPr lang="es-CL" sz="1100" dirty="0" err="1" smtClean="0">
                <a:solidFill>
                  <a:schemeClr val="bg1"/>
                </a:solidFill>
              </a:rPr>
              <a:t>Exporting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Industry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07432" y="5690139"/>
            <a:ext cx="8723698" cy="752992"/>
          </a:xfrm>
          <a:prstGeom prst="roundRect">
            <a:avLst/>
          </a:prstGeom>
          <a:solidFill>
            <a:srgbClr val="FBE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453716" y="5850272"/>
            <a:ext cx="826709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“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Dehydrated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prunes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have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unique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features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.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Their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consumption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prevents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bone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fragility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(osteoporosis), and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further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regenerates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bone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mass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in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addition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various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other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beneficial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effects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health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such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as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its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high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antioxidant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content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”.</a:t>
            </a:r>
            <a:endParaRPr lang="es-CL" sz="1200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Pedro Pablo Díaz, Chile </a:t>
            </a:r>
            <a:r>
              <a:rPr lang="es-CL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Prunes</a:t>
            </a:r>
            <a:endParaRPr lang="es-CL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562461" y="2024734"/>
            <a:ext cx="20588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s-CL" sz="1600" b="1" dirty="0" err="1" smtClean="0">
                <a:solidFill>
                  <a:srgbClr val="941B80"/>
                </a:solidFill>
              </a:rPr>
              <a:t>Across</a:t>
            </a:r>
            <a:r>
              <a:rPr lang="es-CL" sz="1600" b="1" dirty="0" smtClean="0">
                <a:solidFill>
                  <a:srgbClr val="941B80"/>
                </a:solidFill>
              </a:rPr>
              <a:t> </a:t>
            </a:r>
            <a:r>
              <a:rPr lang="es-CL" sz="1600" b="1" dirty="0" err="1" smtClean="0">
                <a:solidFill>
                  <a:srgbClr val="941B80"/>
                </a:solidFill>
              </a:rPr>
              <a:t>the</a:t>
            </a:r>
            <a:r>
              <a:rPr lang="es-CL" sz="1600" b="1" dirty="0" smtClean="0">
                <a:solidFill>
                  <a:srgbClr val="941B80"/>
                </a:solidFill>
              </a:rPr>
              <a:t> </a:t>
            </a:r>
            <a:r>
              <a:rPr lang="es-CL" sz="1600" b="1" dirty="0" err="1" smtClean="0">
                <a:solidFill>
                  <a:srgbClr val="941B80"/>
                </a:solidFill>
              </a:rPr>
              <a:t>last</a:t>
            </a:r>
            <a:r>
              <a:rPr lang="es-CL" sz="1600" b="1" dirty="0" smtClean="0">
                <a:solidFill>
                  <a:srgbClr val="941B80"/>
                </a:solidFill>
              </a:rPr>
              <a:t> ten </a:t>
            </a:r>
            <a:r>
              <a:rPr lang="es-CL" sz="1600" b="1" dirty="0" err="1" smtClean="0">
                <a:solidFill>
                  <a:srgbClr val="941B80"/>
                </a:solidFill>
              </a:rPr>
              <a:t>years</a:t>
            </a:r>
            <a:r>
              <a:rPr lang="es-CL" sz="1600" b="1" dirty="0" smtClean="0">
                <a:solidFill>
                  <a:srgbClr val="941B80"/>
                </a:solidFill>
              </a:rPr>
              <a:t>. </a:t>
            </a:r>
            <a:endParaRPr lang="es-CL" sz="1600" b="1" dirty="0">
              <a:solidFill>
                <a:srgbClr val="941B80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5567682" y="1724756"/>
            <a:ext cx="2788462" cy="387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s-CL" sz="3600" b="1" dirty="0">
                <a:solidFill>
                  <a:srgbClr val="941B80"/>
                </a:solidFill>
              </a:rPr>
              <a:t>6% </a:t>
            </a:r>
            <a:r>
              <a:rPr lang="es-CL" sz="3600" b="1" dirty="0" err="1" smtClean="0">
                <a:solidFill>
                  <a:srgbClr val="941B80"/>
                </a:solidFill>
              </a:rPr>
              <a:t>annually</a:t>
            </a:r>
            <a:endParaRPr lang="es-CL" sz="3600" b="1" dirty="0">
              <a:solidFill>
                <a:srgbClr val="941B80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5606143" y="4979585"/>
            <a:ext cx="27884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CL" sz="1600" b="1" dirty="0" smtClean="0">
                <a:solidFill>
                  <a:srgbClr val="941B80"/>
                </a:solidFill>
              </a:rPr>
              <a:t>Global </a:t>
            </a:r>
            <a:r>
              <a:rPr lang="es-CL" sz="1600" b="1" dirty="0" err="1" smtClean="0">
                <a:solidFill>
                  <a:srgbClr val="941B80"/>
                </a:solidFill>
              </a:rPr>
              <a:t>Food</a:t>
            </a:r>
            <a:r>
              <a:rPr lang="es-CL" sz="1600" b="1" dirty="0" smtClean="0">
                <a:solidFill>
                  <a:srgbClr val="941B80"/>
                </a:solidFill>
              </a:rPr>
              <a:t> </a:t>
            </a:r>
            <a:r>
              <a:rPr lang="es-CL" sz="1600" b="1" dirty="0" err="1" smtClean="0">
                <a:solidFill>
                  <a:srgbClr val="941B80"/>
                </a:solidFill>
              </a:rPr>
              <a:t>Market</a:t>
            </a:r>
            <a:endParaRPr lang="es-CL" sz="1600" b="1" dirty="0">
              <a:solidFill>
                <a:srgbClr val="941B80"/>
              </a:solidFill>
            </a:endParaRPr>
          </a:p>
        </p:txBody>
      </p:sp>
      <p:sp>
        <p:nvSpPr>
          <p:cNvPr id="33" name="Triángulo isósceles 32"/>
          <p:cNvSpPr/>
          <p:nvPr/>
        </p:nvSpPr>
        <p:spPr>
          <a:xfrm rot="5400000">
            <a:off x="190766" y="2090639"/>
            <a:ext cx="265675" cy="229030"/>
          </a:xfrm>
          <a:prstGeom prst="triangle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Triángulo isósceles 33"/>
          <p:cNvSpPr/>
          <p:nvPr/>
        </p:nvSpPr>
        <p:spPr>
          <a:xfrm rot="5400000">
            <a:off x="189110" y="3401044"/>
            <a:ext cx="265675" cy="229030"/>
          </a:xfrm>
          <a:prstGeom prst="triangle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4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7433" y="198967"/>
            <a:ext cx="279400" cy="8784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486833" y="67033"/>
            <a:ext cx="7713552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4000" dirty="0" err="1" smtClean="0">
                <a:solidFill>
                  <a:srgbClr val="C00000"/>
                </a:solidFill>
              </a:rPr>
              <a:t>We</a:t>
            </a:r>
            <a:r>
              <a:rPr lang="es-CL" sz="4000" dirty="0" smtClean="0">
                <a:solidFill>
                  <a:srgbClr val="C00000"/>
                </a:solidFill>
              </a:rPr>
              <a:t> </a:t>
            </a:r>
            <a:r>
              <a:rPr lang="es-CL" sz="4000" dirty="0" err="1" smtClean="0">
                <a:solidFill>
                  <a:srgbClr val="C00000"/>
                </a:solidFill>
              </a:rPr>
              <a:t>need</a:t>
            </a:r>
            <a:r>
              <a:rPr lang="es-CL" sz="4000" dirty="0" smtClean="0">
                <a:solidFill>
                  <a:srgbClr val="C00000"/>
                </a:solidFill>
              </a:rPr>
              <a:t> to </a:t>
            </a:r>
            <a:r>
              <a:rPr lang="es-CL" sz="4000" dirty="0" err="1" smtClean="0">
                <a:solidFill>
                  <a:srgbClr val="C00000"/>
                </a:solidFill>
              </a:rPr>
              <a:t>boost</a:t>
            </a:r>
            <a:endParaRPr lang="es-CL" sz="4000" dirty="0">
              <a:solidFill>
                <a:srgbClr val="C00000"/>
              </a:solidFill>
            </a:endParaRPr>
          </a:p>
          <a:p>
            <a:pPr>
              <a:lnSpc>
                <a:spcPts val="4300"/>
              </a:lnSpc>
            </a:pPr>
            <a:r>
              <a:rPr lang="es-CL" sz="4000" b="1" i="1" dirty="0" smtClean="0">
                <a:solidFill>
                  <a:srgbClr val="C00000"/>
                </a:solidFill>
              </a:rPr>
              <a:t>PROMOTION </a:t>
            </a:r>
            <a:r>
              <a:rPr lang="es-CL" sz="4000" b="1" i="1" dirty="0" err="1" smtClean="0">
                <a:solidFill>
                  <a:srgbClr val="C00000"/>
                </a:solidFill>
              </a:rPr>
              <a:t>efforts</a:t>
            </a:r>
            <a:endParaRPr lang="es-CL" sz="4000" b="1" i="1" dirty="0">
              <a:solidFill>
                <a:srgbClr val="C0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7432" y="1498170"/>
            <a:ext cx="4110568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Chile country Brand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ranks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46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among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75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countries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in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Country </a:t>
            </a:r>
            <a:r>
              <a:rPr lang="es-CL" sz="1700" b="1" dirty="0">
                <a:solidFill>
                  <a:srgbClr val="C00000"/>
                </a:solidFill>
                <a:latin typeface="+mj-lt"/>
              </a:rPr>
              <a:t>Brand </a:t>
            </a:r>
            <a:r>
              <a:rPr lang="es-CL" sz="1700" b="1" dirty="0" err="1">
                <a:solidFill>
                  <a:srgbClr val="C00000"/>
                </a:solidFill>
                <a:latin typeface="+mj-lt"/>
              </a:rPr>
              <a:t>Index</a:t>
            </a:r>
            <a:r>
              <a:rPr lang="es-CL" sz="17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(2015</a:t>
            </a:r>
            <a:r>
              <a:rPr lang="es-CL" sz="1700" b="1" dirty="0">
                <a:solidFill>
                  <a:srgbClr val="C00000"/>
                </a:solidFill>
                <a:latin typeface="+mj-lt"/>
              </a:rPr>
              <a:t>)</a:t>
            </a:r>
            <a:r>
              <a:rPr lang="es-CL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far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below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our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main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competitor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countries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last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10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years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we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lost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competitive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advantages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that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would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allow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us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to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exceed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other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countries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. To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compensate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for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this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loss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we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need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to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continue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our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efforts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to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boost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C00000"/>
                </a:solidFill>
                <a:latin typeface="+mj-lt"/>
              </a:rPr>
              <a:t>our</a:t>
            </a:r>
            <a:r>
              <a:rPr lang="es-CL" sz="1700" b="1" dirty="0" smtClean="0">
                <a:solidFill>
                  <a:srgbClr val="C00000"/>
                </a:solidFill>
                <a:latin typeface="+mj-lt"/>
              </a:rPr>
              <a:t> position,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basis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a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solid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promotion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polity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address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various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regulations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that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increase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production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costs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impact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our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level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competitiveness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189110" y="1498171"/>
            <a:ext cx="265675" cy="2290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riángulo isósceles 11"/>
          <p:cNvSpPr/>
          <p:nvPr/>
        </p:nvSpPr>
        <p:spPr>
          <a:xfrm rot="5400000">
            <a:off x="189109" y="2571188"/>
            <a:ext cx="265675" cy="2290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>
                <a:solidFill>
                  <a:schemeClr val="bg1"/>
                </a:solidFill>
              </a:rPr>
              <a:t>FOOD </a:t>
            </a:r>
            <a:r>
              <a:rPr lang="es-CL" sz="1100" dirty="0" err="1">
                <a:solidFill>
                  <a:schemeClr val="bg1"/>
                </a:solidFill>
              </a:rPr>
              <a:t>Exporting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Industry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207432" y="5765800"/>
            <a:ext cx="8723698" cy="677332"/>
          </a:xfrm>
          <a:prstGeom prst="roundRect">
            <a:avLst/>
          </a:prstGeom>
          <a:solidFill>
            <a:srgbClr val="FBE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486833" y="5953059"/>
            <a:ext cx="8267097" cy="359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200"/>
              </a:lnSpc>
              <a:spcAft>
                <a:spcPts val="400"/>
              </a:spcAft>
            </a:pP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“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need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strengthen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our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country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brand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taking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our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products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consumers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’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tables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around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world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”.</a:t>
            </a:r>
            <a:endParaRPr lang="es-CL" sz="1200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algn="r">
              <a:lnSpc>
                <a:spcPts val="1200"/>
              </a:lnSpc>
              <a:spcAft>
                <a:spcPts val="400"/>
              </a:spcAft>
            </a:pPr>
            <a:r>
              <a:rPr lang="es-CL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Guillermo González, </a:t>
            </a:r>
            <a:r>
              <a:rPr lang="es-CL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Chilealimentos</a:t>
            </a:r>
            <a:endParaRPr lang="es-CL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1537875"/>
            <a:ext cx="3533629" cy="35336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31" y="198967"/>
            <a:ext cx="2391698" cy="10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redondeado 29"/>
          <p:cNvSpPr/>
          <p:nvPr/>
        </p:nvSpPr>
        <p:spPr>
          <a:xfrm>
            <a:off x="4566239" y="5312073"/>
            <a:ext cx="4111072" cy="713948"/>
          </a:xfrm>
          <a:prstGeom prst="roundRect">
            <a:avLst/>
          </a:prstGeom>
          <a:solidFill>
            <a:srgbClr val="C8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 redondeado 27"/>
          <p:cNvSpPr/>
          <p:nvPr/>
        </p:nvSpPr>
        <p:spPr>
          <a:xfrm>
            <a:off x="4568508" y="4202988"/>
            <a:ext cx="4111072" cy="969828"/>
          </a:xfrm>
          <a:prstGeom prst="roundRect">
            <a:avLst/>
          </a:prstGeom>
          <a:solidFill>
            <a:srgbClr val="EEE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EEE7B9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652468" y="4176408"/>
            <a:ext cx="489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rgbClr val="FFC000"/>
                </a:solidFill>
              </a:rPr>
              <a:t>6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4566239" y="2635725"/>
            <a:ext cx="4111072" cy="582588"/>
          </a:xfrm>
          <a:prstGeom prst="roundRect">
            <a:avLst/>
          </a:prstGeom>
          <a:solidFill>
            <a:srgbClr val="EF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redondeado 24"/>
          <p:cNvSpPr/>
          <p:nvPr/>
        </p:nvSpPr>
        <p:spPr>
          <a:xfrm>
            <a:off x="4566239" y="3357570"/>
            <a:ext cx="4111072" cy="713948"/>
          </a:xfrm>
          <a:prstGeom prst="roundRect">
            <a:avLst/>
          </a:prstGeom>
          <a:solidFill>
            <a:srgbClr val="D6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redondeado 19"/>
          <p:cNvSpPr/>
          <p:nvPr/>
        </p:nvSpPr>
        <p:spPr>
          <a:xfrm>
            <a:off x="207431" y="3850924"/>
            <a:ext cx="4111072" cy="794808"/>
          </a:xfrm>
          <a:prstGeom prst="roundRect">
            <a:avLst/>
          </a:prstGeom>
          <a:solidFill>
            <a:srgbClr val="EEE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207432" y="2635725"/>
            <a:ext cx="4111072" cy="1068384"/>
          </a:xfrm>
          <a:prstGeom prst="roundRect">
            <a:avLst/>
          </a:prstGeom>
          <a:solidFill>
            <a:srgbClr val="D6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 rot="5400000">
            <a:off x="299508" y="-70379"/>
            <a:ext cx="279400" cy="878416"/>
          </a:xfrm>
          <a:prstGeom prst="rect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878416" y="67033"/>
            <a:ext cx="7713552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4000" dirty="0">
                <a:solidFill>
                  <a:srgbClr val="941B80"/>
                </a:solidFill>
              </a:rPr>
              <a:t>14 </a:t>
            </a:r>
            <a:r>
              <a:rPr lang="es-CL" sz="4000" dirty="0" err="1" smtClean="0">
                <a:solidFill>
                  <a:srgbClr val="941B80"/>
                </a:solidFill>
              </a:rPr>
              <a:t>Proposals</a:t>
            </a:r>
            <a:r>
              <a:rPr lang="es-CL" sz="4000" dirty="0" smtClean="0">
                <a:solidFill>
                  <a:srgbClr val="941B80"/>
                </a:solidFill>
              </a:rPr>
              <a:t> to </a:t>
            </a:r>
            <a:r>
              <a:rPr lang="es-CL" sz="4000" b="1" i="1" dirty="0" smtClean="0">
                <a:solidFill>
                  <a:srgbClr val="941B80"/>
                </a:solidFill>
              </a:rPr>
              <a:t>MOVE FORWARD</a:t>
            </a:r>
            <a:endParaRPr lang="es-CL" sz="4000" b="1" i="1" dirty="0">
              <a:solidFill>
                <a:srgbClr val="941B8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>
                <a:solidFill>
                  <a:schemeClr val="bg1"/>
                </a:solidFill>
              </a:rPr>
              <a:t>FOOD </a:t>
            </a:r>
            <a:r>
              <a:rPr lang="es-CL" sz="1100" dirty="0" err="1">
                <a:solidFill>
                  <a:schemeClr val="bg1"/>
                </a:solidFill>
              </a:rPr>
              <a:t>Exporting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Industry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7" y="704203"/>
            <a:ext cx="8674626" cy="152400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316374" y="2751183"/>
            <a:ext cx="3360937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Maintain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certainty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ownership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such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as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water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rights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ts val="1400"/>
              </a:lnSpc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ts val="1400"/>
              </a:lnSpc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lnSpc>
                <a:spcPts val="1400"/>
              </a:lnSpc>
            </a:pP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Increase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resources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for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investment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storage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distribution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water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resources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ts val="1400"/>
              </a:lnSpc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ts val="1400"/>
              </a:lnSpc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lnSpc>
                <a:spcPts val="1400"/>
              </a:lnSpc>
            </a:pPr>
            <a:endParaRPr lang="es-C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lnSpc>
                <a:spcPts val="1400"/>
              </a:lnSpc>
            </a:pP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Develop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long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term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export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policy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prioritize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resource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allocation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promotion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actions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ts val="1400"/>
              </a:lnSpc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ts val="1400"/>
              </a:lnSpc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lnSpc>
                <a:spcPts val="1400"/>
              </a:lnSpc>
            </a:pPr>
            <a:endParaRPr lang="es-C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lnSpc>
                <a:spcPts val="1400"/>
              </a:lnSpc>
            </a:pPr>
            <a:r>
              <a:rPr lang="es-CL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Ensure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public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entities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present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domestic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logistic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chain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securing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their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operability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2900" y="2640769"/>
            <a:ext cx="489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207431" y="4792114"/>
            <a:ext cx="4111072" cy="860256"/>
          </a:xfrm>
          <a:prstGeom prst="roundRect">
            <a:avLst/>
          </a:prstGeom>
          <a:solidFill>
            <a:srgbClr val="C8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1001486" y="2732827"/>
            <a:ext cx="3233057" cy="2846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Create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single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agency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responsibility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over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resource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management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country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image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decision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making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public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trade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promotion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private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sector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involvement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ts val="1400"/>
              </a:lnSpc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ts val="1400"/>
              </a:lnSpc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lnSpc>
                <a:spcPts val="1400"/>
              </a:lnSpc>
            </a:pPr>
            <a:endParaRPr lang="es-C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lnSpc>
                <a:spcPts val="1400"/>
              </a:lnSpc>
            </a:pP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Prioritize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CORFO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resources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for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innovation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overall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industry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400"/>
              </a:lnSpc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400"/>
              </a:lnSpc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lnSpc>
                <a:spcPts val="1400"/>
              </a:lnSpc>
              <a:spcAft>
                <a:spcPts val="1200"/>
              </a:spcAft>
            </a:pP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 algn="just">
              <a:lnSpc>
                <a:spcPts val="1400"/>
              </a:lnSpc>
              <a:spcAft>
                <a:spcPts val="1200"/>
              </a:spcAft>
            </a:pP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creation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a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fund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implement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new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technologies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related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industry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sustainability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proposed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42899" y="3724855"/>
            <a:ext cx="489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48660" y="4688275"/>
            <a:ext cx="489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676765" y="2429838"/>
            <a:ext cx="489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rgbClr val="941B80"/>
                </a:solidFill>
              </a:rPr>
              <a:t>4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650199" y="3196277"/>
            <a:ext cx="489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4650199" y="5150780"/>
            <a:ext cx="489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chemeClr val="accent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704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 rot="5400000">
            <a:off x="299508" y="-70379"/>
            <a:ext cx="279400" cy="878416"/>
          </a:xfrm>
          <a:prstGeom prst="rect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878416" y="67033"/>
            <a:ext cx="7713552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4000" dirty="0">
                <a:solidFill>
                  <a:srgbClr val="941B80"/>
                </a:solidFill>
              </a:rPr>
              <a:t>14 </a:t>
            </a:r>
            <a:r>
              <a:rPr lang="es-CL" sz="4000" dirty="0" err="1" smtClean="0">
                <a:solidFill>
                  <a:srgbClr val="941B80"/>
                </a:solidFill>
              </a:rPr>
              <a:t>Proposals</a:t>
            </a:r>
            <a:r>
              <a:rPr lang="es-CL" sz="4000" dirty="0" smtClean="0">
                <a:solidFill>
                  <a:srgbClr val="941B80"/>
                </a:solidFill>
              </a:rPr>
              <a:t> to </a:t>
            </a:r>
            <a:r>
              <a:rPr lang="es-CL" sz="4000" b="1" i="1" dirty="0" smtClean="0">
                <a:solidFill>
                  <a:srgbClr val="941B80"/>
                </a:solidFill>
              </a:rPr>
              <a:t>MOVE FORWARD</a:t>
            </a:r>
            <a:endParaRPr lang="es-CL" sz="4000" b="1" i="1" dirty="0">
              <a:solidFill>
                <a:srgbClr val="941B8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>
                <a:solidFill>
                  <a:schemeClr val="bg1"/>
                </a:solidFill>
              </a:rPr>
              <a:t>FOOD </a:t>
            </a:r>
            <a:r>
              <a:rPr lang="es-CL" sz="1100" dirty="0" err="1">
                <a:solidFill>
                  <a:schemeClr val="bg1"/>
                </a:solidFill>
              </a:rPr>
              <a:t>Exporting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Industry</a:t>
            </a:r>
            <a:endParaRPr lang="es-CL" sz="11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7" y="704203"/>
            <a:ext cx="8674626" cy="1524003"/>
          </a:xfrm>
          <a:prstGeom prst="rect">
            <a:avLst/>
          </a:prstGeom>
        </p:spPr>
      </p:pic>
      <p:sp>
        <p:nvSpPr>
          <p:cNvPr id="20" name="Rectángulo redondeado 19"/>
          <p:cNvSpPr/>
          <p:nvPr/>
        </p:nvSpPr>
        <p:spPr>
          <a:xfrm>
            <a:off x="4612932" y="3850924"/>
            <a:ext cx="4111072" cy="794808"/>
          </a:xfrm>
          <a:prstGeom prst="roundRect">
            <a:avLst/>
          </a:prstGeom>
          <a:solidFill>
            <a:srgbClr val="C8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4612933" y="2635725"/>
            <a:ext cx="4111072" cy="1068384"/>
          </a:xfrm>
          <a:prstGeom prst="roundRect">
            <a:avLst/>
          </a:prstGeom>
          <a:solidFill>
            <a:srgbClr val="EEE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4637599" y="2640769"/>
            <a:ext cx="1283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spc="-300" dirty="0">
                <a:solidFill>
                  <a:srgbClr val="FFC000"/>
                </a:solidFill>
              </a:rPr>
              <a:t>12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4612932" y="4792114"/>
            <a:ext cx="4111072" cy="730860"/>
          </a:xfrm>
          <a:prstGeom prst="roundRect">
            <a:avLst/>
          </a:prstGeom>
          <a:solidFill>
            <a:srgbClr val="D6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5548285" y="2732827"/>
            <a:ext cx="3113314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Ensure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receiving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timely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complete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information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related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foreign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trade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industry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related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operations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Agree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type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statistical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information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about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industry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ts val="1400"/>
              </a:lnSpc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lnSpc>
                <a:spcPts val="1400"/>
              </a:lnSpc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lnSpc>
                <a:spcPts val="1400"/>
              </a:lnSpc>
            </a:pP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Agree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National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Plan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for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Infrastructure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Development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that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will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benefit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foreign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trade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growth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ts val="1400"/>
              </a:lnSpc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ts val="1400"/>
              </a:lnSpc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lnSpc>
                <a:spcPts val="1400"/>
              </a:lnSpc>
            </a:pP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Establish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National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Trade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Facilitation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Council, in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accordance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WTO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committments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637598" y="3724855"/>
            <a:ext cx="1126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spc="-300" dirty="0">
                <a:solidFill>
                  <a:schemeClr val="accent1"/>
                </a:solidFill>
              </a:rPr>
              <a:t>13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643359" y="4612073"/>
            <a:ext cx="102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spc="-300" dirty="0">
                <a:solidFill>
                  <a:schemeClr val="accent6"/>
                </a:solidFill>
              </a:rPr>
              <a:t>14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97252" y="2429838"/>
            <a:ext cx="4181370" cy="3312426"/>
            <a:chOff x="4535726" y="2429838"/>
            <a:chExt cx="4181370" cy="3312426"/>
          </a:xfrm>
        </p:grpSpPr>
        <p:sp>
          <p:nvSpPr>
            <p:cNvPr id="30" name="Rectángulo redondeado 29"/>
            <p:cNvSpPr/>
            <p:nvPr/>
          </p:nvSpPr>
          <p:spPr>
            <a:xfrm>
              <a:off x="4566239" y="4951266"/>
              <a:ext cx="4111072" cy="580921"/>
            </a:xfrm>
            <a:prstGeom prst="roundRect">
              <a:avLst/>
            </a:prstGeom>
            <a:solidFill>
              <a:srgbClr val="C8E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4568508" y="4202988"/>
              <a:ext cx="4111072" cy="610744"/>
            </a:xfrm>
            <a:prstGeom prst="roundRect">
              <a:avLst/>
            </a:prstGeom>
            <a:solidFill>
              <a:srgbClr val="EEE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EEE7B9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4535726" y="3981691"/>
              <a:ext cx="12354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6000" spc="-300" dirty="0">
                  <a:solidFill>
                    <a:srgbClr val="FFC000"/>
                  </a:solidFill>
                </a:rPr>
                <a:t>10</a:t>
              </a:r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4566239" y="2635725"/>
              <a:ext cx="4111072" cy="582588"/>
            </a:xfrm>
            <a:prstGeom prst="roundRect">
              <a:avLst/>
            </a:prstGeom>
            <a:solidFill>
              <a:srgbClr val="EFD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4566239" y="3357570"/>
              <a:ext cx="4111072" cy="713948"/>
            </a:xfrm>
            <a:prstGeom prst="roundRect">
              <a:avLst/>
            </a:prstGeom>
            <a:solidFill>
              <a:srgbClr val="D6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524601" y="2751183"/>
              <a:ext cx="3192495" cy="2693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Develop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 territorial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arrangement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and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coastal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area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use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policy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.</a:t>
              </a:r>
              <a:endPara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>
                <a:lnSpc>
                  <a:spcPts val="1400"/>
                </a:lnSpc>
              </a:pPr>
              <a:endPara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>
                <a:lnSpc>
                  <a:spcPts val="1400"/>
                </a:lnSpc>
              </a:pPr>
              <a:endPara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>
                <a:lnSpc>
                  <a:spcPts val="1400"/>
                </a:lnSpc>
              </a:pP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Grant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government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agency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status to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the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Chilean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Food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Safety and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Quality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Agency, </a:t>
              </a:r>
              <a:r>
                <a:rPr lang="es-CL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ACHIPIA.</a:t>
              </a:r>
            </a:p>
            <a:p>
              <a:pPr>
                <a:lnSpc>
                  <a:spcPts val="1400"/>
                </a:lnSpc>
              </a:pPr>
              <a:endPara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>
                <a:lnSpc>
                  <a:spcPts val="1400"/>
                </a:lnSpc>
              </a:pPr>
              <a:endPara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>
                <a:lnSpc>
                  <a:spcPts val="1400"/>
                </a:lnSpc>
              </a:pP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Ensure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early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involvement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in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regulation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development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.</a:t>
              </a:r>
              <a:endPara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>
                <a:lnSpc>
                  <a:spcPts val="1400"/>
                </a:lnSpc>
              </a:pPr>
              <a:endPara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>
                <a:lnSpc>
                  <a:spcPts val="1400"/>
                </a:lnSpc>
              </a:pPr>
              <a:endPara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>
                <a:lnSpc>
                  <a:spcPts val="1400"/>
                </a:lnSpc>
              </a:pP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Modernization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of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surveillance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and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certification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s-CL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bodies</a:t>
              </a:r>
              <a:r>
                <a:rPr lang="es-C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.</a:t>
              </a:r>
              <a:endPara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763849" y="2429838"/>
              <a:ext cx="4898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6000" dirty="0">
                  <a:solidFill>
                    <a:srgbClr val="941B80"/>
                  </a:solidFill>
                </a:rPr>
                <a:t>8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737283" y="3196277"/>
              <a:ext cx="4898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6000" dirty="0">
                  <a:solidFill>
                    <a:schemeClr val="accent6"/>
                  </a:solidFill>
                </a:rPr>
                <a:t>9</a:t>
              </a: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4566239" y="4726601"/>
              <a:ext cx="9777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6000" dirty="0">
                  <a:solidFill>
                    <a:schemeClr val="accent1"/>
                  </a:solidFill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4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15224" y="1014264"/>
            <a:ext cx="7713552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es-CL" sz="4000" b="1" i="1" dirty="0" smtClean="0">
                <a:solidFill>
                  <a:srgbClr val="941B80"/>
                </a:solidFill>
              </a:rPr>
              <a:t>A PROMISING </a:t>
            </a:r>
            <a:r>
              <a:rPr lang="es-CL" sz="4000" b="1" i="1" dirty="0" err="1" smtClean="0">
                <a:solidFill>
                  <a:srgbClr val="941B80"/>
                </a:solidFill>
              </a:rPr>
              <a:t>future</a:t>
            </a:r>
            <a:endParaRPr lang="es-CL" sz="4000" b="1" i="1" dirty="0">
              <a:solidFill>
                <a:srgbClr val="941B8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>
                <a:solidFill>
                  <a:schemeClr val="bg1"/>
                </a:solidFill>
              </a:rPr>
              <a:t>FOOD </a:t>
            </a:r>
            <a:r>
              <a:rPr lang="es-CL" sz="1100" dirty="0" err="1">
                <a:solidFill>
                  <a:schemeClr val="bg1"/>
                </a:solidFill>
              </a:rPr>
              <a:t>Exporting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Industry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2585659" y="1966983"/>
            <a:ext cx="3972682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2600" dirty="0" err="1" smtClean="0">
                <a:solidFill>
                  <a:srgbClr val="941B80"/>
                </a:solidFill>
                <a:latin typeface="+mj-lt"/>
              </a:rPr>
              <a:t>We</a:t>
            </a:r>
            <a:r>
              <a:rPr lang="es-CL" sz="2600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2600" dirty="0" err="1" smtClean="0">
                <a:solidFill>
                  <a:srgbClr val="941B80"/>
                </a:solidFill>
                <a:latin typeface="+mj-lt"/>
              </a:rPr>
              <a:t>have</a:t>
            </a:r>
            <a:r>
              <a:rPr lang="es-CL" sz="2600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2600" dirty="0" err="1" smtClean="0">
                <a:solidFill>
                  <a:srgbClr val="941B80"/>
                </a:solidFill>
                <a:latin typeface="+mj-lt"/>
              </a:rPr>
              <a:t>the</a:t>
            </a:r>
            <a:r>
              <a:rPr lang="es-CL" sz="2600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2600" dirty="0" err="1" smtClean="0">
                <a:solidFill>
                  <a:srgbClr val="941B80"/>
                </a:solidFill>
                <a:latin typeface="+mj-lt"/>
              </a:rPr>
              <a:t>potential</a:t>
            </a:r>
            <a:r>
              <a:rPr lang="es-CL" sz="2600" dirty="0" smtClean="0">
                <a:solidFill>
                  <a:srgbClr val="941B80"/>
                </a:solidFill>
                <a:latin typeface="+mj-lt"/>
              </a:rPr>
              <a:t> to </a:t>
            </a:r>
            <a:r>
              <a:rPr lang="es-CL" sz="2600" dirty="0" err="1" smtClean="0">
                <a:solidFill>
                  <a:srgbClr val="941B80"/>
                </a:solidFill>
                <a:latin typeface="+mj-lt"/>
              </a:rPr>
              <a:t>duplicate</a:t>
            </a:r>
            <a:r>
              <a:rPr lang="es-CL" sz="2600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2600" dirty="0" err="1" smtClean="0">
                <a:solidFill>
                  <a:srgbClr val="941B80"/>
                </a:solidFill>
                <a:latin typeface="+mj-lt"/>
              </a:rPr>
              <a:t>our</a:t>
            </a:r>
            <a:r>
              <a:rPr lang="es-CL" sz="2600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2600" dirty="0" err="1" smtClean="0">
                <a:solidFill>
                  <a:srgbClr val="941B80"/>
                </a:solidFill>
                <a:latin typeface="+mj-lt"/>
              </a:rPr>
              <a:t>exports</a:t>
            </a:r>
            <a:r>
              <a:rPr lang="es-CL" sz="2600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2600" dirty="0" err="1" smtClean="0">
                <a:solidFill>
                  <a:srgbClr val="941B80"/>
                </a:solidFill>
                <a:latin typeface="+mj-lt"/>
              </a:rPr>
              <a:t>from</a:t>
            </a:r>
            <a:r>
              <a:rPr lang="es-CL" sz="2600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2600" dirty="0" err="1" smtClean="0">
                <a:solidFill>
                  <a:srgbClr val="941B80"/>
                </a:solidFill>
                <a:latin typeface="+mj-lt"/>
              </a:rPr>
              <a:t>here</a:t>
            </a:r>
            <a:r>
              <a:rPr lang="es-CL" sz="2600" dirty="0" smtClean="0">
                <a:solidFill>
                  <a:srgbClr val="941B80"/>
                </a:solidFill>
                <a:latin typeface="+mj-lt"/>
              </a:rPr>
              <a:t> to 2025</a:t>
            </a:r>
            <a:r>
              <a:rPr lang="es-CL" sz="2600" dirty="0">
                <a:solidFill>
                  <a:srgbClr val="941B80"/>
                </a:solidFill>
                <a:latin typeface="+mj-lt"/>
              </a:rPr>
              <a:t>, </a:t>
            </a:r>
            <a:r>
              <a:rPr lang="es-CL" sz="2600" dirty="0" err="1" smtClean="0">
                <a:solidFill>
                  <a:srgbClr val="941B80"/>
                </a:solidFill>
                <a:latin typeface="+mj-lt"/>
              </a:rPr>
              <a:t>reaching</a:t>
            </a:r>
            <a:endParaRPr lang="es-CL" sz="2600" dirty="0">
              <a:solidFill>
                <a:srgbClr val="941B80"/>
              </a:solidFill>
              <a:latin typeface="+mj-lt"/>
            </a:endParaRPr>
          </a:p>
          <a:p>
            <a:pPr algn="ctr"/>
            <a:r>
              <a:rPr lang="es-CL" sz="2600" dirty="0">
                <a:solidFill>
                  <a:srgbClr val="941B80"/>
                </a:solidFill>
                <a:latin typeface="+mj-lt"/>
              </a:rPr>
              <a:t>US$ </a:t>
            </a:r>
            <a:r>
              <a:rPr lang="es-CL" sz="2600" dirty="0" smtClean="0">
                <a:solidFill>
                  <a:srgbClr val="941B80"/>
                </a:solidFill>
                <a:latin typeface="+mj-lt"/>
              </a:rPr>
              <a:t>32 </a:t>
            </a:r>
            <a:r>
              <a:rPr lang="es-CL" sz="2600" dirty="0" err="1" smtClean="0">
                <a:solidFill>
                  <a:srgbClr val="941B80"/>
                </a:solidFill>
                <a:latin typeface="+mj-lt"/>
              </a:rPr>
              <a:t>billion</a:t>
            </a:r>
            <a:r>
              <a:rPr lang="es-CL" sz="2600" dirty="0" smtClean="0">
                <a:solidFill>
                  <a:srgbClr val="941B80"/>
                </a:solidFill>
                <a:latin typeface="+mj-lt"/>
              </a:rPr>
              <a:t>.</a:t>
            </a:r>
            <a:endParaRPr lang="es-CL" sz="2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4800" y="4882243"/>
            <a:ext cx="8534400" cy="1447800"/>
          </a:xfrm>
          <a:prstGeom prst="rect">
            <a:avLst/>
          </a:prstGeom>
          <a:solidFill>
            <a:srgbClr val="E5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/>
          <p:cNvSpPr/>
          <p:nvPr/>
        </p:nvSpPr>
        <p:spPr>
          <a:xfrm>
            <a:off x="304800" y="1932687"/>
            <a:ext cx="2139251" cy="2139251"/>
          </a:xfrm>
          <a:prstGeom prst="ellipse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CuadroTexto 33"/>
          <p:cNvSpPr txBox="1"/>
          <p:nvPr/>
        </p:nvSpPr>
        <p:spPr>
          <a:xfrm>
            <a:off x="1183926" y="5083848"/>
            <a:ext cx="677614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2000" dirty="0" smtClean="0">
                <a:solidFill>
                  <a:schemeClr val="bg1"/>
                </a:solidFill>
                <a:latin typeface="+mj-lt"/>
              </a:rPr>
              <a:t>To </a:t>
            </a:r>
            <a:r>
              <a:rPr lang="es-CL" sz="2000" dirty="0" err="1" smtClean="0">
                <a:solidFill>
                  <a:schemeClr val="bg1"/>
                </a:solidFill>
                <a:latin typeface="+mj-lt"/>
              </a:rPr>
              <a:t>this</a:t>
            </a:r>
            <a:r>
              <a:rPr lang="es-C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+mj-lt"/>
              </a:rPr>
              <a:t>end</a:t>
            </a:r>
            <a:r>
              <a:rPr lang="es-CL" sz="20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s-CL" sz="2000" dirty="0" err="1" smtClean="0">
                <a:solidFill>
                  <a:schemeClr val="bg1"/>
                </a:solidFill>
                <a:latin typeface="+mj-lt"/>
              </a:rPr>
              <a:t>we</a:t>
            </a:r>
            <a:r>
              <a:rPr lang="es-C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+mj-lt"/>
              </a:rPr>
              <a:t>must</a:t>
            </a:r>
            <a:r>
              <a:rPr lang="es-C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+mj-lt"/>
              </a:rPr>
              <a:t>develop</a:t>
            </a:r>
            <a:r>
              <a:rPr lang="es-CL" sz="2000" dirty="0" smtClean="0">
                <a:solidFill>
                  <a:schemeClr val="bg1"/>
                </a:solidFill>
                <a:latin typeface="+mj-lt"/>
              </a:rPr>
              <a:t> a </a:t>
            </a:r>
            <a:r>
              <a:rPr lang="es-CL" sz="2000" dirty="0" err="1" smtClean="0">
                <a:solidFill>
                  <a:schemeClr val="bg1"/>
                </a:solidFill>
                <a:latin typeface="+mj-lt"/>
              </a:rPr>
              <a:t>long</a:t>
            </a:r>
            <a:r>
              <a:rPr lang="es-C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+mj-lt"/>
              </a:rPr>
              <a:t>term</a:t>
            </a:r>
            <a:r>
              <a:rPr lang="es-CL" sz="2000" dirty="0" smtClean="0">
                <a:solidFill>
                  <a:schemeClr val="bg1"/>
                </a:solidFill>
                <a:latin typeface="+mj-lt"/>
              </a:rPr>
              <a:t> plan to </a:t>
            </a:r>
            <a:r>
              <a:rPr lang="es-CL" sz="2000" dirty="0" err="1" smtClean="0">
                <a:solidFill>
                  <a:schemeClr val="bg1"/>
                </a:solidFill>
                <a:latin typeface="+mj-lt"/>
              </a:rPr>
              <a:t>maintain</a:t>
            </a:r>
            <a:r>
              <a:rPr lang="es-C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+mj-lt"/>
              </a:rPr>
              <a:t>an</a:t>
            </a:r>
            <a:r>
              <a:rPr lang="es-CL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+mj-lt"/>
              </a:rPr>
              <a:t>average</a:t>
            </a:r>
            <a:r>
              <a:rPr lang="es-C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+mj-lt"/>
              </a:rPr>
              <a:t>annual</a:t>
            </a:r>
            <a:r>
              <a:rPr lang="es-CL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+mj-lt"/>
              </a:rPr>
              <a:t>growth</a:t>
            </a:r>
            <a:r>
              <a:rPr lang="es-CL" sz="2000" dirty="0" smtClean="0">
                <a:solidFill>
                  <a:schemeClr val="bg1"/>
                </a:solidFill>
                <a:latin typeface="+mj-lt"/>
              </a:rPr>
              <a:t> of </a:t>
            </a:r>
            <a:r>
              <a:rPr lang="es-CL" sz="2000" b="1" dirty="0" smtClean="0">
                <a:solidFill>
                  <a:schemeClr val="bg1"/>
                </a:solidFill>
                <a:latin typeface="+mj-lt"/>
              </a:rPr>
              <a:t>8</a:t>
            </a:r>
            <a:r>
              <a:rPr lang="es-CL" sz="2000" b="1" dirty="0">
                <a:solidFill>
                  <a:schemeClr val="bg1"/>
                </a:solidFill>
                <a:latin typeface="+mj-lt"/>
              </a:rPr>
              <a:t>% </a:t>
            </a:r>
            <a:r>
              <a:rPr lang="es-CL" sz="2000" b="1" dirty="0" err="1" smtClean="0">
                <a:solidFill>
                  <a:schemeClr val="bg1"/>
                </a:solidFill>
                <a:latin typeface="+mj-lt"/>
              </a:rPr>
              <a:t>that</a:t>
            </a:r>
            <a:r>
              <a:rPr lang="es-CL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+mj-lt"/>
              </a:rPr>
              <a:t>food</a:t>
            </a:r>
            <a:r>
              <a:rPr lang="es-CL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+mj-lt"/>
              </a:rPr>
              <a:t>shipments</a:t>
            </a:r>
            <a:r>
              <a:rPr lang="es-CL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+mj-lt"/>
              </a:rPr>
              <a:t>have</a:t>
            </a:r>
            <a:r>
              <a:rPr lang="es-CL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+mj-lt"/>
              </a:rPr>
              <a:t>recorded</a:t>
            </a:r>
            <a:r>
              <a:rPr lang="es-CL" sz="2000" b="1" dirty="0" smtClean="0">
                <a:solidFill>
                  <a:schemeClr val="bg1"/>
                </a:solidFill>
                <a:latin typeface="+mj-lt"/>
              </a:rPr>
              <a:t> in </a:t>
            </a:r>
            <a:r>
              <a:rPr lang="es-CL" sz="2000" b="1" dirty="0" err="1" smtClean="0">
                <a:solidFill>
                  <a:schemeClr val="bg1"/>
                </a:solidFill>
                <a:latin typeface="+mj-lt"/>
              </a:rPr>
              <a:t>recent</a:t>
            </a:r>
            <a:r>
              <a:rPr lang="es-CL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+mj-lt"/>
              </a:rPr>
              <a:t>years</a:t>
            </a:r>
            <a:r>
              <a:rPr lang="es-CL" sz="2000" dirty="0" smtClean="0">
                <a:solidFill>
                  <a:schemeClr val="bg1"/>
                </a:solidFill>
                <a:latin typeface="+mj-lt"/>
              </a:rPr>
              <a:t>.</a:t>
            </a:r>
            <a:endParaRPr lang="es-CL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69137" y="2335072"/>
            <a:ext cx="161057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2800" dirty="0" err="1" smtClean="0">
                <a:solidFill>
                  <a:schemeClr val="bg1"/>
                </a:solidFill>
                <a:latin typeface="+mj-lt"/>
              </a:rPr>
              <a:t>year</a:t>
            </a:r>
            <a:r>
              <a:rPr lang="es-CL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+mj-lt"/>
              </a:rPr>
              <a:t>2016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569137" y="2694537"/>
            <a:ext cx="16105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US$ 16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569137" y="3230423"/>
            <a:ext cx="16105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BILLION</a:t>
            </a:r>
            <a:endParaRPr lang="es-CL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6699949" y="1932687"/>
            <a:ext cx="2139251" cy="2139251"/>
          </a:xfrm>
          <a:prstGeom prst="ellipse">
            <a:avLst/>
          </a:prstGeom>
          <a:solidFill>
            <a:srgbClr val="E5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CuadroTexto 42"/>
          <p:cNvSpPr txBox="1"/>
          <p:nvPr/>
        </p:nvSpPr>
        <p:spPr>
          <a:xfrm>
            <a:off x="6964286" y="2335072"/>
            <a:ext cx="161057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2800" dirty="0" err="1" smtClean="0">
                <a:solidFill>
                  <a:schemeClr val="bg1"/>
                </a:solidFill>
                <a:latin typeface="+mj-lt"/>
              </a:rPr>
              <a:t>year</a:t>
            </a:r>
            <a:r>
              <a:rPr lang="es-CL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+mj-lt"/>
              </a:rPr>
              <a:t>2025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6964286" y="2694537"/>
            <a:ext cx="16105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US</a:t>
            </a:r>
            <a:r>
              <a:rPr lang="es-CL" sz="4000" b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$ 32</a:t>
            </a:r>
            <a:endParaRPr lang="es-CL" sz="40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964286" y="3230423"/>
            <a:ext cx="16105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BILLION</a:t>
            </a:r>
            <a:endParaRPr lang="es-CL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311936" y="1289138"/>
            <a:ext cx="108292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311936" y="1317592"/>
            <a:ext cx="0" cy="5008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V="1">
            <a:off x="7790814" y="1289138"/>
            <a:ext cx="0" cy="56218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flipH="1">
            <a:off x="6847095" y="1289138"/>
            <a:ext cx="94562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 flipV="1">
            <a:off x="7790814" y="4198803"/>
            <a:ext cx="0" cy="56218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triangl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/>
        </p:nvSpPr>
        <p:spPr>
          <a:xfrm>
            <a:off x="78998" y="3134519"/>
            <a:ext cx="8711184" cy="34048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" y="185807"/>
            <a:ext cx="8711184" cy="114839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52775" y="165263"/>
            <a:ext cx="7713552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4000" dirty="0" err="1" smtClean="0">
                <a:solidFill>
                  <a:schemeClr val="bg1"/>
                </a:solidFill>
              </a:rPr>
              <a:t>Chilean</a:t>
            </a:r>
            <a:endParaRPr lang="es-CL" sz="4000" dirty="0">
              <a:solidFill>
                <a:schemeClr val="bg1"/>
              </a:solidFill>
            </a:endParaRPr>
          </a:p>
          <a:p>
            <a:pPr>
              <a:lnSpc>
                <a:spcPts val="4300"/>
              </a:lnSpc>
            </a:pPr>
            <a:r>
              <a:rPr lang="es-CL" sz="4000" b="1" i="1" dirty="0" smtClean="0">
                <a:solidFill>
                  <a:schemeClr val="bg1"/>
                </a:solidFill>
              </a:rPr>
              <a:t>FOOD EXPORTING INDUSTRY</a:t>
            </a:r>
            <a:endParaRPr lang="es-CL" sz="4000" b="1" i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16408" y="1444718"/>
            <a:ext cx="28757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sector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second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largest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exporter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es-CL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Chile,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after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mining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with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shipments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amounting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to US</a:t>
            </a:r>
            <a:r>
              <a:rPr lang="es-CL" sz="1700" b="1" dirty="0">
                <a:solidFill>
                  <a:schemeClr val="accent6"/>
                </a:solidFill>
                <a:latin typeface="+mj-lt"/>
              </a:rPr>
              <a:t>$ 16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billion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in 2016</a:t>
            </a:r>
            <a:r>
              <a:rPr lang="es-CL" sz="1700" b="1" dirty="0">
                <a:solidFill>
                  <a:schemeClr val="accent6"/>
                </a:solidFill>
                <a:latin typeface="+mj-lt"/>
              </a:rPr>
              <a:t>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186500" y="1444718"/>
            <a:ext cx="304228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It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is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industry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with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highest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growth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potential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in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country.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10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years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copper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has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expanded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4</a:t>
            </a:r>
            <a:r>
              <a:rPr lang="es-CL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% 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terms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volume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while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sum of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all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activities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sector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ten times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higher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228784" y="1444718"/>
            <a:ext cx="2698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key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sector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future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humanity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where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b="1" dirty="0">
                <a:solidFill>
                  <a:schemeClr val="accent6"/>
                </a:solidFill>
                <a:latin typeface="+mj-lt"/>
              </a:rPr>
              <a:t>Chile 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has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possibility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to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play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a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relevant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role in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terms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of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coping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with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increasing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global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demand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for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food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chemeClr val="accent6"/>
                </a:solidFill>
                <a:latin typeface="+mj-lt"/>
              </a:rPr>
              <a:t>products</a:t>
            </a:r>
            <a:r>
              <a:rPr lang="es-CL" sz="1700" b="1" dirty="0" smtClean="0">
                <a:solidFill>
                  <a:schemeClr val="accent6"/>
                </a:solidFill>
                <a:latin typeface="+mj-lt"/>
              </a:rPr>
              <a:t>.</a:t>
            </a:r>
            <a:endParaRPr lang="es-CL" sz="1700" b="1" dirty="0">
              <a:solidFill>
                <a:schemeClr val="accent6"/>
              </a:solidFill>
              <a:latin typeface="+mj-lt"/>
            </a:endParaRPr>
          </a:p>
          <a:p>
            <a:pPr>
              <a:lnSpc>
                <a:spcPts val="1800"/>
              </a:lnSpc>
            </a:pPr>
            <a:endParaRPr lang="es-CL" sz="1700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99" y="5823204"/>
            <a:ext cx="1245080" cy="7096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9" y="4841154"/>
            <a:ext cx="1113444" cy="53086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3" y="5727293"/>
            <a:ext cx="1228410" cy="67533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00" y="4789441"/>
            <a:ext cx="1079366" cy="59425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78" y="4914558"/>
            <a:ext cx="1617672" cy="1402859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216408" y="4309546"/>
            <a:ext cx="85907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document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represents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vision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trade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associations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grouped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under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Export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Council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00" y="4897020"/>
            <a:ext cx="1325916" cy="51357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4" y="6029988"/>
            <a:ext cx="1498199" cy="326806"/>
          </a:xfrm>
          <a:prstGeom prst="rect">
            <a:avLst/>
          </a:prstGeom>
        </p:spPr>
      </p:pic>
      <p:cxnSp>
        <p:nvCxnSpPr>
          <p:cNvPr id="33" name="Conector recto 32"/>
          <p:cNvCxnSpPr/>
          <p:nvPr/>
        </p:nvCxnSpPr>
        <p:spPr>
          <a:xfrm>
            <a:off x="380999" y="4583628"/>
            <a:ext cx="840918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3668" r="16133" b="22248"/>
          <a:stretch/>
        </p:blipFill>
        <p:spPr>
          <a:xfrm>
            <a:off x="7455980" y="4748089"/>
            <a:ext cx="1034199" cy="67869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28" y="5727293"/>
            <a:ext cx="1409900" cy="77124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70" y="5271530"/>
            <a:ext cx="1450617" cy="5574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2425" y="3346830"/>
            <a:ext cx="2164329" cy="6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48"/>
          <a:stretch/>
        </p:blipFill>
        <p:spPr>
          <a:xfrm>
            <a:off x="0" y="-3"/>
            <a:ext cx="3497713" cy="173543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"/>
          <a:stretch/>
        </p:blipFill>
        <p:spPr>
          <a:xfrm>
            <a:off x="-6662" y="3428997"/>
            <a:ext cx="3635385" cy="171450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856" r="5176"/>
          <a:stretch/>
        </p:blipFill>
        <p:spPr>
          <a:xfrm>
            <a:off x="2258" y="5143496"/>
            <a:ext cx="2692816" cy="171370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72" y="-2"/>
            <a:ext cx="2598149" cy="17395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01" r="2980" b="24134"/>
          <a:stretch/>
        </p:blipFill>
        <p:spPr>
          <a:xfrm>
            <a:off x="-5247" y="1732496"/>
            <a:ext cx="3364463" cy="168984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13836" r="2236"/>
          <a:stretch/>
        </p:blipFill>
        <p:spPr>
          <a:xfrm>
            <a:off x="5813659" y="5143498"/>
            <a:ext cx="3330341" cy="170323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t="15871" r="1" b="10600"/>
          <a:stretch/>
        </p:blipFill>
        <p:spPr>
          <a:xfrm>
            <a:off x="6063916" y="0"/>
            <a:ext cx="3080084" cy="173915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r="3523" b="10354"/>
          <a:stretch/>
        </p:blipFill>
        <p:spPr>
          <a:xfrm>
            <a:off x="3359215" y="1732496"/>
            <a:ext cx="2637323" cy="169357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22869" b="11430"/>
          <a:stretch/>
        </p:blipFill>
        <p:spPr>
          <a:xfrm>
            <a:off x="5342021" y="3428999"/>
            <a:ext cx="3801979" cy="17145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9" b="17515"/>
          <a:stretch/>
        </p:blipFill>
        <p:spPr>
          <a:xfrm>
            <a:off x="3616025" y="3428997"/>
            <a:ext cx="1754872" cy="171450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5"/>
          <a:stretch/>
        </p:blipFill>
        <p:spPr>
          <a:xfrm>
            <a:off x="2678788" y="5140564"/>
            <a:ext cx="3134871" cy="172308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3005" b="8071"/>
          <a:stretch/>
        </p:blipFill>
        <p:spPr>
          <a:xfrm>
            <a:off x="5986913" y="1732497"/>
            <a:ext cx="3157087" cy="16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24" y="1612686"/>
            <a:ext cx="4935905" cy="27066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07433" y="198967"/>
            <a:ext cx="279400" cy="878416"/>
          </a:xfrm>
          <a:prstGeom prst="rect">
            <a:avLst/>
          </a:prstGeom>
          <a:solidFill>
            <a:srgbClr val="E5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486833" y="67033"/>
            <a:ext cx="7713552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4000" dirty="0" smtClean="0">
                <a:solidFill>
                  <a:srgbClr val="E5332A"/>
                </a:solidFill>
              </a:rPr>
              <a:t>A </a:t>
            </a:r>
            <a:r>
              <a:rPr lang="es-CL" sz="4000" dirty="0" err="1" smtClean="0">
                <a:solidFill>
                  <a:srgbClr val="E5332A"/>
                </a:solidFill>
              </a:rPr>
              <a:t>successful</a:t>
            </a:r>
            <a:r>
              <a:rPr lang="es-CL" sz="4000" dirty="0" smtClean="0">
                <a:solidFill>
                  <a:srgbClr val="E5332A"/>
                </a:solidFill>
              </a:rPr>
              <a:t> </a:t>
            </a:r>
          </a:p>
          <a:p>
            <a:pPr>
              <a:lnSpc>
                <a:spcPts val="4300"/>
              </a:lnSpc>
            </a:pPr>
            <a:r>
              <a:rPr lang="es-CL" sz="4000" b="1" i="1" dirty="0" smtClean="0">
                <a:solidFill>
                  <a:srgbClr val="E5332A"/>
                </a:solidFill>
              </a:rPr>
              <a:t>EXPORT TRACK RECORD</a:t>
            </a:r>
            <a:endParaRPr lang="es-CL" sz="4000" b="1" i="1" dirty="0">
              <a:solidFill>
                <a:srgbClr val="E5332A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7432" y="1498170"/>
            <a:ext cx="3642673" cy="46935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Chilean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manufacturing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industry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has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positioned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itself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successfully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in global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markets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ranking as top global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players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production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sales as a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result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their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efforts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thanks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support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authorities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It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is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a sector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that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has a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strong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commitment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toward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Chile’s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development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, and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adds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high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value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to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their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final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products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means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productive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investments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in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technology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safety,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health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logistics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cold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chain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sustainability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market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development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marketing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management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spreading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positive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image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country.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success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that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has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ultimately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translated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into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creation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of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employment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and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ongoing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training of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workers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.</a:t>
            </a:r>
            <a:endParaRPr lang="es-CL" sz="1700" b="1" dirty="0">
              <a:solidFill>
                <a:srgbClr val="E5332A"/>
              </a:solidFill>
              <a:latin typeface="+mj-lt"/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189110" y="1498171"/>
            <a:ext cx="265675" cy="229030"/>
          </a:xfrm>
          <a:prstGeom prst="triangle">
            <a:avLst/>
          </a:prstGeom>
          <a:solidFill>
            <a:srgbClr val="E5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Triángulo isósceles 11"/>
          <p:cNvSpPr/>
          <p:nvPr/>
        </p:nvSpPr>
        <p:spPr>
          <a:xfrm rot="5400000">
            <a:off x="189109" y="3006994"/>
            <a:ext cx="265675" cy="229030"/>
          </a:xfrm>
          <a:prstGeom prst="triangle">
            <a:avLst/>
          </a:prstGeom>
          <a:solidFill>
            <a:srgbClr val="E5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Triángulo isósceles 12"/>
          <p:cNvSpPr/>
          <p:nvPr/>
        </p:nvSpPr>
        <p:spPr>
          <a:xfrm rot="5400000">
            <a:off x="189109" y="4984323"/>
            <a:ext cx="265675" cy="229030"/>
          </a:xfrm>
          <a:prstGeom prst="triangle">
            <a:avLst/>
          </a:prstGeom>
          <a:solidFill>
            <a:srgbClr val="E5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>
                <a:solidFill>
                  <a:schemeClr val="bg1"/>
                </a:solidFill>
              </a:rPr>
              <a:t>FOOD </a:t>
            </a:r>
            <a:r>
              <a:rPr lang="es-CL" sz="1100" dirty="0" err="1">
                <a:solidFill>
                  <a:schemeClr val="bg1"/>
                </a:solidFill>
              </a:rPr>
              <a:t>Exporting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Industry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5325532" y="5231676"/>
            <a:ext cx="3605597" cy="1211456"/>
          </a:xfrm>
          <a:prstGeom prst="roundRect">
            <a:avLst/>
          </a:prstGeom>
          <a:solidFill>
            <a:srgbClr val="FBE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 18"/>
          <p:cNvSpPr/>
          <p:nvPr/>
        </p:nvSpPr>
        <p:spPr>
          <a:xfrm>
            <a:off x="5502730" y="5315604"/>
            <a:ext cx="3251200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200"/>
              </a:lnSpc>
              <a:spcAft>
                <a:spcPts val="400"/>
              </a:spcAft>
            </a:pP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“Chile 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has a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world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class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food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industry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with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strong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production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chain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terms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research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manufacturing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distribution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industrial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processes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logistics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and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finally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consumer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research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each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market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”.</a:t>
            </a:r>
            <a:endParaRPr lang="es-CL" sz="1200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algn="r">
              <a:lnSpc>
                <a:spcPts val="1200"/>
              </a:lnSpc>
              <a:spcAft>
                <a:spcPts val="400"/>
              </a:spcAft>
            </a:pPr>
            <a:r>
              <a:rPr lang="es-CL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Guillermo González, ChileAlimentos</a:t>
            </a:r>
          </a:p>
        </p:txBody>
      </p:sp>
    </p:spTree>
    <p:extLst>
      <p:ext uri="{BB962C8B-B14F-4D97-AF65-F5344CB8AC3E}">
        <p14:creationId xmlns:p14="http://schemas.microsoft.com/office/powerpoint/2010/main" val="9722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7433" y="198967"/>
            <a:ext cx="279400" cy="878416"/>
          </a:xfrm>
          <a:prstGeom prst="rect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486833" y="67033"/>
            <a:ext cx="5660782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4000" dirty="0" err="1" smtClean="0">
                <a:solidFill>
                  <a:srgbClr val="941B80"/>
                </a:solidFill>
              </a:rPr>
              <a:t>We</a:t>
            </a:r>
            <a:r>
              <a:rPr lang="es-CL" sz="4000" dirty="0" smtClean="0">
                <a:solidFill>
                  <a:srgbClr val="941B80"/>
                </a:solidFill>
              </a:rPr>
              <a:t> </a:t>
            </a:r>
            <a:r>
              <a:rPr lang="es-CL" sz="4000" dirty="0" err="1" smtClean="0">
                <a:solidFill>
                  <a:srgbClr val="941B80"/>
                </a:solidFill>
              </a:rPr>
              <a:t>export</a:t>
            </a:r>
            <a:r>
              <a:rPr lang="es-CL" sz="4000" dirty="0" smtClean="0">
                <a:solidFill>
                  <a:srgbClr val="941B80"/>
                </a:solidFill>
              </a:rPr>
              <a:t> to</a:t>
            </a:r>
            <a:endParaRPr lang="es-CL" sz="4000" dirty="0">
              <a:solidFill>
                <a:srgbClr val="941B80"/>
              </a:solidFill>
            </a:endParaRPr>
          </a:p>
          <a:p>
            <a:pPr>
              <a:lnSpc>
                <a:spcPts val="4300"/>
              </a:lnSpc>
            </a:pPr>
            <a:r>
              <a:rPr lang="es-CL" sz="4000" b="1" i="1" dirty="0">
                <a:solidFill>
                  <a:srgbClr val="941B80"/>
                </a:solidFill>
              </a:rPr>
              <a:t>200 </a:t>
            </a:r>
            <a:r>
              <a:rPr lang="es-CL" sz="4000" b="1" i="1" dirty="0" smtClean="0">
                <a:solidFill>
                  <a:srgbClr val="941B80"/>
                </a:solidFill>
              </a:rPr>
              <a:t>COUNTRIES</a:t>
            </a:r>
            <a:endParaRPr lang="es-CL" sz="4000" b="1" i="1" dirty="0">
              <a:solidFill>
                <a:srgbClr val="941B8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7432" y="1498170"/>
            <a:ext cx="2705101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quality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of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our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products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has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allowed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us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to open and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maintain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our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presence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in global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markets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: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whereas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2003,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exports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reached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US</a:t>
            </a:r>
            <a:r>
              <a:rPr lang="es-CL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$ 6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billion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in 2016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figure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increased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US</a:t>
            </a:r>
            <a:r>
              <a:rPr lang="es-CL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$ 16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billion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b="1" dirty="0">
                <a:solidFill>
                  <a:srgbClr val="941B80"/>
                </a:solidFill>
                <a:latin typeface="+mj-lt"/>
              </a:rPr>
              <a:t>Chile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is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ranked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among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top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five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exporting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countries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among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those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which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sector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relevant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overall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economy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189110" y="1498171"/>
            <a:ext cx="265675" cy="229030"/>
          </a:xfrm>
          <a:prstGeom prst="triangle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riángulo isósceles 11"/>
          <p:cNvSpPr/>
          <p:nvPr/>
        </p:nvSpPr>
        <p:spPr>
          <a:xfrm rot="5400000">
            <a:off x="189109" y="3229030"/>
            <a:ext cx="265675" cy="229030"/>
          </a:xfrm>
          <a:prstGeom prst="triangle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>
                <a:solidFill>
                  <a:schemeClr val="bg1"/>
                </a:solidFill>
              </a:rPr>
              <a:t>FOOD </a:t>
            </a:r>
            <a:r>
              <a:rPr lang="es-CL" sz="1100" dirty="0" err="1">
                <a:solidFill>
                  <a:schemeClr val="bg1"/>
                </a:solidFill>
              </a:rPr>
              <a:t>Exporting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Industry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07432" y="5760710"/>
            <a:ext cx="8723698" cy="682421"/>
          </a:xfrm>
          <a:prstGeom prst="roundRect">
            <a:avLst/>
          </a:prstGeom>
          <a:solidFill>
            <a:srgbClr val="FBE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477780" y="5844252"/>
            <a:ext cx="826709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““In 2015,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fruit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industry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accounted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for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38.7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% 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Agrofrestry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GDP and 1.3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% 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domestic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GDP.  In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addition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sector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makes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significant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contribution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country´s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exporting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effort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accounting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for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8.7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% 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its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total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value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2016”. </a:t>
            </a:r>
            <a:endParaRPr lang="es-CL" sz="1200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Ronald Bown, Asoex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789947" y="1479848"/>
            <a:ext cx="5141182" cy="3641685"/>
          </a:xfrm>
          <a:prstGeom prst="rect">
            <a:avLst/>
          </a:prstGeom>
          <a:solidFill>
            <a:srgbClr val="F9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17" y="1683244"/>
            <a:ext cx="4410465" cy="303581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003042" y="1638012"/>
            <a:ext cx="1996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 smtClean="0">
                <a:solidFill>
                  <a:srgbClr val="1C919F"/>
                </a:solidFill>
              </a:rPr>
              <a:t>FOOD EXPORTS IN CHILE</a:t>
            </a:r>
            <a:endParaRPr lang="es-CL" sz="1600" dirty="0">
              <a:solidFill>
                <a:srgbClr val="1C919F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360538" y="2481512"/>
            <a:ext cx="1763371" cy="656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CL" sz="3200" b="1" dirty="0">
                <a:solidFill>
                  <a:srgbClr val="F2892A"/>
                </a:solidFill>
              </a:rPr>
              <a:t>16 </a:t>
            </a:r>
            <a:endParaRPr lang="es-CL" sz="3200" b="1" dirty="0" smtClean="0">
              <a:solidFill>
                <a:srgbClr val="F2892A"/>
              </a:solidFill>
            </a:endParaRPr>
          </a:p>
          <a:p>
            <a:pPr algn="ctr">
              <a:lnSpc>
                <a:spcPts val="2000"/>
              </a:lnSpc>
            </a:pPr>
            <a:r>
              <a:rPr lang="es-CL" sz="3200" b="1" dirty="0" err="1" smtClean="0">
                <a:solidFill>
                  <a:srgbClr val="F2892A"/>
                </a:solidFill>
              </a:rPr>
              <a:t>Billion</a:t>
            </a:r>
            <a:endParaRPr lang="es-CL" sz="3200" dirty="0">
              <a:solidFill>
                <a:srgbClr val="F2892A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545456" y="1628250"/>
            <a:ext cx="138371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600" b="1" dirty="0">
                <a:solidFill>
                  <a:srgbClr val="F2892A"/>
                </a:solidFill>
              </a:rPr>
              <a:t>2016</a:t>
            </a:r>
            <a:endParaRPr lang="es-CL" sz="4600" dirty="0">
              <a:solidFill>
                <a:srgbClr val="F2892A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708794" y="3045959"/>
            <a:ext cx="1057036" cy="51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CL" sz="4000" dirty="0">
                <a:solidFill>
                  <a:srgbClr val="F2892A"/>
                </a:solidFill>
              </a:rPr>
              <a:t>US$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6545456" y="2278115"/>
            <a:ext cx="1383712" cy="0"/>
          </a:xfrm>
          <a:prstGeom prst="line">
            <a:avLst/>
          </a:prstGeom>
          <a:ln>
            <a:solidFill>
              <a:srgbClr val="F28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4490329" y="3737366"/>
            <a:ext cx="1763371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CL" sz="3400" b="1" dirty="0">
                <a:solidFill>
                  <a:srgbClr val="1C919F"/>
                </a:solidFill>
              </a:rPr>
              <a:t>6 </a:t>
            </a:r>
            <a:r>
              <a:rPr lang="es-CL" sz="3400" b="1" dirty="0" err="1" smtClean="0">
                <a:solidFill>
                  <a:srgbClr val="1C919F"/>
                </a:solidFill>
              </a:rPr>
              <a:t>Billion</a:t>
            </a:r>
            <a:endParaRPr lang="es-CL" sz="4000" dirty="0">
              <a:solidFill>
                <a:srgbClr val="1C919F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680158" y="2975927"/>
            <a:ext cx="138371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600" b="1" dirty="0">
                <a:solidFill>
                  <a:srgbClr val="1C919F"/>
                </a:solidFill>
              </a:rPr>
              <a:t>2003</a:t>
            </a:r>
            <a:endParaRPr lang="es-CL" sz="4600" dirty="0">
              <a:solidFill>
                <a:srgbClr val="1C919F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843496" y="4314927"/>
            <a:ext cx="1057036" cy="51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CL" sz="4000" dirty="0">
                <a:solidFill>
                  <a:srgbClr val="1C919F"/>
                </a:solidFill>
              </a:rPr>
              <a:t>US$</a:t>
            </a:r>
          </a:p>
        </p:txBody>
      </p:sp>
      <p:cxnSp>
        <p:nvCxnSpPr>
          <p:cNvPr id="28" name="Conector recto 27"/>
          <p:cNvCxnSpPr/>
          <p:nvPr/>
        </p:nvCxnSpPr>
        <p:spPr>
          <a:xfrm>
            <a:off x="4680158" y="3625792"/>
            <a:ext cx="1383712" cy="0"/>
          </a:xfrm>
          <a:prstGeom prst="line">
            <a:avLst/>
          </a:prstGeom>
          <a:ln>
            <a:solidFill>
              <a:srgbClr val="1C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2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7431" y="198967"/>
            <a:ext cx="279400" cy="878416"/>
          </a:xfrm>
          <a:prstGeom prst="rect">
            <a:avLst/>
          </a:prstGeom>
          <a:solidFill>
            <a:srgbClr val="E5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486832" y="67033"/>
            <a:ext cx="642777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4000" dirty="0" err="1" smtClean="0">
                <a:solidFill>
                  <a:srgbClr val="E5332A"/>
                </a:solidFill>
              </a:rPr>
              <a:t>But</a:t>
            </a:r>
            <a:r>
              <a:rPr lang="es-CL" sz="4000" dirty="0" smtClean="0">
                <a:solidFill>
                  <a:srgbClr val="E5332A"/>
                </a:solidFill>
              </a:rPr>
              <a:t> </a:t>
            </a:r>
            <a:r>
              <a:rPr lang="es-CL" sz="4000" dirty="0" err="1" smtClean="0">
                <a:solidFill>
                  <a:srgbClr val="E5332A"/>
                </a:solidFill>
              </a:rPr>
              <a:t>we</a:t>
            </a:r>
            <a:r>
              <a:rPr lang="es-CL" sz="4000" dirty="0" smtClean="0">
                <a:solidFill>
                  <a:srgbClr val="E5332A"/>
                </a:solidFill>
              </a:rPr>
              <a:t> </a:t>
            </a:r>
            <a:r>
              <a:rPr lang="es-CL" sz="4000" dirty="0" err="1" smtClean="0">
                <a:solidFill>
                  <a:srgbClr val="E5332A"/>
                </a:solidFill>
              </a:rPr>
              <a:t>have</a:t>
            </a:r>
            <a:r>
              <a:rPr lang="es-CL" sz="4000" dirty="0" smtClean="0">
                <a:solidFill>
                  <a:srgbClr val="E5332A"/>
                </a:solidFill>
              </a:rPr>
              <a:t> a </a:t>
            </a:r>
            <a:r>
              <a:rPr lang="es-CL" sz="4000" b="1" i="1" dirty="0" smtClean="0">
                <a:solidFill>
                  <a:srgbClr val="E5332A"/>
                </a:solidFill>
              </a:rPr>
              <a:t>CHALLENGING ENVIRONMENT</a:t>
            </a:r>
            <a:endParaRPr lang="es-CL" sz="4000" b="1" i="1" dirty="0">
              <a:solidFill>
                <a:srgbClr val="E5332A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7431" y="1498170"/>
            <a:ext cx="3185473" cy="315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Chilean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experience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has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been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adopted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, and at times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surpassed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competitor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countries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that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now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have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increased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resources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promote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their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exports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globally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why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need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to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promote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a favorable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political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and legal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framework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and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further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strengthen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coordination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between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public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and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private</a:t>
            </a:r>
            <a:r>
              <a:rPr lang="es-CL" sz="1700" b="1" dirty="0" smtClean="0">
                <a:solidFill>
                  <a:srgbClr val="E5332A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E5332A"/>
                </a:solidFill>
                <a:latin typeface="+mj-lt"/>
              </a:rPr>
              <a:t>sectors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in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order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build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increased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leadership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improve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country’s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image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term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189109" y="1498171"/>
            <a:ext cx="265675" cy="229030"/>
          </a:xfrm>
          <a:prstGeom prst="triangle">
            <a:avLst/>
          </a:prstGeom>
          <a:solidFill>
            <a:srgbClr val="E5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riángulo isósceles 11"/>
          <p:cNvSpPr/>
          <p:nvPr/>
        </p:nvSpPr>
        <p:spPr>
          <a:xfrm rot="5400000">
            <a:off x="189109" y="2792460"/>
            <a:ext cx="265675" cy="229030"/>
          </a:xfrm>
          <a:prstGeom prst="triangle">
            <a:avLst/>
          </a:prstGeom>
          <a:solidFill>
            <a:srgbClr val="E5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960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>
                <a:solidFill>
                  <a:schemeClr val="bg1"/>
                </a:solidFill>
              </a:rPr>
              <a:t>FOOD </a:t>
            </a:r>
            <a:r>
              <a:rPr lang="es-CL" sz="1100" dirty="0" err="1">
                <a:solidFill>
                  <a:schemeClr val="bg1"/>
                </a:solidFill>
              </a:rPr>
              <a:t>Exporting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Industry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5570622" y="5390148"/>
            <a:ext cx="3360508" cy="1052984"/>
          </a:xfrm>
          <a:prstGeom prst="roundRect">
            <a:avLst/>
          </a:prstGeom>
          <a:solidFill>
            <a:srgbClr val="FBE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5739062" y="5583215"/>
            <a:ext cx="3023409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200"/>
              </a:lnSpc>
              <a:spcAft>
                <a:spcPts val="400"/>
              </a:spcAft>
            </a:pP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“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industry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and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authorities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must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contribute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country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instilling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sense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value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and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promoting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Chile as a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hidden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treasure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at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end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world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”.</a:t>
            </a:r>
            <a:endParaRPr lang="es-CL" sz="1200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algn="r">
              <a:lnSpc>
                <a:spcPts val="1200"/>
              </a:lnSpc>
              <a:spcAft>
                <a:spcPts val="400"/>
              </a:spcAft>
            </a:pPr>
            <a:r>
              <a:rPr lang="es-CL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Claudio Cilveti, Vinos de Chile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1" y="4961633"/>
            <a:ext cx="2273813" cy="14813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37" y="1435563"/>
            <a:ext cx="5068834" cy="27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7433" y="198967"/>
            <a:ext cx="279400" cy="878416"/>
          </a:xfrm>
          <a:prstGeom prst="rect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486832" y="67033"/>
            <a:ext cx="7278997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4000" dirty="0" err="1" smtClean="0">
                <a:solidFill>
                  <a:srgbClr val="941B80"/>
                </a:solidFill>
              </a:rPr>
              <a:t>The</a:t>
            </a:r>
            <a:r>
              <a:rPr lang="es-CL" sz="4000" dirty="0" smtClean="0">
                <a:solidFill>
                  <a:srgbClr val="941B80"/>
                </a:solidFill>
              </a:rPr>
              <a:t> </a:t>
            </a:r>
            <a:r>
              <a:rPr lang="es-CL" sz="4000" dirty="0" err="1" smtClean="0">
                <a:solidFill>
                  <a:srgbClr val="941B80"/>
                </a:solidFill>
              </a:rPr>
              <a:t>Main</a:t>
            </a:r>
            <a:r>
              <a:rPr lang="es-CL" sz="4000" dirty="0" smtClean="0">
                <a:solidFill>
                  <a:srgbClr val="941B80"/>
                </a:solidFill>
              </a:rPr>
              <a:t> Non </a:t>
            </a:r>
            <a:r>
              <a:rPr lang="es-CL" sz="4000" dirty="0" err="1" smtClean="0">
                <a:solidFill>
                  <a:srgbClr val="941B80"/>
                </a:solidFill>
              </a:rPr>
              <a:t>Mining</a:t>
            </a:r>
            <a:r>
              <a:rPr lang="es-CL" sz="4000" dirty="0" smtClean="0">
                <a:solidFill>
                  <a:srgbClr val="941B80"/>
                </a:solidFill>
              </a:rPr>
              <a:t> </a:t>
            </a:r>
            <a:r>
              <a:rPr lang="es-CL" sz="4000" b="1" i="1" dirty="0" smtClean="0">
                <a:solidFill>
                  <a:srgbClr val="941B80"/>
                </a:solidFill>
              </a:rPr>
              <a:t>EXPORTING SECTOR </a:t>
            </a:r>
            <a:endParaRPr lang="es-CL" sz="4000" b="1" i="1" dirty="0">
              <a:solidFill>
                <a:srgbClr val="941B8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7433" y="1498170"/>
            <a:ext cx="2247010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 2016,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accounted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for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27</a:t>
            </a:r>
            <a:r>
              <a:rPr lang="es-CL" sz="1700" b="1" dirty="0">
                <a:solidFill>
                  <a:srgbClr val="941B80"/>
                </a:solidFill>
                <a:latin typeface="+mj-lt"/>
              </a:rPr>
              <a:t>% 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of total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shipments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from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Chile and 54</a:t>
            </a:r>
            <a:r>
              <a:rPr lang="es-CL" sz="1700" b="1" dirty="0">
                <a:solidFill>
                  <a:srgbClr val="941B80"/>
                </a:solidFill>
                <a:latin typeface="+mj-lt"/>
              </a:rPr>
              <a:t>% 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to non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mining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products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. </a:t>
            </a:r>
            <a:endParaRPr lang="es-CL" sz="1700" b="1" dirty="0">
              <a:solidFill>
                <a:srgbClr val="941B80"/>
              </a:solidFill>
              <a:latin typeface="+mj-lt"/>
            </a:endParaRPr>
          </a:p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most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important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non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mining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exporting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sector in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country and 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a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development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driver of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domestic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economy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.</a:t>
            </a:r>
            <a:endParaRPr lang="es-CL" sz="1700" b="1" dirty="0">
              <a:solidFill>
                <a:srgbClr val="941B80"/>
              </a:solidFill>
              <a:latin typeface="+mj-lt"/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189110" y="1498171"/>
            <a:ext cx="265675" cy="229030"/>
          </a:xfrm>
          <a:prstGeom prst="triangle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riángulo isósceles 11"/>
          <p:cNvSpPr/>
          <p:nvPr/>
        </p:nvSpPr>
        <p:spPr>
          <a:xfrm rot="5400000">
            <a:off x="189109" y="2782590"/>
            <a:ext cx="265675" cy="229030"/>
          </a:xfrm>
          <a:prstGeom prst="triangle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>
                <a:solidFill>
                  <a:schemeClr val="bg1"/>
                </a:solidFill>
              </a:rPr>
              <a:t>FOOD </a:t>
            </a:r>
            <a:r>
              <a:rPr lang="es-CL" sz="1100" dirty="0" err="1">
                <a:solidFill>
                  <a:schemeClr val="bg1"/>
                </a:solidFill>
              </a:rPr>
              <a:t>Exporting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Industry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07432" y="5771343"/>
            <a:ext cx="8723697" cy="801495"/>
          </a:xfrm>
          <a:prstGeom prst="roundRect">
            <a:avLst/>
          </a:prstGeom>
          <a:solidFill>
            <a:srgbClr val="FBE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477780" y="5844252"/>
            <a:ext cx="8267097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“In 2018,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shall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cross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threshold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100.000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tons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walnut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production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which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shows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credibility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have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achieved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international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markets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and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efforts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infrastructure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and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processing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capacity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exporting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companies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including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many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small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and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medium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enterprises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”.</a:t>
            </a:r>
            <a:endParaRPr lang="es-CL" sz="1200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Karl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Samsing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Chilean Walnut Commission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857500" y="1479848"/>
            <a:ext cx="6073629" cy="3641685"/>
          </a:xfrm>
          <a:prstGeom prst="rect">
            <a:avLst/>
          </a:prstGeom>
          <a:solidFill>
            <a:srgbClr val="F9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/>
          <p:cNvSpPr/>
          <p:nvPr/>
        </p:nvSpPr>
        <p:spPr>
          <a:xfrm>
            <a:off x="2862704" y="1523000"/>
            <a:ext cx="2794000" cy="3545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240000"/>
              </a:lnSpc>
            </a:pP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Basic metal </a:t>
            </a: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industry</a:t>
            </a:r>
            <a:endParaRPr lang="es-C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>
              <a:lnSpc>
                <a:spcPct val="240000"/>
              </a:lnSpc>
            </a:pP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Other</a:t>
            </a: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industrial </a:t>
            </a: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products</a:t>
            </a:r>
            <a:endParaRPr lang="es-C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>
              <a:lnSpc>
                <a:spcPct val="240000"/>
              </a:lnSpc>
            </a:pP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Metal </a:t>
            </a: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products</a:t>
            </a: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machinery</a:t>
            </a: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and </a:t>
            </a: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equipment</a:t>
            </a: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endParaRPr lang="es-C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>
              <a:lnSpc>
                <a:spcPct val="240000"/>
              </a:lnSpc>
            </a:pP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Forestry</a:t>
            </a: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and </a:t>
            </a: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wooden</a:t>
            </a: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furniture</a:t>
            </a:r>
            <a:endParaRPr lang="es-C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>
              <a:lnSpc>
                <a:spcPct val="240000"/>
              </a:lnSpc>
            </a:pP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Cellulose</a:t>
            </a: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paper</a:t>
            </a: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and </a:t>
            </a: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others</a:t>
            </a:r>
            <a:endParaRPr lang="es-C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>
              <a:lnSpc>
                <a:spcPct val="240000"/>
              </a:lnSpc>
            </a:pP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Chemical</a:t>
            </a: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products</a:t>
            </a:r>
            <a:endParaRPr lang="es-C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>
              <a:lnSpc>
                <a:spcPct val="240000"/>
              </a:lnSpc>
            </a:pP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Foods</a:t>
            </a:r>
            <a:endParaRPr lang="es-C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>
              <a:lnSpc>
                <a:spcPct val="240000"/>
              </a:lnSpc>
            </a:pPr>
            <a:r>
              <a:rPr lang="es-CL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Mining</a:t>
            </a:r>
            <a:endParaRPr lang="es-C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705600" y="1643017"/>
            <a:ext cx="186032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s-CL" sz="1200" dirty="0" smtClean="0">
                <a:solidFill>
                  <a:srgbClr val="E5332A"/>
                </a:solidFill>
                <a:latin typeface="+mj-lt"/>
              </a:rPr>
              <a:t>SHARE OF VARIOUS SECTORS IN TOTAL EXPORT VALUES </a:t>
            </a:r>
            <a:r>
              <a:rPr lang="es-CL" sz="1200" dirty="0">
                <a:solidFill>
                  <a:srgbClr val="E5332A"/>
                </a:solidFill>
                <a:latin typeface="+mj-lt"/>
              </a:rPr>
              <a:t>CHILE, 2016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7061200" y="2429980"/>
            <a:ext cx="150472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Developed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basis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statistics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from</a:t>
            </a:r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Central Bank of Chile</a:t>
            </a:r>
            <a:r>
              <a:rPr lang="es-C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790514" y="1702500"/>
            <a:ext cx="47253" cy="214599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Rectángulo 29"/>
          <p:cNvSpPr/>
          <p:nvPr/>
        </p:nvSpPr>
        <p:spPr>
          <a:xfrm>
            <a:off x="5790514" y="2139370"/>
            <a:ext cx="81119" cy="214599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Rectángulo 30"/>
          <p:cNvSpPr/>
          <p:nvPr/>
        </p:nvSpPr>
        <p:spPr>
          <a:xfrm>
            <a:off x="5790514" y="2576240"/>
            <a:ext cx="163669" cy="214599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/>
          <p:cNvSpPr/>
          <p:nvPr/>
        </p:nvSpPr>
        <p:spPr>
          <a:xfrm>
            <a:off x="5790514" y="3001441"/>
            <a:ext cx="163669" cy="214599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/>
          <p:cNvSpPr/>
          <p:nvPr/>
        </p:nvSpPr>
        <p:spPr>
          <a:xfrm>
            <a:off x="5790514" y="3435450"/>
            <a:ext cx="182719" cy="214599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/>
          <p:cNvSpPr/>
          <p:nvPr/>
        </p:nvSpPr>
        <p:spPr>
          <a:xfrm>
            <a:off x="5790514" y="3869459"/>
            <a:ext cx="280086" cy="214599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/>
          <p:cNvSpPr/>
          <p:nvPr/>
        </p:nvSpPr>
        <p:spPr>
          <a:xfrm>
            <a:off x="5790513" y="4309929"/>
            <a:ext cx="1071719" cy="214599"/>
          </a:xfrm>
          <a:prstGeom prst="rect">
            <a:avLst/>
          </a:prstGeom>
          <a:solidFill>
            <a:srgbClr val="E533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Rectángulo 35"/>
          <p:cNvSpPr/>
          <p:nvPr/>
        </p:nvSpPr>
        <p:spPr>
          <a:xfrm>
            <a:off x="5790512" y="4742144"/>
            <a:ext cx="2051737" cy="214599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Rectángulo 36"/>
          <p:cNvSpPr/>
          <p:nvPr/>
        </p:nvSpPr>
        <p:spPr>
          <a:xfrm>
            <a:off x="5996046" y="1596017"/>
            <a:ext cx="2474839" cy="3447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1%                    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 2%</a:t>
            </a:r>
          </a:p>
          <a:p>
            <a:pPr>
              <a:lnSpc>
                <a:spcPct val="200000"/>
              </a:lnSpc>
            </a:pP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   4%</a:t>
            </a:r>
          </a:p>
          <a:p>
            <a:pPr>
              <a:lnSpc>
                <a:spcPct val="200000"/>
              </a:lnSpc>
            </a:pP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   4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%                           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    5%</a:t>
            </a:r>
          </a:p>
          <a:p>
            <a:pPr>
              <a:lnSpc>
                <a:spcPct val="200000"/>
              </a:lnSpc>
            </a:pP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       7%</a:t>
            </a:r>
          </a:p>
          <a:p>
            <a:pPr>
              <a:lnSpc>
                <a:spcPct val="200000"/>
              </a:lnSpc>
            </a:pP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                            27%</a:t>
            </a:r>
          </a:p>
          <a:p>
            <a:pPr>
              <a:lnSpc>
                <a:spcPct val="200000"/>
              </a:lnSpc>
            </a:pP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51%</a:t>
            </a:r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6781800" y="2400349"/>
            <a:ext cx="1784128" cy="0"/>
          </a:xfrm>
          <a:prstGeom prst="line">
            <a:avLst/>
          </a:prstGeom>
          <a:ln>
            <a:solidFill>
              <a:srgbClr val="E533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0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7433" y="198967"/>
            <a:ext cx="279400" cy="878416"/>
          </a:xfrm>
          <a:prstGeom prst="rect">
            <a:avLst/>
          </a:prstGeom>
          <a:solidFill>
            <a:srgbClr val="2C6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486832" y="67033"/>
            <a:ext cx="5269075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4000" dirty="0" err="1" smtClean="0">
                <a:solidFill>
                  <a:srgbClr val="2C635D"/>
                </a:solidFill>
              </a:rPr>
              <a:t>Food</a:t>
            </a:r>
            <a:r>
              <a:rPr lang="es-CL" sz="4000" dirty="0" smtClean="0">
                <a:solidFill>
                  <a:srgbClr val="2C635D"/>
                </a:solidFill>
              </a:rPr>
              <a:t>, a </a:t>
            </a:r>
            <a:r>
              <a:rPr lang="es-CL" sz="4000" b="1" i="1" dirty="0" smtClean="0">
                <a:solidFill>
                  <a:srgbClr val="2C635D"/>
                </a:solidFill>
              </a:rPr>
              <a:t>GREAT</a:t>
            </a:r>
            <a:endParaRPr lang="es-CL" sz="4000" b="1" i="1" dirty="0">
              <a:solidFill>
                <a:srgbClr val="2C635D"/>
              </a:solidFill>
            </a:endParaRPr>
          </a:p>
          <a:p>
            <a:pPr>
              <a:lnSpc>
                <a:spcPts val="4300"/>
              </a:lnSpc>
            </a:pPr>
            <a:r>
              <a:rPr lang="es-CL" sz="4000" b="1" i="1" dirty="0" smtClean="0">
                <a:solidFill>
                  <a:srgbClr val="2C635D"/>
                </a:solidFill>
              </a:rPr>
              <a:t>EMBASSADOR </a:t>
            </a:r>
            <a:r>
              <a:rPr lang="es-CL" sz="4000" b="1" i="1" dirty="0" err="1" smtClean="0">
                <a:solidFill>
                  <a:srgbClr val="2C635D"/>
                </a:solidFill>
              </a:rPr>
              <a:t>for</a:t>
            </a:r>
            <a:r>
              <a:rPr lang="es-CL" sz="4000" dirty="0" smtClean="0">
                <a:solidFill>
                  <a:srgbClr val="2C635D"/>
                </a:solidFill>
              </a:rPr>
              <a:t> </a:t>
            </a:r>
            <a:r>
              <a:rPr lang="es-CL" sz="4000" dirty="0">
                <a:solidFill>
                  <a:srgbClr val="2C635D"/>
                </a:solidFill>
              </a:rPr>
              <a:t>Chile</a:t>
            </a:r>
            <a:endParaRPr lang="es-CL" sz="4000" b="1" i="1" dirty="0">
              <a:solidFill>
                <a:srgbClr val="2C635D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7433" y="1498170"/>
            <a:ext cx="2463578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Chile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es-CL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ranked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24th place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among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major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global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exporters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s-CL" sz="1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are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present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diets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large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world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population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  <a:r>
              <a:rPr lang="es-CL" sz="1700" b="1" dirty="0" err="1" smtClean="0">
                <a:solidFill>
                  <a:srgbClr val="2C635D"/>
                </a:solidFill>
                <a:latin typeface="+mj-lt"/>
              </a:rPr>
              <a:t>We</a:t>
            </a:r>
            <a:r>
              <a:rPr lang="es-CL" sz="1700" b="1" dirty="0" smtClean="0">
                <a:solidFill>
                  <a:srgbClr val="2C635D"/>
                </a:solidFill>
                <a:latin typeface="+mj-lt"/>
              </a:rPr>
              <a:t> are </a:t>
            </a:r>
            <a:r>
              <a:rPr lang="es-CL" sz="1700" b="1" dirty="0" err="1" smtClean="0">
                <a:solidFill>
                  <a:srgbClr val="2C635D"/>
                </a:solidFill>
                <a:latin typeface="+mj-lt"/>
              </a:rPr>
              <a:t>great</a:t>
            </a:r>
            <a:r>
              <a:rPr lang="es-CL" sz="1700" b="1" dirty="0" smtClean="0">
                <a:solidFill>
                  <a:srgbClr val="2C635D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2C635D"/>
                </a:solidFill>
                <a:latin typeface="+mj-lt"/>
              </a:rPr>
              <a:t>ambassadors</a:t>
            </a:r>
            <a:r>
              <a:rPr lang="es-CL" sz="1700" b="1" dirty="0" smtClean="0">
                <a:solidFill>
                  <a:srgbClr val="2C635D"/>
                </a:solidFill>
                <a:latin typeface="+mj-lt"/>
              </a:rPr>
              <a:t> of </a:t>
            </a:r>
            <a:r>
              <a:rPr lang="es-CL" sz="1700" b="1" dirty="0" err="1" smtClean="0">
                <a:solidFill>
                  <a:srgbClr val="2C635D"/>
                </a:solidFill>
                <a:latin typeface="+mj-lt"/>
              </a:rPr>
              <a:t>Chile´s</a:t>
            </a:r>
            <a:r>
              <a:rPr lang="es-CL" sz="1700" b="1" dirty="0" smtClean="0">
                <a:solidFill>
                  <a:srgbClr val="2C635D"/>
                </a:solidFill>
                <a:latin typeface="+mj-lt"/>
              </a:rPr>
              <a:t> country </a:t>
            </a:r>
            <a:r>
              <a:rPr lang="es-CL" sz="1700" b="1" dirty="0" err="1" smtClean="0">
                <a:solidFill>
                  <a:srgbClr val="2C635D"/>
                </a:solidFill>
                <a:latin typeface="+mj-lt"/>
              </a:rPr>
              <a:t>image</a:t>
            </a:r>
            <a:r>
              <a:rPr lang="es-CL" sz="1700" b="1" dirty="0" smtClean="0">
                <a:solidFill>
                  <a:srgbClr val="2C635D"/>
                </a:solidFill>
                <a:latin typeface="+mj-lt"/>
              </a:rPr>
              <a:t>.</a:t>
            </a:r>
            <a:endParaRPr lang="es-CL" sz="1700" b="1" dirty="0">
              <a:solidFill>
                <a:srgbClr val="2C635D"/>
              </a:solidFill>
              <a:latin typeface="+mj-lt"/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189110" y="1498171"/>
            <a:ext cx="265675" cy="229030"/>
          </a:xfrm>
          <a:prstGeom prst="triangle">
            <a:avLst/>
          </a:prstGeom>
          <a:solidFill>
            <a:srgbClr val="2C6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riángulo isósceles 11"/>
          <p:cNvSpPr/>
          <p:nvPr/>
        </p:nvSpPr>
        <p:spPr>
          <a:xfrm rot="5400000">
            <a:off x="189109" y="2547998"/>
            <a:ext cx="265675" cy="229030"/>
          </a:xfrm>
          <a:prstGeom prst="triangle">
            <a:avLst/>
          </a:prstGeom>
          <a:solidFill>
            <a:srgbClr val="2C6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>
                <a:solidFill>
                  <a:schemeClr val="bg1"/>
                </a:solidFill>
              </a:rPr>
              <a:t>Chilean</a:t>
            </a:r>
            <a:r>
              <a:rPr lang="es-CL" sz="1100" dirty="0">
                <a:solidFill>
                  <a:schemeClr val="bg1"/>
                </a:solidFill>
              </a:rPr>
              <a:t> FOOD </a:t>
            </a:r>
            <a:r>
              <a:rPr lang="es-CL" sz="1100" dirty="0" err="1">
                <a:solidFill>
                  <a:schemeClr val="bg1"/>
                </a:solidFill>
              </a:rPr>
              <a:t>Exporting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Industry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07432" y="4909845"/>
            <a:ext cx="2824526" cy="1533286"/>
          </a:xfrm>
          <a:prstGeom prst="roundRect">
            <a:avLst/>
          </a:prstGeom>
          <a:solidFill>
            <a:srgbClr val="FBE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436462" y="5129357"/>
            <a:ext cx="2445894" cy="112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“In 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10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years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exports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olive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oil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have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increased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2.900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%.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This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figure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increase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even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more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with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support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dissemination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policies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strengthen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our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presence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important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markets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such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as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USA,,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Brazil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and 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Asia”.</a:t>
            </a:r>
          </a:p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Gabriela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Moglia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Chileoliva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426401" y="6257871"/>
            <a:ext cx="150472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s-C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Fuente Elaboración propia, Aduanas de Chile.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8" y="301338"/>
            <a:ext cx="5733300" cy="5980188"/>
          </a:xfrm>
          <a:prstGeom prst="rect">
            <a:avLst/>
          </a:prstGeom>
        </p:spPr>
      </p:pic>
      <p:grpSp>
        <p:nvGrpSpPr>
          <p:cNvPr id="42" name="Grupo 41"/>
          <p:cNvGrpSpPr/>
          <p:nvPr/>
        </p:nvGrpSpPr>
        <p:grpSpPr>
          <a:xfrm>
            <a:off x="6086475" y="416591"/>
            <a:ext cx="1650812" cy="1478917"/>
            <a:chOff x="6086475" y="416591"/>
            <a:chExt cx="1650812" cy="1478917"/>
          </a:xfrm>
        </p:grpSpPr>
        <p:sp>
          <p:nvSpPr>
            <p:cNvPr id="16" name="CuadroTexto 15"/>
            <p:cNvSpPr txBox="1"/>
            <p:nvPr/>
          </p:nvSpPr>
          <p:spPr>
            <a:xfrm>
              <a:off x="6901782" y="583073"/>
              <a:ext cx="832203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2100" dirty="0" smtClean="0">
                  <a:solidFill>
                    <a:schemeClr val="bg1"/>
                  </a:solidFill>
                </a:rPr>
                <a:t>M</a:t>
              </a:r>
              <a:r>
                <a:rPr lang="es-CL" dirty="0" smtClean="0">
                  <a:solidFill>
                    <a:schemeClr val="bg1"/>
                  </a:solidFill>
                </a:rPr>
                <a:t>.</a:t>
              </a:r>
              <a:endParaRPr lang="es-CL" sz="1000" dirty="0">
                <a:solidFill>
                  <a:schemeClr val="bg1"/>
                </a:solidFill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6200146" y="416591"/>
              <a:ext cx="77977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600" b="1" dirty="0">
                  <a:solidFill>
                    <a:schemeClr val="bg1"/>
                  </a:solidFill>
                </a:rPr>
                <a:t>82</a:t>
              </a: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6905084" y="891110"/>
              <a:ext cx="83220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dirty="0" err="1" smtClean="0">
                  <a:solidFill>
                    <a:schemeClr val="bg1"/>
                  </a:solidFill>
                </a:rPr>
                <a:t>people</a:t>
              </a:r>
              <a:endParaRPr lang="es-CL" sz="1000" dirty="0">
                <a:solidFill>
                  <a:schemeClr val="bg1"/>
                </a:solidFill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362" y="1054318"/>
              <a:ext cx="1466091" cy="332233"/>
            </a:xfrm>
            <a:prstGeom prst="rect">
              <a:avLst/>
            </a:prstGeom>
          </p:spPr>
        </p:pic>
        <p:cxnSp>
          <p:nvCxnSpPr>
            <p:cNvPr id="26" name="Conector recto 25"/>
            <p:cNvCxnSpPr/>
            <p:nvPr/>
          </p:nvCxnSpPr>
          <p:spPr>
            <a:xfrm>
              <a:off x="6086475" y="1238831"/>
              <a:ext cx="155786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adroTexto 39"/>
            <p:cNvSpPr txBox="1"/>
            <p:nvPr/>
          </p:nvSpPr>
          <p:spPr>
            <a:xfrm>
              <a:off x="6376859" y="1278975"/>
              <a:ext cx="97709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CL" sz="900" dirty="0" err="1" smtClean="0">
                  <a:solidFill>
                    <a:schemeClr val="bg1"/>
                  </a:solidFill>
                </a:rPr>
                <a:t>Eat</a:t>
              </a:r>
              <a:r>
                <a:rPr lang="es-CL" sz="900" dirty="0" smtClean="0">
                  <a:solidFill>
                    <a:schemeClr val="bg1"/>
                  </a:solidFill>
                </a:rPr>
                <a:t> </a:t>
              </a:r>
              <a:r>
                <a:rPr lang="es-CL" sz="900" b="1" dirty="0" err="1" smtClean="0">
                  <a:solidFill>
                    <a:schemeClr val="bg1"/>
                  </a:solidFill>
                </a:rPr>
                <a:t>fresh</a:t>
              </a:r>
              <a:r>
                <a:rPr lang="es-CL" sz="900" b="1" dirty="0" smtClean="0">
                  <a:solidFill>
                    <a:schemeClr val="bg1"/>
                  </a:solidFill>
                </a:rPr>
                <a:t> </a:t>
              </a:r>
              <a:r>
                <a:rPr lang="es-CL" sz="900" b="1" dirty="0" err="1" smtClean="0">
                  <a:solidFill>
                    <a:schemeClr val="bg1"/>
                  </a:solidFill>
                </a:rPr>
                <a:t>fruit</a:t>
              </a:r>
              <a:r>
                <a:rPr lang="es-CL" sz="900" b="1" dirty="0" smtClean="0">
                  <a:solidFill>
                    <a:schemeClr val="bg1"/>
                  </a:solidFill>
                </a:rPr>
                <a:t> </a:t>
              </a:r>
              <a:r>
                <a:rPr lang="es-CL" sz="900" dirty="0" err="1" smtClean="0">
                  <a:solidFill>
                    <a:schemeClr val="bg1"/>
                  </a:solidFill>
                </a:rPr>
                <a:t>from</a:t>
              </a:r>
              <a:r>
                <a:rPr lang="es-CL" sz="900" dirty="0" smtClean="0">
                  <a:solidFill>
                    <a:schemeClr val="bg1"/>
                  </a:solidFill>
                </a:rPr>
                <a:t> </a:t>
              </a:r>
              <a:r>
                <a:rPr lang="es-CL" sz="900" dirty="0">
                  <a:solidFill>
                    <a:schemeClr val="bg1"/>
                  </a:solidFill>
                </a:rPr>
                <a:t>Chile.</a:t>
              </a:r>
              <a:endParaRPr lang="es-CL" sz="1000" dirty="0">
                <a:solidFill>
                  <a:schemeClr val="bg1"/>
                </a:solidFill>
              </a:endParaRPr>
            </a:p>
          </p:txBody>
        </p: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602" y="1618139"/>
              <a:ext cx="673609" cy="277369"/>
            </a:xfrm>
            <a:prstGeom prst="rect">
              <a:avLst/>
            </a:prstGeom>
          </p:spPr>
        </p:pic>
      </p:grpSp>
      <p:grpSp>
        <p:nvGrpSpPr>
          <p:cNvPr id="54" name="Grupo 53"/>
          <p:cNvGrpSpPr/>
          <p:nvPr/>
        </p:nvGrpSpPr>
        <p:grpSpPr>
          <a:xfrm>
            <a:off x="7353962" y="2017268"/>
            <a:ext cx="1459307" cy="1281120"/>
            <a:chOff x="7353962" y="2017268"/>
            <a:chExt cx="1459307" cy="1281120"/>
          </a:xfrm>
        </p:grpSpPr>
        <p:sp>
          <p:nvSpPr>
            <p:cNvPr id="44" name="CuadroTexto 43"/>
            <p:cNvSpPr txBox="1"/>
            <p:nvPr/>
          </p:nvSpPr>
          <p:spPr>
            <a:xfrm>
              <a:off x="7977764" y="2171034"/>
              <a:ext cx="832203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2100" dirty="0" smtClean="0">
                  <a:solidFill>
                    <a:schemeClr val="bg1"/>
                  </a:solidFill>
                </a:rPr>
                <a:t>M</a:t>
              </a:r>
              <a:r>
                <a:rPr lang="es-CL" dirty="0" smtClean="0">
                  <a:solidFill>
                    <a:schemeClr val="bg1"/>
                  </a:solidFill>
                </a:rPr>
                <a:t>.</a:t>
              </a:r>
              <a:endParaRPr lang="es-CL" sz="1000" dirty="0">
                <a:solidFill>
                  <a:schemeClr val="bg1"/>
                </a:solidFill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7353962" y="2017268"/>
              <a:ext cx="7797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7981066" y="2423186"/>
              <a:ext cx="83220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err="1" smtClean="0">
                  <a:solidFill>
                    <a:schemeClr val="bg1"/>
                  </a:solidFill>
                </a:rPr>
                <a:t>people</a:t>
              </a:r>
              <a:endParaRPr lang="es-CL" sz="1000" dirty="0">
                <a:solidFill>
                  <a:schemeClr val="bg1"/>
                </a:solidFill>
              </a:endParaRPr>
            </a:p>
          </p:txBody>
        </p:sp>
        <p:pic>
          <p:nvPicPr>
            <p:cNvPr id="47" name="Imagen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36"/>
            <a:stretch/>
          </p:blipFill>
          <p:spPr>
            <a:xfrm>
              <a:off x="7614910" y="2586394"/>
              <a:ext cx="736928" cy="332233"/>
            </a:xfrm>
            <a:prstGeom prst="rect">
              <a:avLst/>
            </a:prstGeom>
          </p:spPr>
        </p:pic>
        <p:cxnSp>
          <p:nvCxnSpPr>
            <p:cNvPr id="48" name="Conector recto 47"/>
            <p:cNvCxnSpPr/>
            <p:nvPr/>
          </p:nvCxnSpPr>
          <p:spPr>
            <a:xfrm>
              <a:off x="7443788" y="2770907"/>
              <a:ext cx="10556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uadroTexto 48"/>
            <p:cNvSpPr txBox="1"/>
            <p:nvPr/>
          </p:nvSpPr>
          <p:spPr>
            <a:xfrm>
              <a:off x="7421245" y="2799042"/>
              <a:ext cx="111013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CL" sz="900" dirty="0" err="1" smtClean="0">
                  <a:solidFill>
                    <a:schemeClr val="bg1"/>
                  </a:solidFill>
                </a:rPr>
                <a:t>Eat</a:t>
              </a:r>
              <a:r>
                <a:rPr lang="es-CL" sz="900" dirty="0" smtClean="0">
                  <a:solidFill>
                    <a:schemeClr val="bg1"/>
                  </a:solidFill>
                </a:rPr>
                <a:t> a </a:t>
              </a:r>
              <a:r>
                <a:rPr lang="es-CL" sz="900" dirty="0" err="1" smtClean="0">
                  <a:solidFill>
                    <a:schemeClr val="bg1"/>
                  </a:solidFill>
                </a:rPr>
                <a:t>portion</a:t>
              </a:r>
              <a:r>
                <a:rPr lang="es-CL" sz="900" dirty="0" smtClean="0">
                  <a:solidFill>
                    <a:schemeClr val="bg1"/>
                  </a:solidFill>
                </a:rPr>
                <a:t> of </a:t>
              </a:r>
              <a:r>
                <a:rPr lang="es-CL" sz="900" dirty="0" err="1" smtClean="0">
                  <a:solidFill>
                    <a:schemeClr val="bg1"/>
                  </a:solidFill>
                </a:rPr>
                <a:t>Chilean</a:t>
              </a:r>
              <a:r>
                <a:rPr lang="es-CL" sz="900" dirty="0" smtClean="0">
                  <a:solidFill>
                    <a:schemeClr val="bg1"/>
                  </a:solidFill>
                </a:rPr>
                <a:t> </a:t>
              </a:r>
              <a:r>
                <a:rPr lang="es-CL" sz="900" b="1" dirty="0" err="1" smtClean="0">
                  <a:solidFill>
                    <a:schemeClr val="bg1"/>
                  </a:solidFill>
                </a:rPr>
                <a:t>salmon</a:t>
              </a:r>
              <a:r>
                <a:rPr lang="es-CL" sz="900" dirty="0" smtClean="0">
                  <a:solidFill>
                    <a:schemeClr val="bg1"/>
                  </a:solidFill>
                </a:rPr>
                <a:t>.</a:t>
              </a:r>
              <a:endParaRPr lang="es-CL" sz="1000" dirty="0">
                <a:solidFill>
                  <a:schemeClr val="bg1"/>
                </a:solidFill>
              </a:endParaRPr>
            </a:p>
          </p:txBody>
        </p:sp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668" y="3112460"/>
              <a:ext cx="387097" cy="185928"/>
            </a:xfrm>
            <a:prstGeom prst="rect">
              <a:avLst/>
            </a:prstGeom>
          </p:spPr>
        </p:pic>
      </p:grpSp>
      <p:grpSp>
        <p:nvGrpSpPr>
          <p:cNvPr id="64" name="Grupo 63"/>
          <p:cNvGrpSpPr/>
          <p:nvPr/>
        </p:nvGrpSpPr>
        <p:grpSpPr>
          <a:xfrm>
            <a:off x="7363534" y="3581514"/>
            <a:ext cx="1235064" cy="1365461"/>
            <a:chOff x="7363534" y="3581514"/>
            <a:chExt cx="1235064" cy="1365461"/>
          </a:xfrm>
        </p:grpSpPr>
        <p:sp>
          <p:nvSpPr>
            <p:cNvPr id="56" name="CuadroTexto 55"/>
            <p:cNvSpPr txBox="1"/>
            <p:nvPr/>
          </p:nvSpPr>
          <p:spPr>
            <a:xfrm>
              <a:off x="8049532" y="3744805"/>
              <a:ext cx="5490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dirty="0" smtClean="0">
                  <a:solidFill>
                    <a:schemeClr val="bg1"/>
                  </a:solidFill>
                </a:rPr>
                <a:t>M.</a:t>
              </a:r>
              <a:endParaRPr lang="es-CL" sz="1000" dirty="0">
                <a:solidFill>
                  <a:schemeClr val="bg1"/>
                </a:solidFill>
              </a:endParaRPr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7426308" y="3581514"/>
              <a:ext cx="77977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800" b="1" spc="-300" dirty="0">
                  <a:solidFill>
                    <a:schemeClr val="bg1"/>
                  </a:solidFill>
                </a:rPr>
                <a:t>7,7</a:t>
              </a: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8052834" y="3996957"/>
              <a:ext cx="54576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800" dirty="0" err="1" smtClean="0">
                  <a:solidFill>
                    <a:schemeClr val="bg1"/>
                  </a:solidFill>
                </a:rPr>
                <a:t>people</a:t>
              </a:r>
              <a:endParaRPr lang="es-CL" sz="800" dirty="0">
                <a:solidFill>
                  <a:schemeClr val="bg1"/>
                </a:solidFill>
              </a:endParaRPr>
            </a:p>
          </p:txBody>
        </p:sp>
        <p:pic>
          <p:nvPicPr>
            <p:cNvPr id="59" name="Imagen 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36"/>
            <a:stretch/>
          </p:blipFill>
          <p:spPr>
            <a:xfrm>
              <a:off x="7655629" y="4166991"/>
              <a:ext cx="650873" cy="293436"/>
            </a:xfrm>
            <a:prstGeom prst="rect">
              <a:avLst/>
            </a:prstGeom>
          </p:spPr>
        </p:pic>
        <p:cxnSp>
          <p:nvCxnSpPr>
            <p:cNvPr id="60" name="Conector recto 59"/>
            <p:cNvCxnSpPr/>
            <p:nvPr/>
          </p:nvCxnSpPr>
          <p:spPr>
            <a:xfrm>
              <a:off x="7453222" y="4332762"/>
              <a:ext cx="10556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uadroTexto 60"/>
            <p:cNvSpPr txBox="1"/>
            <p:nvPr/>
          </p:nvSpPr>
          <p:spPr>
            <a:xfrm>
              <a:off x="7363534" y="4343524"/>
              <a:ext cx="12350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CL" sz="900" dirty="0" err="1" smtClean="0">
                  <a:solidFill>
                    <a:schemeClr val="bg1"/>
                  </a:solidFill>
                </a:rPr>
                <a:t>Eat</a:t>
              </a:r>
              <a:r>
                <a:rPr lang="es-CL" sz="900" dirty="0" smtClean="0">
                  <a:solidFill>
                    <a:schemeClr val="bg1"/>
                  </a:solidFill>
                </a:rPr>
                <a:t> a </a:t>
              </a:r>
              <a:r>
                <a:rPr lang="es-CL" sz="900" dirty="0" err="1" smtClean="0">
                  <a:solidFill>
                    <a:schemeClr val="bg1"/>
                  </a:solidFill>
                </a:rPr>
                <a:t>handfull</a:t>
              </a:r>
              <a:r>
                <a:rPr lang="es-CL" sz="900" dirty="0" smtClean="0">
                  <a:solidFill>
                    <a:schemeClr val="bg1"/>
                  </a:solidFill>
                </a:rPr>
                <a:t> of </a:t>
              </a:r>
              <a:r>
                <a:rPr lang="es-CL" sz="900" dirty="0" err="1" smtClean="0">
                  <a:solidFill>
                    <a:schemeClr val="bg1"/>
                  </a:solidFill>
                </a:rPr>
                <a:t>Chlean</a:t>
              </a:r>
              <a:r>
                <a:rPr lang="es-CL" sz="900" dirty="0" smtClean="0">
                  <a:solidFill>
                    <a:schemeClr val="bg1"/>
                  </a:solidFill>
                </a:rPr>
                <a:t> </a:t>
              </a:r>
              <a:r>
                <a:rPr lang="es-CL" sz="900" b="1" dirty="0" err="1" smtClean="0">
                  <a:solidFill>
                    <a:schemeClr val="bg1"/>
                  </a:solidFill>
                </a:rPr>
                <a:t>dehydrated</a:t>
              </a:r>
              <a:r>
                <a:rPr lang="es-CL" sz="900" b="1" dirty="0" smtClean="0">
                  <a:solidFill>
                    <a:schemeClr val="bg1"/>
                  </a:solidFill>
                </a:rPr>
                <a:t> </a:t>
              </a:r>
              <a:r>
                <a:rPr lang="es-CL" sz="900" b="1" dirty="0" err="1" smtClean="0">
                  <a:solidFill>
                    <a:schemeClr val="bg1"/>
                  </a:solidFill>
                </a:rPr>
                <a:t>prunes</a:t>
              </a:r>
              <a:r>
                <a:rPr lang="es-CL" sz="900" dirty="0" smtClean="0">
                  <a:solidFill>
                    <a:schemeClr val="bg1"/>
                  </a:solidFill>
                </a:rPr>
                <a:t>.</a:t>
              </a:r>
              <a:endParaRPr lang="es-CL" sz="1000" dirty="0">
                <a:solidFill>
                  <a:schemeClr val="bg1"/>
                </a:solidFill>
              </a:endParaRPr>
            </a:p>
          </p:txBody>
        </p:sp>
        <p:pic>
          <p:nvPicPr>
            <p:cNvPr id="63" name="Imagen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381" y="4764095"/>
              <a:ext cx="277369" cy="182880"/>
            </a:xfrm>
            <a:prstGeom prst="rect">
              <a:avLst/>
            </a:prstGeom>
          </p:spPr>
        </p:pic>
      </p:grpSp>
      <p:sp>
        <p:nvSpPr>
          <p:cNvPr id="66" name="CuadroTexto 65"/>
          <p:cNvSpPr txBox="1"/>
          <p:nvPr/>
        </p:nvSpPr>
        <p:spPr>
          <a:xfrm>
            <a:off x="6868334" y="4834713"/>
            <a:ext cx="549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M.</a:t>
            </a:r>
            <a:endParaRPr lang="es-CL" sz="10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6462972" y="4662677"/>
            <a:ext cx="7797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800" b="1" spc="-3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6871636" y="5086865"/>
            <a:ext cx="5457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800" dirty="0" err="1" smtClean="0">
                <a:solidFill>
                  <a:schemeClr val="bg1"/>
                </a:solidFill>
              </a:rPr>
              <a:t>people</a:t>
            </a:r>
            <a:endParaRPr lang="es-CL" sz="800" dirty="0">
              <a:solidFill>
                <a:schemeClr val="bg1"/>
              </a:solidFill>
            </a:endParaRPr>
          </a:p>
        </p:txBody>
      </p:sp>
      <p:pic>
        <p:nvPicPr>
          <p:cNvPr id="69" name="Imagen 6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6"/>
          <a:stretch/>
        </p:blipFill>
        <p:spPr>
          <a:xfrm>
            <a:off x="6581605" y="5256899"/>
            <a:ext cx="650873" cy="293436"/>
          </a:xfrm>
          <a:prstGeom prst="rect">
            <a:avLst/>
          </a:prstGeom>
        </p:spPr>
      </p:pic>
      <p:cxnSp>
        <p:nvCxnSpPr>
          <p:cNvPr id="70" name="Conector recto 69"/>
          <p:cNvCxnSpPr/>
          <p:nvPr/>
        </p:nvCxnSpPr>
        <p:spPr>
          <a:xfrm>
            <a:off x="6379198" y="5422670"/>
            <a:ext cx="1055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6759289" y="5479847"/>
            <a:ext cx="62279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900" dirty="0" err="1" smtClean="0">
                <a:solidFill>
                  <a:schemeClr val="bg1"/>
                </a:solidFill>
              </a:rPr>
              <a:t>Drink</a:t>
            </a:r>
            <a:r>
              <a:rPr lang="es-CL" sz="900" dirty="0" smtClean="0">
                <a:solidFill>
                  <a:schemeClr val="bg1"/>
                </a:solidFill>
              </a:rPr>
              <a:t> a </a:t>
            </a:r>
            <a:r>
              <a:rPr lang="es-CL" sz="900" dirty="0" err="1" smtClean="0">
                <a:solidFill>
                  <a:schemeClr val="bg1"/>
                </a:solidFill>
              </a:rPr>
              <a:t>glass</a:t>
            </a:r>
            <a:r>
              <a:rPr lang="es-CL" sz="900" dirty="0" smtClean="0">
                <a:solidFill>
                  <a:schemeClr val="bg1"/>
                </a:solidFill>
              </a:rPr>
              <a:t> of </a:t>
            </a:r>
            <a:r>
              <a:rPr lang="es-CL" sz="900" dirty="0" err="1" smtClean="0">
                <a:solidFill>
                  <a:schemeClr val="bg1"/>
                </a:solidFill>
              </a:rPr>
              <a:t>Chilean</a:t>
            </a:r>
            <a:r>
              <a:rPr lang="es-CL" sz="900" dirty="0" smtClean="0">
                <a:solidFill>
                  <a:schemeClr val="bg1"/>
                </a:solidFill>
              </a:rPr>
              <a:t> </a:t>
            </a:r>
            <a:r>
              <a:rPr lang="es-CL" sz="900" b="1" dirty="0" err="1" smtClean="0">
                <a:solidFill>
                  <a:schemeClr val="bg1"/>
                </a:solidFill>
              </a:rPr>
              <a:t>wine</a:t>
            </a:r>
            <a:r>
              <a:rPr lang="es-CL" sz="900" dirty="0" smtClean="0">
                <a:solidFill>
                  <a:schemeClr val="bg1"/>
                </a:solidFill>
              </a:rPr>
              <a:t>.</a:t>
            </a:r>
            <a:endParaRPr lang="es-CL" sz="1000" dirty="0">
              <a:solidFill>
                <a:schemeClr val="bg1"/>
              </a:solidFill>
            </a:endParaRPr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33" y="5465725"/>
            <a:ext cx="219456" cy="493777"/>
          </a:xfrm>
          <a:prstGeom prst="rect">
            <a:avLst/>
          </a:prstGeom>
        </p:spPr>
      </p:pic>
      <p:sp>
        <p:nvSpPr>
          <p:cNvPr id="76" name="CuadroTexto 75"/>
          <p:cNvSpPr txBox="1"/>
          <p:nvPr/>
        </p:nvSpPr>
        <p:spPr>
          <a:xfrm>
            <a:off x="5441053" y="5111640"/>
            <a:ext cx="549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M.</a:t>
            </a:r>
            <a:endParaRPr lang="es-CL" sz="1000" dirty="0">
              <a:solidFill>
                <a:schemeClr val="bg1"/>
              </a:solidFill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4883784" y="5010137"/>
            <a:ext cx="77977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100" b="1" spc="-300" dirty="0">
                <a:solidFill>
                  <a:schemeClr val="bg1"/>
                </a:solidFill>
              </a:rPr>
              <a:t>3,7</a:t>
            </a:r>
          </a:p>
        </p:txBody>
      </p:sp>
      <p:sp>
        <p:nvSpPr>
          <p:cNvPr id="78" name="CuadroTexto 77"/>
          <p:cNvSpPr txBox="1"/>
          <p:nvPr/>
        </p:nvSpPr>
        <p:spPr>
          <a:xfrm>
            <a:off x="5412694" y="5347422"/>
            <a:ext cx="5457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800" dirty="0" err="1" smtClean="0">
                <a:solidFill>
                  <a:schemeClr val="bg1"/>
                </a:solidFill>
              </a:rPr>
              <a:t>people</a:t>
            </a:r>
            <a:endParaRPr lang="es-CL" sz="800" dirty="0">
              <a:solidFill>
                <a:schemeClr val="bg1"/>
              </a:solidFill>
            </a:endParaRPr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6"/>
          <a:stretch/>
        </p:blipFill>
        <p:spPr>
          <a:xfrm>
            <a:off x="5081919" y="5497515"/>
            <a:ext cx="650873" cy="293436"/>
          </a:xfrm>
          <a:prstGeom prst="rect">
            <a:avLst/>
          </a:prstGeom>
        </p:spPr>
      </p:pic>
      <p:cxnSp>
        <p:nvCxnSpPr>
          <p:cNvPr id="80" name="Conector recto 79"/>
          <p:cNvCxnSpPr/>
          <p:nvPr/>
        </p:nvCxnSpPr>
        <p:spPr>
          <a:xfrm>
            <a:off x="4879512" y="5663286"/>
            <a:ext cx="1055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4815443" y="5678563"/>
            <a:ext cx="11853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800" dirty="0" err="1" smtClean="0">
                <a:solidFill>
                  <a:schemeClr val="bg1"/>
                </a:solidFill>
              </a:rPr>
              <a:t>Eat</a:t>
            </a:r>
            <a:r>
              <a:rPr lang="es-CL" sz="800" dirty="0" smtClean="0">
                <a:solidFill>
                  <a:schemeClr val="bg1"/>
                </a:solidFill>
              </a:rPr>
              <a:t> a </a:t>
            </a:r>
            <a:r>
              <a:rPr lang="es-CL" sz="800" dirty="0" err="1" smtClean="0">
                <a:solidFill>
                  <a:schemeClr val="bg1"/>
                </a:solidFill>
              </a:rPr>
              <a:t>portion</a:t>
            </a:r>
            <a:r>
              <a:rPr lang="es-CL" sz="800" dirty="0" smtClean="0">
                <a:solidFill>
                  <a:schemeClr val="bg1"/>
                </a:solidFill>
              </a:rPr>
              <a:t> of </a:t>
            </a:r>
            <a:r>
              <a:rPr lang="es-CL" sz="800" dirty="0" err="1" smtClean="0">
                <a:solidFill>
                  <a:schemeClr val="bg1"/>
                </a:solidFill>
              </a:rPr>
              <a:t>Chilean</a:t>
            </a:r>
            <a:r>
              <a:rPr lang="es-CL" sz="800" dirty="0" smtClean="0">
                <a:solidFill>
                  <a:schemeClr val="bg1"/>
                </a:solidFill>
              </a:rPr>
              <a:t> </a:t>
            </a:r>
            <a:r>
              <a:rPr lang="es-CL" sz="800" b="1" dirty="0" err="1" smtClean="0">
                <a:solidFill>
                  <a:schemeClr val="bg1"/>
                </a:solidFill>
              </a:rPr>
              <a:t>chicken</a:t>
            </a:r>
            <a:r>
              <a:rPr lang="es-CL" sz="800" b="1" dirty="0" smtClean="0">
                <a:solidFill>
                  <a:schemeClr val="bg1"/>
                </a:solidFill>
              </a:rPr>
              <a:t> </a:t>
            </a:r>
            <a:r>
              <a:rPr lang="es-CL" sz="800" b="1" dirty="0" err="1" smtClean="0">
                <a:solidFill>
                  <a:schemeClr val="bg1"/>
                </a:solidFill>
              </a:rPr>
              <a:t>meat</a:t>
            </a:r>
            <a:r>
              <a:rPr lang="es-CL" sz="800" dirty="0" smtClean="0">
                <a:solidFill>
                  <a:schemeClr val="bg1"/>
                </a:solidFill>
              </a:rPr>
              <a:t>.</a:t>
            </a:r>
            <a:endParaRPr lang="es-CL" sz="800" dirty="0">
              <a:solidFill>
                <a:schemeClr val="bg1"/>
              </a:solidFill>
            </a:endParaRPr>
          </a:p>
        </p:txBody>
      </p:sp>
      <p:pic>
        <p:nvPicPr>
          <p:cNvPr id="83" name="Imagen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41" y="5927170"/>
            <a:ext cx="402337" cy="213360"/>
          </a:xfrm>
          <a:prstGeom prst="rect">
            <a:avLst/>
          </a:prstGeom>
        </p:spPr>
      </p:pic>
      <p:sp>
        <p:nvSpPr>
          <p:cNvPr id="84" name="CuadroTexto 83"/>
          <p:cNvSpPr txBox="1"/>
          <p:nvPr/>
        </p:nvSpPr>
        <p:spPr>
          <a:xfrm>
            <a:off x="4138777" y="4055763"/>
            <a:ext cx="549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M.</a:t>
            </a:r>
            <a:endParaRPr lang="es-CL" sz="1000" dirty="0">
              <a:solidFill>
                <a:schemeClr val="bg1"/>
              </a:solidFill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3742012" y="3890960"/>
            <a:ext cx="7797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800" b="1" spc="-3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4142079" y="4307915"/>
            <a:ext cx="5457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800" dirty="0" err="1" smtClean="0">
                <a:solidFill>
                  <a:schemeClr val="bg1"/>
                </a:solidFill>
              </a:rPr>
              <a:t>people</a:t>
            </a:r>
            <a:endParaRPr lang="es-CL" sz="800" dirty="0">
              <a:solidFill>
                <a:schemeClr val="bg1"/>
              </a:solidFill>
            </a:endParaRPr>
          </a:p>
        </p:txBody>
      </p:sp>
      <p:pic>
        <p:nvPicPr>
          <p:cNvPr id="87" name="Imagen 8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6"/>
          <a:stretch/>
        </p:blipFill>
        <p:spPr>
          <a:xfrm>
            <a:off x="3852048" y="4477949"/>
            <a:ext cx="650873" cy="293436"/>
          </a:xfrm>
          <a:prstGeom prst="rect">
            <a:avLst/>
          </a:prstGeom>
        </p:spPr>
      </p:pic>
      <p:cxnSp>
        <p:nvCxnSpPr>
          <p:cNvPr id="88" name="Conector recto 87"/>
          <p:cNvCxnSpPr/>
          <p:nvPr/>
        </p:nvCxnSpPr>
        <p:spPr>
          <a:xfrm>
            <a:off x="3649641" y="4643720"/>
            <a:ext cx="1055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uadroTexto 88"/>
          <p:cNvSpPr txBox="1"/>
          <p:nvPr/>
        </p:nvSpPr>
        <p:spPr>
          <a:xfrm>
            <a:off x="4066749" y="4681800"/>
            <a:ext cx="67559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900" dirty="0" err="1" smtClean="0">
                <a:solidFill>
                  <a:schemeClr val="bg1"/>
                </a:solidFill>
              </a:rPr>
              <a:t>Drink</a:t>
            </a:r>
            <a:r>
              <a:rPr lang="es-CL" sz="900" dirty="0" smtClean="0">
                <a:solidFill>
                  <a:schemeClr val="bg1"/>
                </a:solidFill>
              </a:rPr>
              <a:t> a </a:t>
            </a:r>
            <a:r>
              <a:rPr lang="es-CL" sz="900" dirty="0" err="1" smtClean="0">
                <a:solidFill>
                  <a:schemeClr val="bg1"/>
                </a:solidFill>
              </a:rPr>
              <a:t>glass</a:t>
            </a:r>
            <a:r>
              <a:rPr lang="es-CL" sz="900" dirty="0" smtClean="0">
                <a:solidFill>
                  <a:schemeClr val="bg1"/>
                </a:solidFill>
              </a:rPr>
              <a:t> of </a:t>
            </a:r>
            <a:r>
              <a:rPr lang="es-CL" sz="900" dirty="0" err="1" smtClean="0">
                <a:solidFill>
                  <a:schemeClr val="bg1"/>
                </a:solidFill>
              </a:rPr>
              <a:t>Chilean</a:t>
            </a:r>
            <a:r>
              <a:rPr lang="es-CL" sz="900" dirty="0" smtClean="0">
                <a:solidFill>
                  <a:schemeClr val="bg1"/>
                </a:solidFill>
              </a:rPr>
              <a:t> </a:t>
            </a:r>
            <a:r>
              <a:rPr lang="es-CL" sz="900" b="1" dirty="0" err="1" smtClean="0">
                <a:solidFill>
                  <a:schemeClr val="bg1"/>
                </a:solidFill>
              </a:rPr>
              <a:t>Milk</a:t>
            </a:r>
            <a:r>
              <a:rPr lang="es-CL" sz="900" dirty="0" smtClean="0">
                <a:solidFill>
                  <a:schemeClr val="bg1"/>
                </a:solidFill>
              </a:rPr>
              <a:t>.</a:t>
            </a:r>
            <a:endParaRPr lang="es-CL" sz="1000" dirty="0">
              <a:solidFill>
                <a:schemeClr val="bg1"/>
              </a:solidFill>
            </a:endParaRPr>
          </a:p>
        </p:txBody>
      </p:sp>
      <p:pic>
        <p:nvPicPr>
          <p:cNvPr id="91" name="Imagen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77" y="4708289"/>
            <a:ext cx="234696" cy="396241"/>
          </a:xfrm>
          <a:prstGeom prst="rect">
            <a:avLst/>
          </a:prstGeom>
        </p:spPr>
      </p:pic>
      <p:sp>
        <p:nvSpPr>
          <p:cNvPr id="92" name="CuadroTexto 91"/>
          <p:cNvSpPr txBox="1"/>
          <p:nvPr/>
        </p:nvSpPr>
        <p:spPr>
          <a:xfrm>
            <a:off x="3740188" y="2371211"/>
            <a:ext cx="673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M.</a:t>
            </a:r>
            <a:endParaRPr lang="es-CL" sz="1000" dirty="0">
              <a:solidFill>
                <a:schemeClr val="bg1"/>
              </a:solidFill>
            </a:endParaRPr>
          </a:p>
        </p:txBody>
      </p:sp>
      <p:sp>
        <p:nvSpPr>
          <p:cNvPr id="93" name="CuadroTexto 92"/>
          <p:cNvSpPr txBox="1"/>
          <p:nvPr/>
        </p:nvSpPr>
        <p:spPr>
          <a:xfrm>
            <a:off x="3343416" y="2181676"/>
            <a:ext cx="3898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800" b="1" spc="-3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94" name="CuadroTexto 93"/>
          <p:cNvSpPr txBox="1"/>
          <p:nvPr/>
        </p:nvSpPr>
        <p:spPr>
          <a:xfrm>
            <a:off x="3760901" y="2598631"/>
            <a:ext cx="6046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800" dirty="0" err="1" smtClean="0">
                <a:solidFill>
                  <a:schemeClr val="bg1"/>
                </a:solidFill>
              </a:rPr>
              <a:t>people</a:t>
            </a:r>
            <a:endParaRPr lang="es-CL" sz="800" dirty="0">
              <a:solidFill>
                <a:schemeClr val="bg1"/>
              </a:solidFill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6"/>
          <a:stretch/>
        </p:blipFill>
        <p:spPr>
          <a:xfrm>
            <a:off x="3463395" y="2748848"/>
            <a:ext cx="650873" cy="293436"/>
          </a:xfrm>
          <a:prstGeom prst="rect">
            <a:avLst/>
          </a:prstGeom>
        </p:spPr>
      </p:pic>
      <p:cxnSp>
        <p:nvCxnSpPr>
          <p:cNvPr id="96" name="Conector recto 95"/>
          <p:cNvCxnSpPr/>
          <p:nvPr/>
        </p:nvCxnSpPr>
        <p:spPr>
          <a:xfrm>
            <a:off x="3260988" y="2914619"/>
            <a:ext cx="1055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uadroTexto 96"/>
          <p:cNvSpPr txBox="1"/>
          <p:nvPr/>
        </p:nvSpPr>
        <p:spPr>
          <a:xfrm>
            <a:off x="3221039" y="2941613"/>
            <a:ext cx="11584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900" dirty="0" err="1" smtClean="0">
                <a:solidFill>
                  <a:schemeClr val="bg1"/>
                </a:solidFill>
              </a:rPr>
              <a:t>Eat</a:t>
            </a:r>
            <a:r>
              <a:rPr lang="es-CL" sz="900" dirty="0" smtClean="0">
                <a:solidFill>
                  <a:schemeClr val="bg1"/>
                </a:solidFill>
              </a:rPr>
              <a:t> a </a:t>
            </a:r>
            <a:r>
              <a:rPr lang="es-CL" sz="900" dirty="0" err="1" smtClean="0">
                <a:solidFill>
                  <a:schemeClr val="bg1"/>
                </a:solidFill>
              </a:rPr>
              <a:t>handfull</a:t>
            </a:r>
            <a:r>
              <a:rPr lang="es-CL" sz="900" dirty="0" smtClean="0">
                <a:solidFill>
                  <a:schemeClr val="bg1"/>
                </a:solidFill>
              </a:rPr>
              <a:t> of </a:t>
            </a:r>
            <a:r>
              <a:rPr lang="es-CL" sz="900" dirty="0" err="1" smtClean="0">
                <a:solidFill>
                  <a:schemeClr val="bg1"/>
                </a:solidFill>
              </a:rPr>
              <a:t>Chilean</a:t>
            </a:r>
            <a:r>
              <a:rPr lang="es-CL" sz="900" dirty="0" smtClean="0">
                <a:solidFill>
                  <a:schemeClr val="bg1"/>
                </a:solidFill>
              </a:rPr>
              <a:t> </a:t>
            </a:r>
            <a:r>
              <a:rPr lang="es-CL" sz="900" b="1" dirty="0" err="1" smtClean="0">
                <a:solidFill>
                  <a:schemeClr val="bg1"/>
                </a:solidFill>
              </a:rPr>
              <a:t>walnuts</a:t>
            </a:r>
            <a:r>
              <a:rPr lang="es-CL" sz="900" dirty="0" smtClean="0">
                <a:solidFill>
                  <a:schemeClr val="bg1"/>
                </a:solidFill>
              </a:rPr>
              <a:t>.</a:t>
            </a:r>
            <a:endParaRPr lang="es-CL" sz="1000" dirty="0">
              <a:solidFill>
                <a:schemeClr val="bg1"/>
              </a:solidFill>
            </a:endParaRPr>
          </a:p>
        </p:txBody>
      </p:sp>
      <p:pic>
        <p:nvPicPr>
          <p:cNvPr id="99" name="Imagen 9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6" y="3251072"/>
            <a:ext cx="280417" cy="268225"/>
          </a:xfrm>
          <a:prstGeom prst="rect">
            <a:avLst/>
          </a:prstGeom>
        </p:spPr>
      </p:pic>
      <p:grpSp>
        <p:nvGrpSpPr>
          <p:cNvPr id="100" name="Grupo 99"/>
          <p:cNvGrpSpPr/>
          <p:nvPr/>
        </p:nvGrpSpPr>
        <p:grpSpPr>
          <a:xfrm>
            <a:off x="4579159" y="1406588"/>
            <a:ext cx="1469162" cy="1058773"/>
            <a:chOff x="7379032" y="2017268"/>
            <a:chExt cx="1469162" cy="1058773"/>
          </a:xfrm>
        </p:grpSpPr>
        <p:sp>
          <p:nvSpPr>
            <p:cNvPr id="101" name="CuadroTexto 100"/>
            <p:cNvSpPr txBox="1"/>
            <p:nvPr/>
          </p:nvSpPr>
          <p:spPr>
            <a:xfrm>
              <a:off x="8012689" y="2171034"/>
              <a:ext cx="832203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2100" dirty="0" smtClean="0">
                  <a:solidFill>
                    <a:schemeClr val="bg1"/>
                  </a:solidFill>
                </a:rPr>
                <a:t>M.</a:t>
              </a:r>
              <a:endParaRPr lang="es-CL" sz="1000" dirty="0">
                <a:solidFill>
                  <a:schemeClr val="bg1"/>
                </a:solidFill>
              </a:endParaRPr>
            </a:p>
          </p:txBody>
        </p:sp>
        <p:sp>
          <p:nvSpPr>
            <p:cNvPr id="102" name="CuadroTexto 101"/>
            <p:cNvSpPr txBox="1"/>
            <p:nvPr/>
          </p:nvSpPr>
          <p:spPr>
            <a:xfrm>
              <a:off x="7388887" y="2017268"/>
              <a:ext cx="7797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b="1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03" name="CuadroTexto 102"/>
            <p:cNvSpPr txBox="1"/>
            <p:nvPr/>
          </p:nvSpPr>
          <p:spPr>
            <a:xfrm>
              <a:off x="8015991" y="2423186"/>
              <a:ext cx="83220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dirty="0" err="1" smtClean="0">
                  <a:solidFill>
                    <a:schemeClr val="bg1"/>
                  </a:solidFill>
                </a:rPr>
                <a:t>people</a:t>
              </a:r>
              <a:endParaRPr lang="es-CL" sz="1000" dirty="0">
                <a:solidFill>
                  <a:schemeClr val="bg1"/>
                </a:solidFill>
              </a:endParaRPr>
            </a:p>
          </p:txBody>
        </p:sp>
        <p:pic>
          <p:nvPicPr>
            <p:cNvPr id="104" name="Imagen 10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36"/>
            <a:stretch/>
          </p:blipFill>
          <p:spPr>
            <a:xfrm>
              <a:off x="7668710" y="2586394"/>
              <a:ext cx="736928" cy="332233"/>
            </a:xfrm>
            <a:prstGeom prst="rect">
              <a:avLst/>
            </a:prstGeom>
          </p:spPr>
        </p:pic>
        <p:cxnSp>
          <p:nvCxnSpPr>
            <p:cNvPr id="105" name="Conector recto 104"/>
            <p:cNvCxnSpPr/>
            <p:nvPr/>
          </p:nvCxnSpPr>
          <p:spPr>
            <a:xfrm>
              <a:off x="7497588" y="2770907"/>
              <a:ext cx="10556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CuadroTexto 105"/>
            <p:cNvSpPr txBox="1"/>
            <p:nvPr/>
          </p:nvSpPr>
          <p:spPr>
            <a:xfrm>
              <a:off x="7379032" y="2799042"/>
              <a:ext cx="124920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CL" sz="900" dirty="0" err="1" smtClean="0">
                  <a:solidFill>
                    <a:schemeClr val="bg1"/>
                  </a:solidFill>
                </a:rPr>
                <a:t>Eat</a:t>
              </a:r>
              <a:r>
                <a:rPr lang="es-CL" sz="900" dirty="0" smtClean="0">
                  <a:solidFill>
                    <a:schemeClr val="bg1"/>
                  </a:solidFill>
                </a:rPr>
                <a:t>  </a:t>
              </a:r>
              <a:r>
                <a:rPr lang="es-CL" sz="900" dirty="0" err="1" smtClean="0">
                  <a:solidFill>
                    <a:schemeClr val="bg1"/>
                  </a:solidFill>
                </a:rPr>
                <a:t>one</a:t>
              </a:r>
              <a:r>
                <a:rPr lang="es-CL" sz="900" dirty="0" smtClean="0">
                  <a:solidFill>
                    <a:schemeClr val="bg1"/>
                  </a:solidFill>
                </a:rPr>
                <a:t> </a:t>
              </a:r>
              <a:r>
                <a:rPr lang="es-CL" sz="900" dirty="0" err="1" smtClean="0">
                  <a:solidFill>
                    <a:schemeClr val="bg1"/>
                  </a:solidFill>
                </a:rPr>
                <a:t>serving</a:t>
              </a:r>
              <a:r>
                <a:rPr lang="es-CL" sz="900" dirty="0" smtClean="0">
                  <a:solidFill>
                    <a:schemeClr val="bg1"/>
                  </a:solidFill>
                </a:rPr>
                <a:t> of </a:t>
              </a:r>
              <a:r>
                <a:rPr lang="es-CL" sz="900" dirty="0" err="1" smtClean="0">
                  <a:solidFill>
                    <a:schemeClr val="bg1"/>
                  </a:solidFill>
                </a:rPr>
                <a:t>Chilean</a:t>
              </a:r>
              <a:r>
                <a:rPr lang="es-CL" sz="900" dirty="0" smtClean="0">
                  <a:solidFill>
                    <a:schemeClr val="bg1"/>
                  </a:solidFill>
                </a:rPr>
                <a:t> </a:t>
              </a:r>
              <a:r>
                <a:rPr lang="es-CL" sz="900" b="1" dirty="0" smtClean="0">
                  <a:solidFill>
                    <a:schemeClr val="bg1"/>
                  </a:solidFill>
                </a:rPr>
                <a:t> </a:t>
              </a:r>
              <a:r>
                <a:rPr lang="es-CL" sz="900" b="1" dirty="0" err="1" smtClean="0">
                  <a:solidFill>
                    <a:schemeClr val="bg1"/>
                  </a:solidFill>
                </a:rPr>
                <a:t>pork</a:t>
              </a:r>
              <a:endParaRPr lang="es-C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01" y="2475642"/>
            <a:ext cx="310897" cy="234696"/>
          </a:xfrm>
          <a:prstGeom prst="rect">
            <a:avLst/>
          </a:prstGeom>
        </p:spPr>
      </p:pic>
      <p:sp>
        <p:nvSpPr>
          <p:cNvPr id="109" name="CuadroTexto 108"/>
          <p:cNvSpPr txBox="1"/>
          <p:nvPr/>
        </p:nvSpPr>
        <p:spPr>
          <a:xfrm>
            <a:off x="5255870" y="3410986"/>
            <a:ext cx="14649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CL" sz="1700" b="1" dirty="0" smtClean="0">
                <a:solidFill>
                  <a:schemeClr val="bg1"/>
                </a:solidFill>
                <a:latin typeface="+mj-lt"/>
              </a:rPr>
              <a:t>EVERY </a:t>
            </a:r>
            <a:r>
              <a:rPr lang="es-CL" sz="1700" b="1" i="1" dirty="0" err="1" smtClean="0">
                <a:solidFill>
                  <a:schemeClr val="bg1"/>
                </a:solidFill>
                <a:latin typeface="+mj-lt"/>
              </a:rPr>
              <a:t>day</a:t>
            </a:r>
            <a:endParaRPr lang="es-CL" sz="1700" b="1" i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ts val="1800"/>
              </a:lnSpc>
            </a:pPr>
            <a:r>
              <a:rPr lang="es-CL" sz="1700" b="1" dirty="0" smtClean="0">
                <a:solidFill>
                  <a:schemeClr val="bg1"/>
                </a:solidFill>
                <a:latin typeface="+mj-lt"/>
              </a:rPr>
              <a:t>IN THE WORLD…</a:t>
            </a:r>
            <a:endParaRPr lang="es-CL" sz="17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11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857500" y="1504829"/>
            <a:ext cx="6073629" cy="3867448"/>
          </a:xfrm>
          <a:prstGeom prst="rect">
            <a:avLst/>
          </a:prstGeom>
          <a:solidFill>
            <a:srgbClr val="F9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07433" y="198967"/>
            <a:ext cx="279400" cy="878416"/>
          </a:xfrm>
          <a:prstGeom prst="rect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486832" y="67033"/>
            <a:ext cx="7278997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4000" dirty="0" smtClean="0">
                <a:solidFill>
                  <a:srgbClr val="941B80"/>
                </a:solidFill>
              </a:rPr>
              <a:t>A </a:t>
            </a:r>
            <a:r>
              <a:rPr lang="es-CL" sz="4000" dirty="0" err="1" smtClean="0">
                <a:solidFill>
                  <a:srgbClr val="941B80"/>
                </a:solidFill>
              </a:rPr>
              <a:t>key</a:t>
            </a:r>
            <a:r>
              <a:rPr lang="es-CL" sz="4000" dirty="0" smtClean="0">
                <a:solidFill>
                  <a:srgbClr val="941B80"/>
                </a:solidFill>
              </a:rPr>
              <a:t> sector to </a:t>
            </a:r>
            <a:r>
              <a:rPr lang="es-CL" sz="4000" dirty="0" err="1" smtClean="0">
                <a:solidFill>
                  <a:srgbClr val="941B80"/>
                </a:solidFill>
              </a:rPr>
              <a:t>develop</a:t>
            </a:r>
            <a:endParaRPr lang="es-CL" sz="4000" dirty="0">
              <a:solidFill>
                <a:srgbClr val="941B80"/>
              </a:solidFill>
            </a:endParaRPr>
          </a:p>
          <a:p>
            <a:pPr>
              <a:lnSpc>
                <a:spcPts val="4300"/>
              </a:lnSpc>
            </a:pPr>
            <a:r>
              <a:rPr lang="es-CL" sz="4000" b="1" i="1" dirty="0" smtClean="0">
                <a:solidFill>
                  <a:srgbClr val="941B80"/>
                </a:solidFill>
              </a:rPr>
              <a:t>COUNTRY BRAND</a:t>
            </a:r>
            <a:endParaRPr lang="es-CL" sz="4000" b="1" i="1" dirty="0">
              <a:solidFill>
                <a:srgbClr val="941B8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7433" y="1498170"/>
            <a:ext cx="257169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Our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products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are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available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countries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that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respresent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95% of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world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population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.</a:t>
            </a:r>
            <a:endParaRPr lang="es-CL" sz="1700" b="1" dirty="0">
              <a:solidFill>
                <a:srgbClr val="941B80"/>
              </a:solidFill>
              <a:latin typeface="+mj-lt"/>
            </a:endParaRPr>
          </a:p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Chile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exports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countries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every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continent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main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suppliers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of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food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in 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Brazil</a:t>
            </a:r>
            <a:r>
              <a:rPr lang="es-CL" sz="1700" b="1" dirty="0">
                <a:solidFill>
                  <a:srgbClr val="941B80"/>
                </a:solidFill>
                <a:latin typeface="+mj-lt"/>
              </a:rPr>
              <a:t>,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the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United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States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and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Japan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. </a:t>
            </a:r>
            <a:endParaRPr lang="es-CL" sz="1700" b="1" dirty="0">
              <a:solidFill>
                <a:srgbClr val="941B80"/>
              </a:solidFill>
              <a:latin typeface="+mj-lt"/>
            </a:endParaRPr>
          </a:p>
          <a:p>
            <a:pPr indent="324000">
              <a:lnSpc>
                <a:spcPts val="1800"/>
              </a:lnSpc>
              <a:spcAft>
                <a:spcPts val="1200"/>
              </a:spcAft>
            </a:pP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export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vocation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sector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helps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develop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our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country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brand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.</a:t>
            </a:r>
            <a:endParaRPr lang="es-CL" sz="1700" b="1" dirty="0">
              <a:solidFill>
                <a:srgbClr val="941B80"/>
              </a:solidFill>
              <a:latin typeface="+mj-lt"/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189110" y="1498171"/>
            <a:ext cx="265675" cy="229030"/>
          </a:xfrm>
          <a:prstGeom prst="triangle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Triángulo isósceles 11"/>
          <p:cNvSpPr/>
          <p:nvPr/>
        </p:nvSpPr>
        <p:spPr>
          <a:xfrm rot="5400000">
            <a:off x="189109" y="2569025"/>
            <a:ext cx="265675" cy="229030"/>
          </a:xfrm>
          <a:prstGeom prst="triangle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>
                <a:solidFill>
                  <a:schemeClr val="bg1"/>
                </a:solidFill>
              </a:rPr>
              <a:t>FOOD </a:t>
            </a:r>
            <a:r>
              <a:rPr lang="es-CL" sz="1100" dirty="0" err="1">
                <a:solidFill>
                  <a:schemeClr val="bg1"/>
                </a:solidFill>
              </a:rPr>
              <a:t>Exporting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Industry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29553" y="5585886"/>
            <a:ext cx="8723698" cy="886172"/>
          </a:xfrm>
          <a:prstGeom prst="roundRect">
            <a:avLst/>
          </a:prstGeom>
          <a:solidFill>
            <a:srgbClr val="FBE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 18"/>
          <p:cNvSpPr/>
          <p:nvPr/>
        </p:nvSpPr>
        <p:spPr>
          <a:xfrm>
            <a:off x="453716" y="5692095"/>
            <a:ext cx="8267097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“Chile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a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market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18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million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consumers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;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only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Shanghai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 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China, 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has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same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population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.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Increased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exports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will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allow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us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produce more and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create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new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job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opennings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especially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 rural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areas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where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people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used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migrate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city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find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employment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opportunities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”.</a:t>
            </a:r>
            <a:endParaRPr lang="es-CL" sz="1200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Juan Carlos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Domínguez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Expocarnes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5" name="Triángulo isósceles 24"/>
          <p:cNvSpPr/>
          <p:nvPr/>
        </p:nvSpPr>
        <p:spPr>
          <a:xfrm rot="5400000">
            <a:off x="189109" y="4078753"/>
            <a:ext cx="265675" cy="229030"/>
          </a:xfrm>
          <a:prstGeom prst="triangle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CuadroTexto 25"/>
          <p:cNvSpPr txBox="1"/>
          <p:nvPr/>
        </p:nvSpPr>
        <p:spPr>
          <a:xfrm>
            <a:off x="3159236" y="1639339"/>
            <a:ext cx="5411538" cy="541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s-CL" sz="1400" b="1" dirty="0" err="1" smtClean="0">
                <a:solidFill>
                  <a:srgbClr val="941B80"/>
                </a:solidFill>
                <a:latin typeface="+mj-lt"/>
              </a:rPr>
              <a:t>The</a:t>
            </a:r>
            <a:r>
              <a:rPr lang="es-CL" sz="1400" b="1" dirty="0" smtClean="0">
                <a:solidFill>
                  <a:srgbClr val="941B80"/>
                </a:solidFill>
                <a:latin typeface="+mj-lt"/>
              </a:rPr>
              <a:t> USA </a:t>
            </a:r>
            <a:r>
              <a:rPr lang="es-CL" sz="1400" b="1" dirty="0" err="1" smtClean="0">
                <a:solidFill>
                  <a:srgbClr val="941B80"/>
                </a:solidFill>
                <a:latin typeface="+mj-lt"/>
              </a:rPr>
              <a:t>is</a:t>
            </a:r>
            <a:r>
              <a:rPr lang="es-CL" sz="1400" b="1" dirty="0" smtClean="0">
                <a:solidFill>
                  <a:srgbClr val="941B80"/>
                </a:solidFill>
                <a:latin typeface="+mj-lt"/>
              </a:rPr>
              <a:t> a fan of </a:t>
            </a:r>
            <a:r>
              <a:rPr lang="es-CL" sz="1400" b="1" dirty="0" err="1" smtClean="0">
                <a:solidFill>
                  <a:srgbClr val="941B80"/>
                </a:solidFill>
                <a:latin typeface="+mj-lt"/>
              </a:rPr>
              <a:t>our</a:t>
            </a:r>
            <a:r>
              <a:rPr lang="es-CL" sz="14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400" b="1" dirty="0" err="1" smtClean="0">
                <a:solidFill>
                  <a:srgbClr val="941B80"/>
                </a:solidFill>
                <a:latin typeface="+mj-lt"/>
              </a:rPr>
              <a:t>products</a:t>
            </a:r>
            <a:r>
              <a:rPr lang="es-CL" sz="1400" b="1" dirty="0">
                <a:solidFill>
                  <a:srgbClr val="941B80"/>
                </a:solidFill>
                <a:latin typeface="+mj-lt"/>
              </a:rPr>
              <a:t>, </a:t>
            </a:r>
            <a:r>
              <a:rPr lang="es-CL" sz="14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after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Canada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Mexico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their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direct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neighbors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and a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giant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such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as China, 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Chile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together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France,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country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that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sells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most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country.</a:t>
            </a:r>
            <a:endParaRPr lang="es-CL" sz="1400" b="1" dirty="0">
              <a:solidFill>
                <a:srgbClr val="941B80"/>
              </a:solidFill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 rot="16200000">
            <a:off x="5427285" y="2409612"/>
            <a:ext cx="1036578" cy="538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México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Canadá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China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Francia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Chile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Italia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Indonesia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Vietnam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Tailandia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India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Brasil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Australia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Reino Unido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Nueva Zelandia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Perú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Guatemala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Países Bajos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España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Ecuador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Colombia</a:t>
            </a:r>
          </a:p>
          <a:p>
            <a:pPr algn="r">
              <a:lnSpc>
                <a:spcPts val="2000"/>
              </a:lnSpc>
            </a:pPr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Costa Rica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3267877" y="2627379"/>
            <a:ext cx="5355394" cy="1897743"/>
            <a:chOff x="3200902" y="1945388"/>
            <a:chExt cx="5355394" cy="1897743"/>
          </a:xfrm>
        </p:grpSpPr>
        <p:cxnSp>
          <p:nvCxnSpPr>
            <p:cNvPr id="20" name="Conector recto 19"/>
            <p:cNvCxnSpPr/>
            <p:nvPr/>
          </p:nvCxnSpPr>
          <p:spPr>
            <a:xfrm flipH="1">
              <a:off x="3200902" y="3525268"/>
              <a:ext cx="535539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 flipH="1">
              <a:off x="3200902" y="3843131"/>
              <a:ext cx="535539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 flipH="1">
              <a:off x="3200902" y="2875028"/>
              <a:ext cx="535539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/>
            <p:cNvCxnSpPr/>
            <p:nvPr/>
          </p:nvCxnSpPr>
          <p:spPr>
            <a:xfrm flipH="1">
              <a:off x="3200902" y="3197971"/>
              <a:ext cx="535539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/>
            <p:cNvCxnSpPr/>
            <p:nvPr/>
          </p:nvCxnSpPr>
          <p:spPr>
            <a:xfrm flipH="1">
              <a:off x="3200902" y="2250188"/>
              <a:ext cx="535539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 flipH="1">
              <a:off x="3200902" y="2573131"/>
              <a:ext cx="535539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/>
            <p:cNvCxnSpPr/>
            <p:nvPr/>
          </p:nvCxnSpPr>
          <p:spPr>
            <a:xfrm flipH="1">
              <a:off x="3200902" y="1945388"/>
              <a:ext cx="535539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ángulo 35"/>
          <p:cNvSpPr/>
          <p:nvPr/>
        </p:nvSpPr>
        <p:spPr>
          <a:xfrm rot="16200000">
            <a:off x="2567403" y="3575379"/>
            <a:ext cx="1708646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Rectángulo 36"/>
          <p:cNvSpPr/>
          <p:nvPr/>
        </p:nvSpPr>
        <p:spPr>
          <a:xfrm>
            <a:off x="8701649" y="2477357"/>
            <a:ext cx="296456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1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20%</a:t>
            </a:r>
          </a:p>
          <a:p>
            <a:pPr>
              <a:lnSpc>
                <a:spcPts val="151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18%</a:t>
            </a:r>
          </a:p>
          <a:p>
            <a:pPr>
              <a:lnSpc>
                <a:spcPts val="151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16%</a:t>
            </a:r>
          </a:p>
          <a:p>
            <a:pPr>
              <a:lnSpc>
                <a:spcPts val="151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14%</a:t>
            </a:r>
          </a:p>
          <a:p>
            <a:pPr>
              <a:lnSpc>
                <a:spcPts val="151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12%</a:t>
            </a:r>
          </a:p>
          <a:p>
            <a:pPr>
              <a:lnSpc>
                <a:spcPts val="151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10%</a:t>
            </a:r>
          </a:p>
          <a:p>
            <a:pPr>
              <a:lnSpc>
                <a:spcPts val="151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8%</a:t>
            </a:r>
          </a:p>
          <a:p>
            <a:pPr>
              <a:lnSpc>
                <a:spcPts val="151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6%</a:t>
            </a:r>
          </a:p>
          <a:p>
            <a:pPr>
              <a:lnSpc>
                <a:spcPts val="151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4%</a:t>
            </a:r>
          </a:p>
          <a:p>
            <a:pPr>
              <a:lnSpc>
                <a:spcPts val="151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2%</a:t>
            </a:r>
          </a:p>
          <a:p>
            <a:pPr>
              <a:lnSpc>
                <a:spcPts val="151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0%</a:t>
            </a:r>
          </a:p>
          <a:p>
            <a:pPr>
              <a:lnSpc>
                <a:spcPts val="1510"/>
              </a:lnSpc>
            </a:pPr>
            <a:endParaRPr lang="es-CL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 rot="16200000">
            <a:off x="2859562" y="3613668"/>
            <a:ext cx="1632068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 38"/>
          <p:cNvSpPr/>
          <p:nvPr/>
        </p:nvSpPr>
        <p:spPr>
          <a:xfrm rot="16200000">
            <a:off x="3684744" y="4184980"/>
            <a:ext cx="489444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Rectángulo 39"/>
          <p:cNvSpPr/>
          <p:nvPr/>
        </p:nvSpPr>
        <p:spPr>
          <a:xfrm rot="16200000">
            <a:off x="3992589" y="4238955"/>
            <a:ext cx="381494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Rectángulo 40"/>
          <p:cNvSpPr/>
          <p:nvPr/>
        </p:nvSpPr>
        <p:spPr>
          <a:xfrm rot="16200000">
            <a:off x="4246458" y="4238954"/>
            <a:ext cx="381495" cy="190840"/>
          </a:xfrm>
          <a:prstGeom prst="rect">
            <a:avLst/>
          </a:prstGeom>
          <a:solidFill>
            <a:srgbClr val="E533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Rectángulo 41"/>
          <p:cNvSpPr/>
          <p:nvPr/>
        </p:nvSpPr>
        <p:spPr>
          <a:xfrm rot="16200000">
            <a:off x="4527973" y="4266599"/>
            <a:ext cx="326206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Rectángulo 42"/>
          <p:cNvSpPr/>
          <p:nvPr/>
        </p:nvSpPr>
        <p:spPr>
          <a:xfrm rot="16200000">
            <a:off x="4823605" y="4308361"/>
            <a:ext cx="242681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 43"/>
          <p:cNvSpPr/>
          <p:nvPr/>
        </p:nvSpPr>
        <p:spPr>
          <a:xfrm rot="16200000">
            <a:off x="5077475" y="4308361"/>
            <a:ext cx="242681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Rectángulo 44"/>
          <p:cNvSpPr/>
          <p:nvPr/>
        </p:nvSpPr>
        <p:spPr>
          <a:xfrm rot="16200000">
            <a:off x="5331345" y="4308361"/>
            <a:ext cx="242681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/>
          <p:cNvSpPr/>
          <p:nvPr/>
        </p:nvSpPr>
        <p:spPr>
          <a:xfrm rot="16200000">
            <a:off x="5585215" y="4308361"/>
            <a:ext cx="242681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Rectángulo 46"/>
          <p:cNvSpPr/>
          <p:nvPr/>
        </p:nvSpPr>
        <p:spPr>
          <a:xfrm rot="16200000">
            <a:off x="5846766" y="4316042"/>
            <a:ext cx="227319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ángulo 47"/>
          <p:cNvSpPr/>
          <p:nvPr/>
        </p:nvSpPr>
        <p:spPr>
          <a:xfrm rot="16200000">
            <a:off x="6100636" y="4316042"/>
            <a:ext cx="227319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Rectángulo 48"/>
          <p:cNvSpPr/>
          <p:nvPr/>
        </p:nvSpPr>
        <p:spPr>
          <a:xfrm rot="16200000">
            <a:off x="6376559" y="4338095"/>
            <a:ext cx="183214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Rectángulo 49"/>
          <p:cNvSpPr/>
          <p:nvPr/>
        </p:nvSpPr>
        <p:spPr>
          <a:xfrm rot="16200000">
            <a:off x="6639831" y="4347497"/>
            <a:ext cx="164410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Rectángulo 50"/>
          <p:cNvSpPr/>
          <p:nvPr/>
        </p:nvSpPr>
        <p:spPr>
          <a:xfrm rot="16200000">
            <a:off x="6890061" y="4343857"/>
            <a:ext cx="171689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</a:p>
        </p:txBody>
      </p:sp>
      <p:sp>
        <p:nvSpPr>
          <p:cNvPr id="52" name="Rectángulo 51"/>
          <p:cNvSpPr/>
          <p:nvPr/>
        </p:nvSpPr>
        <p:spPr>
          <a:xfrm rot="16200000">
            <a:off x="7156632" y="4356558"/>
            <a:ext cx="146287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 52"/>
          <p:cNvSpPr/>
          <p:nvPr/>
        </p:nvSpPr>
        <p:spPr>
          <a:xfrm rot="16200000">
            <a:off x="7410502" y="4356558"/>
            <a:ext cx="146287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Rectángulo 53"/>
          <p:cNvSpPr/>
          <p:nvPr/>
        </p:nvSpPr>
        <p:spPr>
          <a:xfrm rot="16200000">
            <a:off x="7664372" y="4356558"/>
            <a:ext cx="146287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Rectángulo 54"/>
          <p:cNvSpPr/>
          <p:nvPr/>
        </p:nvSpPr>
        <p:spPr>
          <a:xfrm rot="16200000">
            <a:off x="7933172" y="4371488"/>
            <a:ext cx="116428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Rectángulo 55"/>
          <p:cNvSpPr/>
          <p:nvPr/>
        </p:nvSpPr>
        <p:spPr>
          <a:xfrm rot="16200000">
            <a:off x="8187042" y="4371488"/>
            <a:ext cx="116428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7" name="Rectángulo 56"/>
          <p:cNvSpPr/>
          <p:nvPr/>
        </p:nvSpPr>
        <p:spPr>
          <a:xfrm rot="16200000">
            <a:off x="8440918" y="4371488"/>
            <a:ext cx="116428" cy="190840"/>
          </a:xfrm>
          <a:prstGeom prst="rect">
            <a:avLst/>
          </a:prstGeom>
          <a:solidFill>
            <a:srgbClr val="2FB3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 27"/>
          <p:cNvSpPr/>
          <p:nvPr/>
        </p:nvSpPr>
        <p:spPr>
          <a:xfrm>
            <a:off x="3156132" y="2393418"/>
            <a:ext cx="509522" cy="23267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26000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30</a:t>
            </a:r>
          </a:p>
          <a:p>
            <a:pPr>
              <a:lnSpc>
                <a:spcPct val="26000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25</a:t>
            </a:r>
          </a:p>
          <a:p>
            <a:pPr>
              <a:lnSpc>
                <a:spcPct val="26000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20</a:t>
            </a:r>
          </a:p>
          <a:p>
            <a:pPr>
              <a:lnSpc>
                <a:spcPct val="26000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15</a:t>
            </a:r>
          </a:p>
          <a:p>
            <a:pPr>
              <a:lnSpc>
                <a:spcPct val="26000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  <a:p>
            <a:pPr>
              <a:lnSpc>
                <a:spcPct val="26000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  <a:p>
            <a:pPr>
              <a:lnSpc>
                <a:spcPct val="260000"/>
              </a:lnSpc>
            </a:pPr>
            <a:r>
              <a:rPr lang="es-CL" sz="800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83225" y="2682274"/>
            <a:ext cx="276999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18,1%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3545651" y="2774381"/>
            <a:ext cx="276999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17,1%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3790099" y="3922718"/>
            <a:ext cx="276999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5,0%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4049184" y="4039681"/>
            <a:ext cx="276999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3,9%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4307261" y="4041643"/>
            <a:ext cx="276999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3,9%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4557411" y="4094263"/>
            <a:ext cx="276999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3,5%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4834410" y="4174778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2,7%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5100165" y="4174778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2,7%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5350805" y="4174778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2,7%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5595415" y="4179719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2,6%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5853983" y="4202270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2,5%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6103155" y="4207259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2,4%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6356420" y="4229732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2,0%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6614730" y="4247788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1,9%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6871519" y="4253405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1,7%</a:t>
            </a:r>
          </a:p>
        </p:txBody>
      </p:sp>
      <p:sp>
        <p:nvSpPr>
          <p:cNvPr id="73" name="CuadroTexto 72"/>
          <p:cNvSpPr txBox="1"/>
          <p:nvPr/>
        </p:nvSpPr>
        <p:spPr>
          <a:xfrm>
            <a:off x="7122470" y="4277082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1,6%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7373421" y="4279828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1,6%</a:t>
            </a:r>
          </a:p>
        </p:txBody>
      </p:sp>
      <p:sp>
        <p:nvSpPr>
          <p:cNvPr id="75" name="CuadroTexto 74"/>
          <p:cNvSpPr txBox="1"/>
          <p:nvPr/>
        </p:nvSpPr>
        <p:spPr>
          <a:xfrm>
            <a:off x="7632410" y="4282105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1,6%</a:t>
            </a:r>
          </a:p>
        </p:txBody>
      </p:sp>
      <p:sp>
        <p:nvSpPr>
          <p:cNvPr id="76" name="CuadroTexto 75"/>
          <p:cNvSpPr txBox="1"/>
          <p:nvPr/>
        </p:nvSpPr>
        <p:spPr>
          <a:xfrm>
            <a:off x="7875526" y="4292855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1,4%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8132727" y="4307732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1,3%</a:t>
            </a:r>
          </a:p>
        </p:txBody>
      </p:sp>
      <p:sp>
        <p:nvSpPr>
          <p:cNvPr id="78" name="CuadroTexto 77"/>
          <p:cNvSpPr txBox="1"/>
          <p:nvPr/>
        </p:nvSpPr>
        <p:spPr>
          <a:xfrm>
            <a:off x="8399865" y="4307731"/>
            <a:ext cx="21461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650" dirty="0">
                <a:latin typeface="+mj-lt"/>
              </a:rPr>
              <a:t>1,3%</a:t>
            </a:r>
          </a:p>
        </p:txBody>
      </p:sp>
      <p:sp>
        <p:nvSpPr>
          <p:cNvPr id="85" name="Rectángulo 84"/>
          <p:cNvSpPr/>
          <p:nvPr/>
        </p:nvSpPr>
        <p:spPr>
          <a:xfrm rot="16200000">
            <a:off x="2313387" y="3359276"/>
            <a:ext cx="149250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Miles de Millones de dólares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700501" y="2725376"/>
            <a:ext cx="3330598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Share and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Exports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to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USA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from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main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Food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Supplying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Countries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– 2016</a:t>
            </a:r>
          </a:p>
        </p:txBody>
      </p:sp>
    </p:spTree>
    <p:extLst>
      <p:ext uri="{BB962C8B-B14F-4D97-AF65-F5344CB8AC3E}">
        <p14:creationId xmlns:p14="http://schemas.microsoft.com/office/powerpoint/2010/main" val="1685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019925" y="1459750"/>
            <a:ext cx="5793105" cy="3461166"/>
          </a:xfrm>
          <a:prstGeom prst="rect">
            <a:avLst/>
          </a:prstGeom>
          <a:solidFill>
            <a:srgbClr val="F9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3" name="Grupo 12"/>
          <p:cNvGrpSpPr/>
          <p:nvPr/>
        </p:nvGrpSpPr>
        <p:grpSpPr>
          <a:xfrm>
            <a:off x="6038405" y="2058205"/>
            <a:ext cx="2574013" cy="2574016"/>
            <a:chOff x="5579532" y="1828800"/>
            <a:chExt cx="3742267" cy="3439232"/>
          </a:xfrm>
        </p:grpSpPr>
        <p:sp>
          <p:nvSpPr>
            <p:cNvPr id="5" name="Rectángulo 4"/>
            <p:cNvSpPr/>
            <p:nvPr/>
          </p:nvSpPr>
          <p:spPr>
            <a:xfrm>
              <a:off x="5579532" y="1828800"/>
              <a:ext cx="3742267" cy="270933"/>
            </a:xfrm>
            <a:prstGeom prst="rect">
              <a:avLst/>
            </a:prstGeom>
            <a:solidFill>
              <a:srgbClr val="DDE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8" name="Rectángulo 87"/>
            <p:cNvSpPr/>
            <p:nvPr/>
          </p:nvSpPr>
          <p:spPr>
            <a:xfrm>
              <a:off x="5579532" y="2117167"/>
              <a:ext cx="3742267" cy="270933"/>
            </a:xfrm>
            <a:prstGeom prst="rect">
              <a:avLst/>
            </a:prstGeom>
            <a:solidFill>
              <a:srgbClr val="E7EA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9" name="Rectángulo 88"/>
            <p:cNvSpPr/>
            <p:nvPr/>
          </p:nvSpPr>
          <p:spPr>
            <a:xfrm>
              <a:off x="5579532" y="2405534"/>
              <a:ext cx="3742267" cy="270933"/>
            </a:xfrm>
            <a:prstGeom prst="rect">
              <a:avLst/>
            </a:prstGeom>
            <a:solidFill>
              <a:srgbClr val="DDE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0" name="Rectángulo 89"/>
            <p:cNvSpPr/>
            <p:nvPr/>
          </p:nvSpPr>
          <p:spPr>
            <a:xfrm>
              <a:off x="5579532" y="2693901"/>
              <a:ext cx="3742267" cy="270933"/>
            </a:xfrm>
            <a:prstGeom prst="rect">
              <a:avLst/>
            </a:prstGeom>
            <a:solidFill>
              <a:srgbClr val="E7EA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1" name="Rectángulo 90"/>
            <p:cNvSpPr/>
            <p:nvPr/>
          </p:nvSpPr>
          <p:spPr>
            <a:xfrm>
              <a:off x="5579532" y="2978530"/>
              <a:ext cx="3742267" cy="270933"/>
            </a:xfrm>
            <a:prstGeom prst="rect">
              <a:avLst/>
            </a:prstGeom>
            <a:solidFill>
              <a:srgbClr val="DDE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2" name="Rectángulo 91"/>
            <p:cNvSpPr/>
            <p:nvPr/>
          </p:nvSpPr>
          <p:spPr>
            <a:xfrm>
              <a:off x="5579532" y="3266897"/>
              <a:ext cx="3742267" cy="270933"/>
            </a:xfrm>
            <a:prstGeom prst="rect">
              <a:avLst/>
            </a:prstGeom>
            <a:solidFill>
              <a:srgbClr val="E7EA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3" name="Rectángulo 92"/>
            <p:cNvSpPr/>
            <p:nvPr/>
          </p:nvSpPr>
          <p:spPr>
            <a:xfrm>
              <a:off x="5579532" y="3555264"/>
              <a:ext cx="3742267" cy="270933"/>
            </a:xfrm>
            <a:prstGeom prst="rect">
              <a:avLst/>
            </a:prstGeom>
            <a:solidFill>
              <a:srgbClr val="DDE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4" name="Rectángulo 93"/>
            <p:cNvSpPr/>
            <p:nvPr/>
          </p:nvSpPr>
          <p:spPr>
            <a:xfrm>
              <a:off x="5579532" y="3843631"/>
              <a:ext cx="3742267" cy="270933"/>
            </a:xfrm>
            <a:prstGeom prst="rect">
              <a:avLst/>
            </a:prstGeom>
            <a:solidFill>
              <a:srgbClr val="E7EA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5" name="Rectángulo 94"/>
            <p:cNvSpPr/>
            <p:nvPr/>
          </p:nvSpPr>
          <p:spPr>
            <a:xfrm>
              <a:off x="5579532" y="4131998"/>
              <a:ext cx="3742267" cy="270933"/>
            </a:xfrm>
            <a:prstGeom prst="rect">
              <a:avLst/>
            </a:prstGeom>
            <a:solidFill>
              <a:srgbClr val="DDE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6" name="Rectángulo 95"/>
            <p:cNvSpPr/>
            <p:nvPr/>
          </p:nvSpPr>
          <p:spPr>
            <a:xfrm>
              <a:off x="5579532" y="4420365"/>
              <a:ext cx="3742267" cy="270933"/>
            </a:xfrm>
            <a:prstGeom prst="rect">
              <a:avLst/>
            </a:prstGeom>
            <a:solidFill>
              <a:srgbClr val="E7EA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7" name="Rectángulo 96"/>
            <p:cNvSpPr/>
            <p:nvPr/>
          </p:nvSpPr>
          <p:spPr>
            <a:xfrm>
              <a:off x="5579532" y="4708732"/>
              <a:ext cx="3742267" cy="270933"/>
            </a:xfrm>
            <a:prstGeom prst="rect">
              <a:avLst/>
            </a:prstGeom>
            <a:solidFill>
              <a:srgbClr val="DDE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8" name="Rectángulo 97"/>
            <p:cNvSpPr/>
            <p:nvPr/>
          </p:nvSpPr>
          <p:spPr>
            <a:xfrm>
              <a:off x="5579532" y="4997099"/>
              <a:ext cx="3742267" cy="270933"/>
            </a:xfrm>
            <a:prstGeom prst="rect">
              <a:avLst/>
            </a:prstGeom>
            <a:solidFill>
              <a:srgbClr val="E7EA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8" name="Rectángulo 7"/>
          <p:cNvSpPr/>
          <p:nvPr/>
        </p:nvSpPr>
        <p:spPr>
          <a:xfrm>
            <a:off x="207433" y="198967"/>
            <a:ext cx="279400" cy="878416"/>
          </a:xfrm>
          <a:prstGeom prst="rect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486832" y="67033"/>
            <a:ext cx="8444297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3800" dirty="0" err="1" smtClean="0">
                <a:solidFill>
                  <a:srgbClr val="941B80"/>
                </a:solidFill>
              </a:rPr>
              <a:t>We</a:t>
            </a:r>
            <a:r>
              <a:rPr lang="es-CL" sz="3800" dirty="0" smtClean="0">
                <a:solidFill>
                  <a:srgbClr val="941B80"/>
                </a:solidFill>
              </a:rPr>
              <a:t> are </a:t>
            </a:r>
            <a:r>
              <a:rPr lang="es-CL" sz="3800" dirty="0" err="1" smtClean="0">
                <a:solidFill>
                  <a:srgbClr val="941B80"/>
                </a:solidFill>
              </a:rPr>
              <a:t>the</a:t>
            </a:r>
            <a:r>
              <a:rPr lang="es-CL" sz="3800" dirty="0" smtClean="0">
                <a:solidFill>
                  <a:srgbClr val="941B80"/>
                </a:solidFill>
              </a:rPr>
              <a:t> </a:t>
            </a:r>
            <a:r>
              <a:rPr lang="es-CL" sz="3800" b="1" i="1" dirty="0" smtClean="0">
                <a:solidFill>
                  <a:srgbClr val="941B80"/>
                </a:solidFill>
              </a:rPr>
              <a:t>MAIN GLOBAL SUPPLIER </a:t>
            </a:r>
            <a:r>
              <a:rPr lang="es-CL" sz="3800" dirty="0" smtClean="0">
                <a:solidFill>
                  <a:srgbClr val="941B80"/>
                </a:solidFill>
              </a:rPr>
              <a:t>in </a:t>
            </a:r>
            <a:r>
              <a:rPr lang="es-CL" sz="3800" dirty="0" err="1" smtClean="0">
                <a:solidFill>
                  <a:srgbClr val="941B80"/>
                </a:solidFill>
              </a:rPr>
              <a:t>various</a:t>
            </a:r>
            <a:r>
              <a:rPr lang="es-CL" sz="3800" dirty="0" smtClean="0">
                <a:solidFill>
                  <a:srgbClr val="941B80"/>
                </a:solidFill>
              </a:rPr>
              <a:t> </a:t>
            </a:r>
            <a:r>
              <a:rPr lang="es-CL" sz="3800" dirty="0" err="1" smtClean="0">
                <a:solidFill>
                  <a:srgbClr val="941B80"/>
                </a:solidFill>
              </a:rPr>
              <a:t>food</a:t>
            </a:r>
            <a:r>
              <a:rPr lang="es-CL" sz="3800" dirty="0" smtClean="0">
                <a:solidFill>
                  <a:srgbClr val="941B80"/>
                </a:solidFill>
              </a:rPr>
              <a:t> </a:t>
            </a:r>
            <a:r>
              <a:rPr lang="es-CL" sz="3800" dirty="0" err="1" smtClean="0">
                <a:solidFill>
                  <a:srgbClr val="941B80"/>
                </a:solidFill>
              </a:rPr>
              <a:t>categories</a:t>
            </a:r>
            <a:endParaRPr lang="es-CL" sz="3800" b="1" i="1" dirty="0">
              <a:solidFill>
                <a:srgbClr val="941B8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56634" y="1794503"/>
            <a:ext cx="1860518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4000" algn="just">
              <a:lnSpc>
                <a:spcPts val="1800"/>
              </a:lnSpc>
              <a:spcAft>
                <a:spcPts val="1200"/>
              </a:spcAft>
            </a:pPr>
            <a:r>
              <a:rPr lang="es-CL" sz="1700" b="1" dirty="0">
                <a:solidFill>
                  <a:srgbClr val="941B80"/>
                </a:solidFill>
                <a:latin typeface="+mj-lt"/>
              </a:rPr>
              <a:t>12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Chilean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food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products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</a:t>
            </a:r>
            <a:r>
              <a:rPr lang="es-CL" sz="1700" b="1" dirty="0" err="1" smtClean="0">
                <a:solidFill>
                  <a:srgbClr val="941B80"/>
                </a:solidFill>
                <a:latin typeface="+mj-lt"/>
              </a:rPr>
              <a:t>hold</a:t>
            </a:r>
            <a:r>
              <a:rPr lang="es-CL" sz="1700" b="1" dirty="0" smtClean="0">
                <a:solidFill>
                  <a:srgbClr val="941B80"/>
                </a:solidFill>
                <a:latin typeface="+mj-lt"/>
              </a:rPr>
              <a:t> 1st place 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at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global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level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terms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their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export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values</a:t>
            </a:r>
            <a:r>
              <a:rPr lang="es-CL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27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hold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first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three</a:t>
            </a:r>
            <a:r>
              <a:rPr lang="es-CL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places.</a:t>
            </a:r>
            <a:endParaRPr lang="es-CL" sz="1700" b="1" dirty="0">
              <a:solidFill>
                <a:srgbClr val="941B80"/>
              </a:solidFill>
              <a:latin typeface="+mj-lt"/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189110" y="1498171"/>
            <a:ext cx="265675" cy="229030"/>
          </a:xfrm>
          <a:prstGeom prst="triangle">
            <a:avLst/>
          </a:prstGeom>
          <a:solidFill>
            <a:srgbClr val="941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813"/>
            <a:ext cx="9144000" cy="23018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7431" y="6655174"/>
            <a:ext cx="292947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L" sz="1100" dirty="0" err="1" smtClean="0">
                <a:solidFill>
                  <a:schemeClr val="bg1"/>
                </a:solidFill>
              </a:rPr>
              <a:t>The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 err="1" smtClean="0">
                <a:solidFill>
                  <a:schemeClr val="bg1"/>
                </a:solidFill>
              </a:rPr>
              <a:t>Chilean</a:t>
            </a:r>
            <a:r>
              <a:rPr lang="es-CL" sz="1100" dirty="0" smtClean="0">
                <a:solidFill>
                  <a:schemeClr val="bg1"/>
                </a:solidFill>
              </a:rPr>
              <a:t> </a:t>
            </a:r>
            <a:r>
              <a:rPr lang="es-CL" sz="1100" dirty="0">
                <a:solidFill>
                  <a:schemeClr val="bg1"/>
                </a:solidFill>
              </a:rPr>
              <a:t>FOOD </a:t>
            </a:r>
            <a:r>
              <a:rPr lang="es-CL" sz="1100" dirty="0" err="1">
                <a:solidFill>
                  <a:schemeClr val="bg1"/>
                </a:solidFill>
              </a:rPr>
              <a:t>Exporting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Industry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07432" y="5690139"/>
            <a:ext cx="8723698" cy="752992"/>
          </a:xfrm>
          <a:prstGeom prst="roundRect">
            <a:avLst/>
          </a:prstGeom>
          <a:solidFill>
            <a:srgbClr val="FBE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453716" y="5850272"/>
            <a:ext cx="826709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"Chile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is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main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exporter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table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grape in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world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and in 2017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have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also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established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country as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main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supplier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dry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s-CL" sz="1200" i="1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fruit</a:t>
            </a:r>
            <a:r>
              <a:rPr lang="es-CL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to China</a:t>
            </a:r>
            <a:r>
              <a:rPr lang="es-CL" sz="12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".</a:t>
            </a:r>
          </a:p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Ronald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Bown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Asoex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86" name="Rectángulo 85"/>
          <p:cNvSpPr/>
          <p:nvPr/>
        </p:nvSpPr>
        <p:spPr>
          <a:xfrm>
            <a:off x="3128433" y="1530824"/>
            <a:ext cx="54290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s-CL" b="1" dirty="0">
                <a:solidFill>
                  <a:srgbClr val="941B80"/>
                </a:solidFill>
                <a:latin typeface="+mj-lt"/>
              </a:rPr>
              <a:t>CHILE </a:t>
            </a:r>
            <a:r>
              <a:rPr lang="es-CL" b="1" dirty="0" smtClean="0">
                <a:solidFill>
                  <a:srgbClr val="941B80"/>
                </a:solidFill>
                <a:latin typeface="+mj-lt"/>
              </a:rPr>
              <a:t>IS CONQUERING THE WORLD WITH ITS FLAVORS</a:t>
            </a:r>
            <a:endParaRPr lang="es-CL" b="1" dirty="0">
              <a:solidFill>
                <a:srgbClr val="941B80"/>
              </a:solidFill>
              <a:latin typeface="+mj-lt"/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5921544" y="2269871"/>
            <a:ext cx="2790803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Grapes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Frozen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salmon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filets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Blueberries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Cherries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Stone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fruits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Dehydrated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Prunes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Frozen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trout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filets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Cooled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fresh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southern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hake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Canned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Jack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Mackerel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Frozen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cooked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mussels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Dehydrated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apples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Frozen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sea </a:t>
            </a:r>
            <a:r>
              <a:rPr lang="es-C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urchins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277827" y="3756121"/>
            <a:ext cx="2124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s-C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Chilean</a:t>
            </a:r>
            <a:r>
              <a:rPr lang="es-C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Food</a:t>
            </a:r>
            <a:r>
              <a:rPr lang="es-C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s-C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World</a:t>
            </a:r>
            <a:r>
              <a:rPr lang="es-C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Rankings</a:t>
            </a:r>
            <a:endParaRPr lang="es-CL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59" y="2161144"/>
            <a:ext cx="2441250" cy="1563750"/>
          </a:xfrm>
          <a:prstGeom prst="rect">
            <a:avLst/>
          </a:prstGeom>
        </p:spPr>
      </p:pic>
      <p:sp>
        <p:nvSpPr>
          <p:cNvPr id="99" name="Rectángulo 98"/>
          <p:cNvSpPr/>
          <p:nvPr/>
        </p:nvSpPr>
        <p:spPr>
          <a:xfrm rot="21345135">
            <a:off x="3358364" y="1861875"/>
            <a:ext cx="21243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3000" b="1" spc="-300" dirty="0" smtClean="0">
                <a:solidFill>
                  <a:schemeClr val="bg1"/>
                </a:solidFill>
              </a:rPr>
              <a:t>1</a:t>
            </a:r>
            <a:endParaRPr lang="es-CL" sz="6000" b="1" baseline="90000" dirty="0">
              <a:solidFill>
                <a:schemeClr val="bg1"/>
              </a:solidFill>
            </a:endParaRPr>
          </a:p>
        </p:txBody>
      </p:sp>
      <p:sp>
        <p:nvSpPr>
          <p:cNvPr id="100" name="Rectángulo 99"/>
          <p:cNvSpPr/>
          <p:nvPr/>
        </p:nvSpPr>
        <p:spPr>
          <a:xfrm rot="21373301">
            <a:off x="4226371" y="3084463"/>
            <a:ext cx="8576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s-CL" sz="1600" dirty="0" smtClean="0">
                <a:solidFill>
                  <a:schemeClr val="bg1"/>
                </a:solidFill>
              </a:rPr>
              <a:t>ST. Place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1763</TotalTime>
  <Words>2490</Words>
  <Application>Microsoft Macintosh PowerPoint</Application>
  <PresentationFormat>Presentación en pantalla (4:3)</PresentationFormat>
  <Paragraphs>360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Angelica Plubins</dc:creator>
  <cp:lastModifiedBy>Usuario de Microsoft Office</cp:lastModifiedBy>
  <cp:revision>100</cp:revision>
  <dcterms:created xsi:type="dcterms:W3CDTF">2017-10-06T13:06:34Z</dcterms:created>
  <dcterms:modified xsi:type="dcterms:W3CDTF">2019-10-02T12:35:11Z</dcterms:modified>
</cp:coreProperties>
</file>