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5332A"/>
    <a:srgbClr val="941B80"/>
    <a:srgbClr val="D6EADE"/>
    <a:srgbClr val="C8E7FA"/>
    <a:srgbClr val="EEE7B9"/>
    <a:srgbClr val="EFD8E3"/>
    <a:srgbClr val="2D2E82"/>
    <a:srgbClr val="1C919F"/>
    <a:srgbClr val="2FB3C1"/>
    <a:srgbClr val="E7EA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85" d="100"/>
          <a:sy n="85" d="100"/>
        </p:scale>
        <p:origin x="-1330" y="-115"/>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52430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371189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202077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210653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10466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24693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205064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404423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343643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294398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90C2A26-3E27-4D2B-938E-76F0EB1CACF8}" type="datetimeFigureOut">
              <a:rPr lang="es-CL" smtClean="0"/>
              <a:pPr/>
              <a:t>28-03-2018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399147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C2A26-3E27-4D2B-938E-76F0EB1CACF8}" type="datetimeFigureOut">
              <a:rPr lang="es-CL" smtClean="0"/>
              <a:pPr/>
              <a:t>28-03-2018</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8A69B-0455-4242-B94A-DD7F939E2F9D}" type="slidenum">
              <a:rPr lang="es-CL" smtClean="0"/>
              <a:pPr/>
              <a:t>‹Nº›</a:t>
            </a:fld>
            <a:endParaRPr lang="es-CL"/>
          </a:p>
        </p:txBody>
      </p:sp>
    </p:spTree>
    <p:extLst>
      <p:ext uri="{BB962C8B-B14F-4D97-AF65-F5344CB8AC3E}">
        <p14:creationId xmlns:p14="http://schemas.microsoft.com/office/powerpoint/2010/main" xmlns="" val="280541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8.tiff"/></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7.jpeg"/><Relationship Id="rId5" Type="http://schemas.openxmlformats.org/officeDocument/2006/relationships/image" Target="../media/image52.png"/><Relationship Id="rId10" Type="http://schemas.openxmlformats.org/officeDocument/2006/relationships/image" Target="../media/image56.jpeg"/><Relationship Id="rId4" Type="http://schemas.openxmlformats.org/officeDocument/2006/relationships/image" Target="../media/image51.png"/><Relationship Id="rId9"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408" y="185808"/>
            <a:ext cx="8711184" cy="1899106"/>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xmlns="" val="0"/>
              </a:ext>
            </a:extLst>
          </a:blip>
          <a:srcRect r="27278"/>
          <a:stretch/>
        </p:blipFill>
        <p:spPr>
          <a:xfrm>
            <a:off x="216409" y="2171851"/>
            <a:ext cx="2139441" cy="1440000"/>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xmlns="" val="0"/>
              </a:ext>
            </a:extLst>
          </a:blip>
          <a:srcRect r="5691"/>
          <a:stretch/>
        </p:blipFill>
        <p:spPr>
          <a:xfrm>
            <a:off x="2250046" y="5225724"/>
            <a:ext cx="2906154" cy="144000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6409" y="5225724"/>
            <a:ext cx="1936293" cy="1440000"/>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51573" y="2171851"/>
            <a:ext cx="2150746" cy="1440000"/>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6409" y="3698787"/>
            <a:ext cx="2179816" cy="1440000"/>
          </a:xfrm>
          <a:prstGeom prst="rect">
            <a:avLst/>
          </a:prstGeom>
        </p:spPr>
      </p:pic>
      <p:pic>
        <p:nvPicPr>
          <p:cNvPr id="10" name="Imagen 9"/>
          <p:cNvPicPr>
            <a:picLocks noChangeAspect="1"/>
          </p:cNvPicPr>
          <p:nvPr/>
        </p:nvPicPr>
        <p:blipFill rotWithShape="1">
          <a:blip r:embed="rId8">
            <a:extLst>
              <a:ext uri="{28A0092B-C50C-407E-A947-70E740481C1C}">
                <a14:useLocalDpi xmlns:a14="http://schemas.microsoft.com/office/drawing/2010/main" xmlns="" val="0"/>
              </a:ext>
            </a:extLst>
          </a:blip>
          <a:srcRect l="4324" r="6329"/>
          <a:stretch/>
        </p:blipFill>
        <p:spPr>
          <a:xfrm>
            <a:off x="6686550" y="2171851"/>
            <a:ext cx="2241042" cy="1440000"/>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698042" y="2171851"/>
            <a:ext cx="1892784" cy="1440000"/>
          </a:xfrm>
          <a:prstGeom prst="rect">
            <a:avLst/>
          </a:prstGeom>
        </p:spPr>
      </p:pic>
      <p:pic>
        <p:nvPicPr>
          <p:cNvPr id="12" name="Imagen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489551" y="3698787"/>
            <a:ext cx="1920000" cy="1440000"/>
          </a:xfrm>
          <a:prstGeom prst="rect">
            <a:avLst/>
          </a:prstGeom>
        </p:spPr>
      </p:pic>
      <p:pic>
        <p:nvPicPr>
          <p:cNvPr id="13" name="Imagen 1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760533" y="3698787"/>
            <a:ext cx="2167059" cy="1440000"/>
          </a:xfrm>
          <a:prstGeom prst="rect">
            <a:avLst/>
          </a:prstGeom>
        </p:spPr>
      </p:pic>
      <p:pic>
        <p:nvPicPr>
          <p:cNvPr id="14" name="Imagen 1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252101" y="5225724"/>
            <a:ext cx="957692" cy="1440000"/>
          </a:xfrm>
          <a:prstGeom prst="rect">
            <a:avLst/>
          </a:prstGeom>
        </p:spPr>
      </p:pic>
      <p:pic>
        <p:nvPicPr>
          <p:cNvPr id="15" name="Imagen 14"/>
          <p:cNvPicPr>
            <a:picLocks noChangeAspect="1"/>
          </p:cNvPicPr>
          <p:nvPr/>
        </p:nvPicPr>
        <p:blipFill rotWithShape="1">
          <a:blip r:embed="rId13">
            <a:extLst>
              <a:ext uri="{28A0092B-C50C-407E-A947-70E740481C1C}">
                <a14:useLocalDpi xmlns:a14="http://schemas.microsoft.com/office/drawing/2010/main" xmlns="" val="0"/>
              </a:ext>
            </a:extLst>
          </a:blip>
          <a:srcRect b="45035"/>
          <a:stretch/>
        </p:blipFill>
        <p:spPr>
          <a:xfrm>
            <a:off x="6307753" y="5225724"/>
            <a:ext cx="2619839" cy="1440000"/>
          </a:xfrm>
          <a:prstGeom prst="rect">
            <a:avLst/>
          </a:prstGeom>
        </p:spPr>
      </p:pic>
      <p:pic>
        <p:nvPicPr>
          <p:cNvPr id="16" name="Imagen 15"/>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4502877" y="3698787"/>
            <a:ext cx="2164329" cy="1440000"/>
          </a:xfrm>
          <a:prstGeom prst="rect">
            <a:avLst/>
          </a:prstGeom>
        </p:spPr>
      </p:pic>
      <p:sp>
        <p:nvSpPr>
          <p:cNvPr id="17" name="CuadroTexto 16"/>
          <p:cNvSpPr txBox="1"/>
          <p:nvPr/>
        </p:nvSpPr>
        <p:spPr>
          <a:xfrm>
            <a:off x="552775" y="473641"/>
            <a:ext cx="7713552" cy="1323439"/>
          </a:xfrm>
          <a:prstGeom prst="rect">
            <a:avLst/>
          </a:prstGeom>
          <a:noFill/>
        </p:spPr>
        <p:txBody>
          <a:bodyPr wrap="square" rtlCol="0">
            <a:spAutoFit/>
          </a:bodyPr>
          <a:lstStyle/>
          <a:p>
            <a:r>
              <a:rPr lang="es-CL" sz="4000" dirty="0">
                <a:solidFill>
                  <a:schemeClr val="bg1"/>
                </a:solidFill>
              </a:rPr>
              <a:t>La Industria Chilena</a:t>
            </a:r>
          </a:p>
          <a:p>
            <a:r>
              <a:rPr lang="es-CL" sz="4000" b="1" i="1" dirty="0">
                <a:solidFill>
                  <a:schemeClr val="bg1"/>
                </a:solidFill>
              </a:rPr>
              <a:t>EXPORTADORA DE ALIMENTOS</a:t>
            </a:r>
          </a:p>
        </p:txBody>
      </p:sp>
    </p:spTree>
    <p:extLst>
      <p:ext uri="{BB962C8B-B14F-4D97-AF65-F5344CB8AC3E}">
        <p14:creationId xmlns:p14="http://schemas.microsoft.com/office/powerpoint/2010/main" xmlns="" val="218992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7433" y="198967"/>
            <a:ext cx="279400" cy="878416"/>
          </a:xfrm>
          <a:prstGeom prst="rect">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8444297" cy="1195199"/>
          </a:xfrm>
          <a:prstGeom prst="rect">
            <a:avLst/>
          </a:prstGeom>
          <a:noFill/>
        </p:spPr>
        <p:txBody>
          <a:bodyPr wrap="square" rtlCol="0">
            <a:spAutoFit/>
          </a:bodyPr>
          <a:lstStyle/>
          <a:p>
            <a:pPr>
              <a:lnSpc>
                <a:spcPts val="4300"/>
              </a:lnSpc>
            </a:pPr>
            <a:r>
              <a:rPr lang="es-CL" sz="3400" b="1" i="1" dirty="0">
                <a:solidFill>
                  <a:srgbClr val="941B80"/>
                </a:solidFill>
              </a:rPr>
              <a:t>CHILE, TOP TEN </a:t>
            </a:r>
            <a:r>
              <a:rPr lang="es-CL" sz="3400" dirty="0">
                <a:solidFill>
                  <a:srgbClr val="941B80"/>
                </a:solidFill>
              </a:rPr>
              <a:t>en los rankings de los principales países exportadores de alimentos</a:t>
            </a:r>
            <a:endParaRPr lang="es-CL" sz="3400" b="1" i="1" dirty="0">
              <a:solidFill>
                <a:srgbClr val="941B80"/>
              </a:solidFill>
            </a:endParaRPr>
          </a:p>
        </p:txBody>
      </p:sp>
      <p:sp>
        <p:nvSpPr>
          <p:cNvPr id="10" name="CuadroTexto 9"/>
          <p:cNvSpPr txBox="1"/>
          <p:nvPr/>
        </p:nvSpPr>
        <p:spPr>
          <a:xfrm>
            <a:off x="207433" y="1498170"/>
            <a:ext cx="1958251" cy="1615827"/>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941B80"/>
                </a:solidFill>
                <a:latin typeface="+mj-lt"/>
              </a:rPr>
              <a:t>En 90 categorías </a:t>
            </a:r>
            <a:r>
              <a:rPr lang="es-CL" sz="1700" dirty="0">
                <a:solidFill>
                  <a:schemeClr val="tx1">
                    <a:lumMod val="50000"/>
                    <a:lumOff val="50000"/>
                  </a:schemeClr>
                </a:solidFill>
                <a:latin typeface="+mj-lt"/>
              </a:rPr>
              <a:t>de alimentos Chile figura </a:t>
            </a:r>
            <a:r>
              <a:rPr lang="es-CL" sz="1700" b="1" dirty="0">
                <a:solidFill>
                  <a:srgbClr val="941B80"/>
                </a:solidFill>
                <a:latin typeface="+mj-lt"/>
              </a:rPr>
              <a:t>entre los 10 primeros proveedores mundiales </a:t>
            </a:r>
            <a:r>
              <a:rPr lang="es-CL" sz="1700" dirty="0">
                <a:solidFill>
                  <a:schemeClr val="tx1">
                    <a:lumMod val="50000"/>
                    <a:lumOff val="50000"/>
                  </a:schemeClr>
                </a:solidFill>
                <a:latin typeface="+mj-lt"/>
              </a:rPr>
              <a:t>por volumen de exportaciones.</a:t>
            </a:r>
          </a:p>
        </p:txBody>
      </p:sp>
      <p:sp>
        <p:nvSpPr>
          <p:cNvPr id="11" name="Triángulo isósceles 10"/>
          <p:cNvSpPr/>
          <p:nvPr/>
        </p:nvSpPr>
        <p:spPr>
          <a:xfrm rot="5400000">
            <a:off x="189110" y="1498171"/>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4540951"/>
            <a:ext cx="2451547" cy="1902180"/>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339413" y="4734544"/>
            <a:ext cx="2205263" cy="1587185"/>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"Con esfuerzo hemos conquistado un lugar en los mercados internacionales, pero requerimos de mayor apoyo en promoción y difusión de nuestros productos, tal como hemos visto que ocurre con nuestros principales competidores en distintas actividades de promoción".</a:t>
            </a:r>
          </a:p>
          <a:p>
            <a:pPr>
              <a:lnSpc>
                <a:spcPts val="1200"/>
              </a:lnSpc>
              <a:spcAft>
                <a:spcPts val="400"/>
              </a:spcAft>
            </a:pPr>
            <a:r>
              <a:rPr lang="en-US" sz="1200" b="1" dirty="0">
                <a:solidFill>
                  <a:schemeClr val="bg1">
                    <a:lumMod val="65000"/>
                  </a:schemeClr>
                </a:solidFill>
                <a:latin typeface="+mj-lt"/>
              </a:rPr>
              <a:t>Gabriela </a:t>
            </a:r>
            <a:r>
              <a:rPr lang="en-US" sz="1200" b="1" dirty="0" err="1">
                <a:solidFill>
                  <a:schemeClr val="bg1">
                    <a:lumMod val="65000"/>
                  </a:schemeClr>
                </a:solidFill>
                <a:latin typeface="+mj-lt"/>
              </a:rPr>
              <a:t>Moglia</a:t>
            </a:r>
            <a:r>
              <a:rPr lang="en-US" sz="1200" b="1" dirty="0">
                <a:solidFill>
                  <a:schemeClr val="bg1">
                    <a:lumMod val="65000"/>
                  </a:schemeClr>
                </a:solidFill>
                <a:latin typeface="+mj-lt"/>
              </a:rPr>
              <a:t>, </a:t>
            </a:r>
            <a:r>
              <a:rPr lang="en-US" sz="1200" b="1" dirty="0" err="1">
                <a:solidFill>
                  <a:schemeClr val="bg1">
                    <a:lumMod val="65000"/>
                  </a:schemeClr>
                </a:solidFill>
                <a:latin typeface="+mj-lt"/>
              </a:rPr>
              <a:t>Chileoliva</a:t>
            </a:r>
            <a:endParaRPr lang="en-US" sz="1200" b="1" dirty="0">
              <a:solidFill>
                <a:schemeClr val="bg1">
                  <a:lumMod val="65000"/>
                </a:schemeClr>
              </a:solidFill>
              <a:latin typeface="+mj-lt"/>
            </a:endParaRPr>
          </a:p>
        </p:txBody>
      </p:sp>
      <p:pic>
        <p:nvPicPr>
          <p:cNvPr id="2" name="Imagen 1"/>
          <p:cNvPicPr>
            <a:picLocks noChangeAspect="1"/>
          </p:cNvPicPr>
          <p:nvPr/>
        </p:nvPicPr>
        <p:blipFill>
          <a:blip r:embed="rId3"/>
          <a:stretch>
            <a:fillRect/>
          </a:stretch>
        </p:blipFill>
        <p:spPr>
          <a:xfrm>
            <a:off x="2858704" y="1095419"/>
            <a:ext cx="5983170" cy="5502845"/>
          </a:xfrm>
          <a:prstGeom prst="rect">
            <a:avLst/>
          </a:prstGeom>
        </p:spPr>
      </p:pic>
      <p:sp>
        <p:nvSpPr>
          <p:cNvPr id="3" name="CuadroTexto 2"/>
          <p:cNvSpPr txBox="1"/>
          <p:nvPr/>
        </p:nvSpPr>
        <p:spPr>
          <a:xfrm>
            <a:off x="6576461" y="1798251"/>
            <a:ext cx="847023" cy="1015663"/>
          </a:xfrm>
          <a:prstGeom prst="rect">
            <a:avLst/>
          </a:prstGeom>
          <a:noFill/>
        </p:spPr>
        <p:txBody>
          <a:bodyPr wrap="square" rtlCol="0">
            <a:spAutoFit/>
          </a:bodyPr>
          <a:lstStyle/>
          <a:p>
            <a:r>
              <a:rPr lang="es-CL" sz="6000" b="1" dirty="0">
                <a:solidFill>
                  <a:schemeClr val="bg1"/>
                </a:solidFill>
              </a:rPr>
              <a:t>2°</a:t>
            </a:r>
          </a:p>
        </p:txBody>
      </p:sp>
      <p:sp>
        <p:nvSpPr>
          <p:cNvPr id="32" name="CuadroTexto 31"/>
          <p:cNvSpPr txBox="1"/>
          <p:nvPr/>
        </p:nvSpPr>
        <p:spPr>
          <a:xfrm>
            <a:off x="7402965" y="2095595"/>
            <a:ext cx="1034916" cy="523220"/>
          </a:xfrm>
          <a:prstGeom prst="rect">
            <a:avLst/>
          </a:prstGeom>
          <a:noFill/>
        </p:spPr>
        <p:txBody>
          <a:bodyPr wrap="square" lIns="0" tIns="0" rIns="0" bIns="0" rtlCol="0">
            <a:spAutoFit/>
          </a:bodyPr>
          <a:lstStyle/>
          <a:p>
            <a:r>
              <a:rPr lang="es-CL" sz="1700" b="1" dirty="0">
                <a:solidFill>
                  <a:schemeClr val="bg1"/>
                </a:solidFill>
                <a:latin typeface="+mj-lt"/>
              </a:rPr>
              <a:t>Frutas </a:t>
            </a:r>
          </a:p>
          <a:p>
            <a:r>
              <a:rPr lang="es-CL" sz="1700" b="1" dirty="0">
                <a:solidFill>
                  <a:schemeClr val="bg1"/>
                </a:solidFill>
                <a:latin typeface="+mj-lt"/>
              </a:rPr>
              <a:t>Congeladas </a:t>
            </a:r>
            <a:endParaRPr lang="es-CL" sz="1700" dirty="0">
              <a:solidFill>
                <a:schemeClr val="bg1"/>
              </a:solidFill>
              <a:latin typeface="+mj-lt"/>
            </a:endParaRPr>
          </a:p>
        </p:txBody>
      </p:sp>
      <p:sp>
        <p:nvSpPr>
          <p:cNvPr id="33" name="CuadroTexto 32"/>
          <p:cNvSpPr txBox="1"/>
          <p:nvPr/>
        </p:nvSpPr>
        <p:spPr>
          <a:xfrm>
            <a:off x="6170596" y="2663174"/>
            <a:ext cx="847023" cy="1015663"/>
          </a:xfrm>
          <a:prstGeom prst="rect">
            <a:avLst/>
          </a:prstGeom>
          <a:noFill/>
        </p:spPr>
        <p:txBody>
          <a:bodyPr wrap="square" rtlCol="0">
            <a:spAutoFit/>
          </a:bodyPr>
          <a:lstStyle/>
          <a:p>
            <a:r>
              <a:rPr lang="es-CL" sz="6000" b="1" dirty="0">
                <a:solidFill>
                  <a:schemeClr val="bg1"/>
                </a:solidFill>
              </a:rPr>
              <a:t>3°</a:t>
            </a:r>
          </a:p>
        </p:txBody>
      </p:sp>
      <p:sp>
        <p:nvSpPr>
          <p:cNvPr id="34" name="CuadroTexto 33"/>
          <p:cNvSpPr txBox="1"/>
          <p:nvPr/>
        </p:nvSpPr>
        <p:spPr>
          <a:xfrm>
            <a:off x="6997099" y="2960518"/>
            <a:ext cx="1559759" cy="523220"/>
          </a:xfrm>
          <a:prstGeom prst="rect">
            <a:avLst/>
          </a:prstGeom>
          <a:noFill/>
        </p:spPr>
        <p:txBody>
          <a:bodyPr wrap="square" lIns="0" tIns="0" rIns="0" bIns="0" rtlCol="0">
            <a:spAutoFit/>
          </a:bodyPr>
          <a:lstStyle/>
          <a:p>
            <a:r>
              <a:rPr lang="es-CL" sz="1700" b="1" dirty="0">
                <a:solidFill>
                  <a:schemeClr val="bg1"/>
                </a:solidFill>
                <a:latin typeface="+mj-lt"/>
              </a:rPr>
              <a:t>Frutas</a:t>
            </a:r>
          </a:p>
          <a:p>
            <a:r>
              <a:rPr lang="es-CL" sz="1700" b="1" dirty="0">
                <a:solidFill>
                  <a:schemeClr val="bg1"/>
                </a:solidFill>
                <a:latin typeface="+mj-lt"/>
              </a:rPr>
              <a:t>Deshidratadas </a:t>
            </a:r>
            <a:endParaRPr lang="es-CL" sz="1700" dirty="0">
              <a:solidFill>
                <a:schemeClr val="bg1"/>
              </a:solidFill>
              <a:latin typeface="+mj-lt"/>
            </a:endParaRPr>
          </a:p>
        </p:txBody>
      </p:sp>
      <p:sp>
        <p:nvSpPr>
          <p:cNvPr id="35" name="CuadroTexto 34"/>
          <p:cNvSpPr txBox="1"/>
          <p:nvPr/>
        </p:nvSpPr>
        <p:spPr>
          <a:xfrm>
            <a:off x="5563883" y="3477466"/>
            <a:ext cx="847023" cy="1015663"/>
          </a:xfrm>
          <a:prstGeom prst="rect">
            <a:avLst/>
          </a:prstGeom>
          <a:noFill/>
        </p:spPr>
        <p:txBody>
          <a:bodyPr wrap="square" rtlCol="0">
            <a:spAutoFit/>
          </a:bodyPr>
          <a:lstStyle/>
          <a:p>
            <a:r>
              <a:rPr lang="es-CL" sz="6000" b="1" dirty="0">
                <a:solidFill>
                  <a:schemeClr val="bg1"/>
                </a:solidFill>
              </a:rPr>
              <a:t>4°</a:t>
            </a:r>
          </a:p>
        </p:txBody>
      </p:sp>
      <p:sp>
        <p:nvSpPr>
          <p:cNvPr id="36" name="CuadroTexto 35"/>
          <p:cNvSpPr txBox="1"/>
          <p:nvPr/>
        </p:nvSpPr>
        <p:spPr>
          <a:xfrm>
            <a:off x="6390387" y="3720770"/>
            <a:ext cx="2017324" cy="615553"/>
          </a:xfrm>
          <a:prstGeom prst="rect">
            <a:avLst/>
          </a:prstGeom>
          <a:noFill/>
        </p:spPr>
        <p:txBody>
          <a:bodyPr wrap="square" lIns="0" tIns="0" rIns="0" bIns="0" rtlCol="0">
            <a:spAutoFit/>
          </a:bodyPr>
          <a:lstStyle/>
          <a:p>
            <a:pPr>
              <a:lnSpc>
                <a:spcPts val="1600"/>
              </a:lnSpc>
            </a:pPr>
            <a:r>
              <a:rPr lang="es-CL" sz="1700" b="1" dirty="0">
                <a:solidFill>
                  <a:schemeClr val="bg1"/>
                </a:solidFill>
                <a:latin typeface="+mj-lt"/>
              </a:rPr>
              <a:t>Carne de Cerdo</a:t>
            </a:r>
          </a:p>
          <a:p>
            <a:pPr>
              <a:lnSpc>
                <a:spcPts val="1600"/>
              </a:lnSpc>
            </a:pPr>
            <a:r>
              <a:rPr lang="es-CL" sz="1700" b="1" dirty="0">
                <a:solidFill>
                  <a:schemeClr val="bg1"/>
                </a:solidFill>
                <a:latin typeface="+mj-lt"/>
              </a:rPr>
              <a:t>Vinos y Mostos</a:t>
            </a:r>
          </a:p>
          <a:p>
            <a:pPr>
              <a:lnSpc>
                <a:spcPts val="1600"/>
              </a:lnSpc>
            </a:pPr>
            <a:r>
              <a:rPr lang="es-CL" sz="1700" b="1" dirty="0">
                <a:solidFill>
                  <a:schemeClr val="bg1"/>
                </a:solidFill>
                <a:latin typeface="+mj-lt"/>
              </a:rPr>
              <a:t>Pescados Congelados</a:t>
            </a:r>
            <a:endParaRPr lang="es-CL" sz="1700" dirty="0">
              <a:solidFill>
                <a:schemeClr val="bg1"/>
              </a:solidFill>
              <a:latin typeface="+mj-lt"/>
            </a:endParaRPr>
          </a:p>
        </p:txBody>
      </p:sp>
      <p:sp>
        <p:nvSpPr>
          <p:cNvPr id="37" name="CuadroTexto 36"/>
          <p:cNvSpPr txBox="1"/>
          <p:nvPr/>
        </p:nvSpPr>
        <p:spPr>
          <a:xfrm>
            <a:off x="4855509" y="4259215"/>
            <a:ext cx="847023" cy="1015663"/>
          </a:xfrm>
          <a:prstGeom prst="rect">
            <a:avLst/>
          </a:prstGeom>
          <a:noFill/>
        </p:spPr>
        <p:txBody>
          <a:bodyPr wrap="square" rtlCol="0">
            <a:spAutoFit/>
          </a:bodyPr>
          <a:lstStyle/>
          <a:p>
            <a:r>
              <a:rPr lang="es-CL" sz="6000" b="1" dirty="0">
                <a:solidFill>
                  <a:schemeClr val="bg1"/>
                </a:solidFill>
              </a:rPr>
              <a:t>5°</a:t>
            </a:r>
          </a:p>
        </p:txBody>
      </p:sp>
      <p:sp>
        <p:nvSpPr>
          <p:cNvPr id="38" name="CuadroTexto 37"/>
          <p:cNvSpPr txBox="1"/>
          <p:nvPr/>
        </p:nvSpPr>
        <p:spPr>
          <a:xfrm>
            <a:off x="5682013" y="4556559"/>
            <a:ext cx="1034916" cy="523220"/>
          </a:xfrm>
          <a:prstGeom prst="rect">
            <a:avLst/>
          </a:prstGeom>
          <a:noFill/>
        </p:spPr>
        <p:txBody>
          <a:bodyPr wrap="square" lIns="0" tIns="0" rIns="0" bIns="0" rtlCol="0">
            <a:spAutoFit/>
          </a:bodyPr>
          <a:lstStyle/>
          <a:p>
            <a:r>
              <a:rPr lang="es-CL" sz="1700" b="1" dirty="0">
                <a:solidFill>
                  <a:schemeClr val="bg1"/>
                </a:solidFill>
                <a:latin typeface="+mj-lt"/>
              </a:rPr>
              <a:t>Frutas </a:t>
            </a:r>
          </a:p>
          <a:p>
            <a:r>
              <a:rPr lang="es-CL" sz="1700" b="1" dirty="0">
                <a:solidFill>
                  <a:schemeClr val="bg1"/>
                </a:solidFill>
                <a:latin typeface="+mj-lt"/>
              </a:rPr>
              <a:t>Frescas</a:t>
            </a:r>
            <a:endParaRPr lang="es-CL" sz="1700" dirty="0">
              <a:solidFill>
                <a:schemeClr val="bg1"/>
              </a:solidFill>
              <a:latin typeface="+mj-lt"/>
            </a:endParaRPr>
          </a:p>
        </p:txBody>
      </p:sp>
      <p:sp>
        <p:nvSpPr>
          <p:cNvPr id="39" name="CuadroTexto 38"/>
          <p:cNvSpPr txBox="1"/>
          <p:nvPr/>
        </p:nvSpPr>
        <p:spPr>
          <a:xfrm>
            <a:off x="3695727" y="4981811"/>
            <a:ext cx="847023" cy="1015663"/>
          </a:xfrm>
          <a:prstGeom prst="rect">
            <a:avLst/>
          </a:prstGeom>
          <a:noFill/>
        </p:spPr>
        <p:txBody>
          <a:bodyPr wrap="square" rtlCol="0">
            <a:spAutoFit/>
          </a:bodyPr>
          <a:lstStyle/>
          <a:p>
            <a:r>
              <a:rPr lang="es-CL" sz="6000" b="1" dirty="0">
                <a:solidFill>
                  <a:schemeClr val="bg1"/>
                </a:solidFill>
              </a:rPr>
              <a:t>8°</a:t>
            </a:r>
          </a:p>
        </p:txBody>
      </p:sp>
      <p:sp>
        <p:nvSpPr>
          <p:cNvPr id="40" name="CuadroTexto 39"/>
          <p:cNvSpPr txBox="1"/>
          <p:nvPr/>
        </p:nvSpPr>
        <p:spPr>
          <a:xfrm>
            <a:off x="4522230" y="5279155"/>
            <a:ext cx="2687091" cy="523220"/>
          </a:xfrm>
          <a:prstGeom prst="rect">
            <a:avLst/>
          </a:prstGeom>
          <a:noFill/>
        </p:spPr>
        <p:txBody>
          <a:bodyPr wrap="square" lIns="0" tIns="0" rIns="0" bIns="0" rtlCol="0">
            <a:spAutoFit/>
          </a:bodyPr>
          <a:lstStyle/>
          <a:p>
            <a:r>
              <a:rPr lang="pt-BR" sz="1700" b="1" dirty="0">
                <a:solidFill>
                  <a:schemeClr val="bg1"/>
                </a:solidFill>
                <a:latin typeface="+mj-lt"/>
              </a:rPr>
              <a:t>Aceite de Oliva</a:t>
            </a:r>
          </a:p>
          <a:p>
            <a:r>
              <a:rPr lang="pt-BR" sz="1700" b="1" dirty="0">
                <a:solidFill>
                  <a:schemeClr val="bg1"/>
                </a:solidFill>
                <a:latin typeface="+mj-lt"/>
              </a:rPr>
              <a:t>Pescados Frescos</a:t>
            </a:r>
            <a:endParaRPr lang="es-CL" sz="1700" dirty="0">
              <a:solidFill>
                <a:schemeClr val="bg1"/>
              </a:solidFill>
              <a:latin typeface="+mj-lt"/>
            </a:endParaRPr>
          </a:p>
        </p:txBody>
      </p:sp>
    </p:spTree>
    <p:extLst>
      <p:ext uri="{BB962C8B-B14F-4D97-AF65-F5344CB8AC3E}">
        <p14:creationId xmlns:p14="http://schemas.microsoft.com/office/powerpoint/2010/main" xmlns="" val="48471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a:xfrm>
            <a:off x="3573379" y="1504829"/>
            <a:ext cx="3573379" cy="3867448"/>
          </a:xfrm>
          <a:prstGeom prst="rect">
            <a:avLst/>
          </a:prstGeom>
          <a:solidFill>
            <a:srgbClr val="F9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p:cNvSpPr/>
          <p:nvPr/>
        </p:nvSpPr>
        <p:spPr>
          <a:xfrm>
            <a:off x="207431" y="198967"/>
            <a:ext cx="279400" cy="878416"/>
          </a:xfrm>
          <a:prstGeom prst="rect">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7405883" cy="1195199"/>
          </a:xfrm>
          <a:prstGeom prst="rect">
            <a:avLst/>
          </a:prstGeom>
          <a:noFill/>
        </p:spPr>
        <p:txBody>
          <a:bodyPr wrap="square" rtlCol="0">
            <a:spAutoFit/>
          </a:bodyPr>
          <a:lstStyle/>
          <a:p>
            <a:pPr>
              <a:lnSpc>
                <a:spcPts val="4300"/>
              </a:lnSpc>
            </a:pPr>
            <a:r>
              <a:rPr lang="es-CL" sz="4000" dirty="0">
                <a:solidFill>
                  <a:srgbClr val="E5332A"/>
                </a:solidFill>
              </a:rPr>
              <a:t>Una industria vital para el </a:t>
            </a:r>
            <a:r>
              <a:rPr lang="es-CL" sz="4000" b="1" i="1" dirty="0">
                <a:solidFill>
                  <a:srgbClr val="E5332A"/>
                </a:solidFill>
              </a:rPr>
              <a:t>DESARROLLO DE LAS REGIONES</a:t>
            </a:r>
          </a:p>
        </p:txBody>
      </p:sp>
      <p:sp>
        <p:nvSpPr>
          <p:cNvPr id="10" name="CuadroTexto 9"/>
          <p:cNvSpPr txBox="1"/>
          <p:nvPr/>
        </p:nvSpPr>
        <p:spPr>
          <a:xfrm>
            <a:off x="207431" y="1498170"/>
            <a:ext cx="2764369" cy="2000548"/>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E5332A"/>
                </a:solidFill>
                <a:latin typeface="+mj-lt"/>
              </a:rPr>
              <a:t>Si queremos descentralizar, </a:t>
            </a:r>
            <a:r>
              <a:rPr lang="es-CL" sz="1700" dirty="0">
                <a:solidFill>
                  <a:schemeClr val="tx1">
                    <a:lumMod val="50000"/>
                    <a:lumOff val="50000"/>
                  </a:schemeClr>
                </a:solidFill>
                <a:latin typeface="+mj-lt"/>
              </a:rPr>
              <a:t>¡pensemos en desarrollar el sector alimenticio!</a:t>
            </a:r>
          </a:p>
          <a:p>
            <a:pPr indent="324000">
              <a:lnSpc>
                <a:spcPts val="1800"/>
              </a:lnSpc>
              <a:spcAft>
                <a:spcPts val="1200"/>
              </a:spcAft>
            </a:pPr>
            <a:r>
              <a:rPr lang="es-CL" sz="1700" b="1" dirty="0">
                <a:solidFill>
                  <a:srgbClr val="E5332A"/>
                </a:solidFill>
                <a:latin typeface="+mj-lt"/>
              </a:rPr>
              <a:t>La industria es un promotor de la descentralización, </a:t>
            </a:r>
            <a:r>
              <a:rPr lang="es-CL" sz="1700" dirty="0">
                <a:solidFill>
                  <a:schemeClr val="tx1">
                    <a:lumMod val="50000"/>
                    <a:lumOff val="50000"/>
                  </a:schemeClr>
                </a:solidFill>
                <a:latin typeface="+mj-lt"/>
              </a:rPr>
              <a:t>aportando oportunidades de empleo a grupos vulnerables y remotos.</a:t>
            </a:r>
          </a:p>
        </p:txBody>
      </p:sp>
      <p:sp>
        <p:nvSpPr>
          <p:cNvPr id="11" name="Triángulo isósceles 10"/>
          <p:cNvSpPr/>
          <p:nvPr/>
        </p:nvSpPr>
        <p:spPr>
          <a:xfrm rot="5400000">
            <a:off x="189109" y="1498171"/>
            <a:ext cx="265675" cy="229030"/>
          </a:xfrm>
          <a:prstGeom prst="triangle">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2335993"/>
            <a:ext cx="265675" cy="229030"/>
          </a:xfrm>
          <a:prstGeom prst="triangle">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1" y="5504098"/>
            <a:ext cx="6789333" cy="939034"/>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390736" y="5638279"/>
            <a:ext cx="6491331" cy="666849"/>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““La producción de carnes blancas es un pilar de la actividad económica local y una de las principales generadoras de empleo en los sectores rurales de la zona central de Chile. En total, genera 28 mil empleos directos y 40 mil indirectos”.</a:t>
            </a:r>
          </a:p>
          <a:p>
            <a:pPr>
              <a:lnSpc>
                <a:spcPts val="1200"/>
              </a:lnSpc>
              <a:spcAft>
                <a:spcPts val="400"/>
              </a:spcAft>
            </a:pPr>
            <a:r>
              <a:rPr lang="es-CL" sz="1200" b="1" dirty="0">
                <a:solidFill>
                  <a:schemeClr val="bg1">
                    <a:lumMod val="65000"/>
                  </a:schemeClr>
                </a:solidFill>
                <a:latin typeface="+mj-lt"/>
              </a:rPr>
              <a:t>Juan Carlos Domínguez, </a:t>
            </a:r>
            <a:r>
              <a:rPr lang="es-CL" sz="1200" b="1" dirty="0" err="1">
                <a:solidFill>
                  <a:schemeClr val="bg1">
                    <a:lumMod val="65000"/>
                  </a:schemeClr>
                </a:solidFill>
                <a:latin typeface="+mj-lt"/>
              </a:rPr>
              <a:t>Expocarnes</a:t>
            </a:r>
            <a:endParaRPr lang="es-CL" sz="1200" b="1" dirty="0">
              <a:solidFill>
                <a:schemeClr val="bg1">
                  <a:lumMod val="65000"/>
                </a:schemeClr>
              </a:solidFill>
              <a:latin typeface="+mj-lt"/>
            </a:endParaRPr>
          </a:p>
        </p:txBody>
      </p:sp>
      <p:grpSp>
        <p:nvGrpSpPr>
          <p:cNvPr id="17" name="Grupo 16"/>
          <p:cNvGrpSpPr/>
          <p:nvPr/>
        </p:nvGrpSpPr>
        <p:grpSpPr>
          <a:xfrm>
            <a:off x="3718392" y="2467605"/>
            <a:ext cx="3278373" cy="2732852"/>
            <a:chOff x="5579532" y="1828800"/>
            <a:chExt cx="3742267" cy="2574131"/>
          </a:xfrm>
        </p:grpSpPr>
        <p:sp>
          <p:nvSpPr>
            <p:cNvPr id="20" name="Rectángulo 19"/>
            <p:cNvSpPr/>
            <p:nvPr/>
          </p:nvSpPr>
          <p:spPr>
            <a:xfrm>
              <a:off x="5579532" y="1828800"/>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20"/>
            <p:cNvSpPr/>
            <p:nvPr/>
          </p:nvSpPr>
          <p:spPr>
            <a:xfrm>
              <a:off x="5579532" y="2117167"/>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21"/>
            <p:cNvSpPr/>
            <p:nvPr/>
          </p:nvSpPr>
          <p:spPr>
            <a:xfrm>
              <a:off x="5579532" y="2405534"/>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p:cNvSpPr/>
            <p:nvPr/>
          </p:nvSpPr>
          <p:spPr>
            <a:xfrm>
              <a:off x="5579532" y="2693901"/>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p:cNvSpPr/>
            <p:nvPr/>
          </p:nvSpPr>
          <p:spPr>
            <a:xfrm>
              <a:off x="5579532" y="2978530"/>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24"/>
            <p:cNvSpPr/>
            <p:nvPr/>
          </p:nvSpPr>
          <p:spPr>
            <a:xfrm>
              <a:off x="5579532" y="3266897"/>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Rectángulo 25"/>
            <p:cNvSpPr/>
            <p:nvPr/>
          </p:nvSpPr>
          <p:spPr>
            <a:xfrm>
              <a:off x="5579532" y="3555264"/>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p:cNvSpPr/>
            <p:nvPr/>
          </p:nvSpPr>
          <p:spPr>
            <a:xfrm>
              <a:off x="5579532" y="3843631"/>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27"/>
            <p:cNvSpPr/>
            <p:nvPr/>
          </p:nvSpPr>
          <p:spPr>
            <a:xfrm>
              <a:off x="5579532" y="4131998"/>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2" name="CuadroTexto 31"/>
          <p:cNvSpPr txBox="1"/>
          <p:nvPr/>
        </p:nvSpPr>
        <p:spPr>
          <a:xfrm>
            <a:off x="3842085" y="2467604"/>
            <a:ext cx="3154680" cy="2769989"/>
          </a:xfrm>
          <a:prstGeom prst="rect">
            <a:avLst/>
          </a:prstGeom>
          <a:noFill/>
        </p:spPr>
        <p:txBody>
          <a:bodyPr wrap="square" lIns="0" tIns="0" rIns="0" bIns="0" rtlCol="0">
            <a:spAutoFit/>
          </a:bodyPr>
          <a:lstStyle/>
          <a:p>
            <a:r>
              <a:rPr lang="es-CL" sz="2000" dirty="0">
                <a:solidFill>
                  <a:schemeClr val="tx1">
                    <a:lumMod val="50000"/>
                    <a:lumOff val="50000"/>
                  </a:schemeClr>
                </a:solidFill>
                <a:latin typeface="+mj-lt"/>
              </a:rPr>
              <a:t>Los Lagos 		97</a:t>
            </a:r>
          </a:p>
          <a:p>
            <a:r>
              <a:rPr lang="es-CL" sz="2000" dirty="0">
                <a:solidFill>
                  <a:schemeClr val="tx1">
                    <a:lumMod val="50000"/>
                    <a:lumOff val="50000"/>
                  </a:schemeClr>
                </a:solidFill>
                <a:latin typeface="+mj-lt"/>
              </a:rPr>
              <a:t>Aysén 			78</a:t>
            </a:r>
          </a:p>
          <a:p>
            <a:r>
              <a:rPr lang="es-CL" sz="2000" dirty="0">
                <a:solidFill>
                  <a:schemeClr val="tx1">
                    <a:lumMod val="50000"/>
                    <a:lumOff val="50000"/>
                  </a:schemeClr>
                </a:solidFill>
                <a:latin typeface="+mj-lt"/>
              </a:rPr>
              <a:t>Maule 			72</a:t>
            </a:r>
          </a:p>
          <a:p>
            <a:r>
              <a:rPr lang="es-CL" sz="2000" dirty="0">
                <a:solidFill>
                  <a:schemeClr val="tx1">
                    <a:lumMod val="50000"/>
                    <a:lumOff val="50000"/>
                  </a:schemeClr>
                </a:solidFill>
                <a:latin typeface="+mj-lt"/>
              </a:rPr>
              <a:t>O'Higgins 		55</a:t>
            </a:r>
          </a:p>
          <a:p>
            <a:r>
              <a:rPr lang="es-CL" sz="2000" dirty="0">
                <a:solidFill>
                  <a:schemeClr val="tx1">
                    <a:lumMod val="50000"/>
                    <a:lumOff val="50000"/>
                  </a:schemeClr>
                </a:solidFill>
                <a:latin typeface="+mj-lt"/>
              </a:rPr>
              <a:t>Magallanes 		54</a:t>
            </a:r>
          </a:p>
          <a:p>
            <a:r>
              <a:rPr lang="es-CL" sz="2000" dirty="0">
                <a:solidFill>
                  <a:schemeClr val="tx1">
                    <a:lumMod val="50000"/>
                    <a:lumOff val="50000"/>
                  </a:schemeClr>
                </a:solidFill>
                <a:latin typeface="+mj-lt"/>
              </a:rPr>
              <a:t>La Araucanía 		51</a:t>
            </a:r>
          </a:p>
          <a:p>
            <a:r>
              <a:rPr lang="es-CL" sz="2000" dirty="0">
                <a:solidFill>
                  <a:schemeClr val="tx1">
                    <a:lumMod val="50000"/>
                    <a:lumOff val="50000"/>
                  </a:schemeClr>
                </a:solidFill>
                <a:latin typeface="+mj-lt"/>
              </a:rPr>
              <a:t>Valparaíso		41</a:t>
            </a:r>
          </a:p>
          <a:p>
            <a:r>
              <a:rPr lang="es-CL" sz="2000" dirty="0">
                <a:solidFill>
                  <a:schemeClr val="tx1">
                    <a:lumMod val="50000"/>
                    <a:lumOff val="50000"/>
                  </a:schemeClr>
                </a:solidFill>
                <a:latin typeface="+mj-lt"/>
              </a:rPr>
              <a:t>Arica y </a:t>
            </a:r>
            <a:r>
              <a:rPr lang="es-CL" sz="2000" dirty="0" err="1">
                <a:solidFill>
                  <a:schemeClr val="tx1">
                    <a:lumMod val="50000"/>
                    <a:lumOff val="50000"/>
                  </a:schemeClr>
                </a:solidFill>
                <a:latin typeface="+mj-lt"/>
              </a:rPr>
              <a:t>Parinacota</a:t>
            </a:r>
            <a:r>
              <a:rPr lang="es-CL" sz="2000" dirty="0">
                <a:solidFill>
                  <a:schemeClr val="tx1">
                    <a:lumMod val="50000"/>
                    <a:lumOff val="50000"/>
                  </a:schemeClr>
                </a:solidFill>
                <a:latin typeface="+mj-lt"/>
              </a:rPr>
              <a:t> 	31</a:t>
            </a:r>
          </a:p>
          <a:p>
            <a:r>
              <a:rPr lang="es-CL" sz="2000" dirty="0">
                <a:solidFill>
                  <a:schemeClr val="tx1">
                    <a:lumMod val="50000"/>
                    <a:lumOff val="50000"/>
                  </a:schemeClr>
                </a:solidFill>
                <a:latin typeface="+mj-lt"/>
              </a:rPr>
              <a:t>Coquimbo 		20</a:t>
            </a:r>
          </a:p>
        </p:txBody>
      </p:sp>
      <p:sp>
        <p:nvSpPr>
          <p:cNvPr id="34" name="Rectángulo 33"/>
          <p:cNvSpPr/>
          <p:nvPr/>
        </p:nvSpPr>
        <p:spPr>
          <a:xfrm>
            <a:off x="3718392" y="1646882"/>
            <a:ext cx="2550137" cy="553998"/>
          </a:xfrm>
          <a:prstGeom prst="rect">
            <a:avLst/>
          </a:prstGeom>
        </p:spPr>
        <p:txBody>
          <a:bodyPr wrap="square" lIns="0" tIns="0" rIns="0" bIns="0">
            <a:spAutoFit/>
          </a:bodyPr>
          <a:lstStyle/>
          <a:p>
            <a:r>
              <a:rPr lang="es-CL" b="1" dirty="0">
                <a:solidFill>
                  <a:srgbClr val="E5332A"/>
                </a:solidFill>
                <a:latin typeface="+mj-lt"/>
              </a:rPr>
              <a:t>PARTICIPACIÓN (%) EN </a:t>
            </a:r>
          </a:p>
          <a:p>
            <a:r>
              <a:rPr lang="es-CL" b="1" dirty="0">
                <a:solidFill>
                  <a:srgbClr val="E5332A"/>
                </a:solidFill>
                <a:latin typeface="+mj-lt"/>
              </a:rPr>
              <a:t>EXPORTACIONES TOTALES</a:t>
            </a: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20878" y="131735"/>
            <a:ext cx="1591059" cy="6608077"/>
          </a:xfrm>
          <a:prstGeom prst="rect">
            <a:avLst/>
          </a:prstGeom>
        </p:spPr>
      </p:pic>
    </p:spTree>
    <p:extLst>
      <p:ext uri="{BB962C8B-B14F-4D97-AF65-F5344CB8AC3E}">
        <p14:creationId xmlns:p14="http://schemas.microsoft.com/office/powerpoint/2010/main" xmlns="" val="65311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32"/>
          <p:cNvSpPr/>
          <p:nvPr/>
        </p:nvSpPr>
        <p:spPr>
          <a:xfrm>
            <a:off x="3411979" y="1504829"/>
            <a:ext cx="5467326" cy="3314122"/>
          </a:xfrm>
          <a:prstGeom prst="rect">
            <a:avLst/>
          </a:prstGeom>
          <a:solidFill>
            <a:srgbClr val="F9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p:cNvSpPr/>
          <p:nvPr/>
        </p:nvSpPr>
        <p:spPr>
          <a:xfrm>
            <a:off x="207431" y="198967"/>
            <a:ext cx="279400" cy="878416"/>
          </a:xfrm>
          <a:prstGeom prst="rect">
            <a:avLst/>
          </a:prstGeom>
          <a:solidFill>
            <a:srgbClr val="2D2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7405883" cy="1195199"/>
          </a:xfrm>
          <a:prstGeom prst="rect">
            <a:avLst/>
          </a:prstGeom>
          <a:noFill/>
        </p:spPr>
        <p:txBody>
          <a:bodyPr wrap="square" rtlCol="0">
            <a:spAutoFit/>
          </a:bodyPr>
          <a:lstStyle/>
          <a:p>
            <a:pPr>
              <a:lnSpc>
                <a:spcPts val="4300"/>
              </a:lnSpc>
            </a:pPr>
            <a:r>
              <a:rPr lang="es-CL" sz="4000" b="1" i="1" dirty="0">
                <a:solidFill>
                  <a:srgbClr val="2D2E82"/>
                </a:solidFill>
              </a:rPr>
              <a:t>EMPLEOS, </a:t>
            </a:r>
            <a:r>
              <a:rPr lang="es-CL" sz="4000" dirty="0">
                <a:solidFill>
                  <a:srgbClr val="2D2E82"/>
                </a:solidFill>
              </a:rPr>
              <a:t>fundamental aporte</a:t>
            </a:r>
          </a:p>
          <a:p>
            <a:pPr>
              <a:lnSpc>
                <a:spcPts val="4300"/>
              </a:lnSpc>
            </a:pPr>
            <a:r>
              <a:rPr lang="es-CL" sz="4000" dirty="0">
                <a:solidFill>
                  <a:srgbClr val="2D2E82"/>
                </a:solidFill>
              </a:rPr>
              <a:t>en cantidad y calidad</a:t>
            </a:r>
          </a:p>
        </p:txBody>
      </p:sp>
      <p:sp>
        <p:nvSpPr>
          <p:cNvPr id="10" name="CuadroTexto 9"/>
          <p:cNvSpPr txBox="1"/>
          <p:nvPr/>
        </p:nvSpPr>
        <p:spPr>
          <a:xfrm>
            <a:off x="207431" y="4972821"/>
            <a:ext cx="7998106" cy="461665"/>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2D2E82"/>
                </a:solidFill>
                <a:latin typeface="+mj-lt"/>
              </a:rPr>
              <a:t>En diez años se duplicaron las remuneraciones e ingresos de las personas ligadas a la industria alimenticia, </a:t>
            </a:r>
            <a:r>
              <a:rPr lang="es-CL" sz="1700" dirty="0">
                <a:solidFill>
                  <a:schemeClr val="tx1">
                    <a:lumMod val="50000"/>
                    <a:lumOff val="50000"/>
                  </a:schemeClr>
                </a:solidFill>
                <a:latin typeface="+mj-lt"/>
              </a:rPr>
              <a:t>pasando de 60 millones de UF en 2005 a 120 millones UF en 2015. </a:t>
            </a:r>
          </a:p>
        </p:txBody>
      </p:sp>
      <p:sp>
        <p:nvSpPr>
          <p:cNvPr id="11" name="Triángulo isósceles 10"/>
          <p:cNvSpPr/>
          <p:nvPr/>
        </p:nvSpPr>
        <p:spPr>
          <a:xfrm rot="5400000">
            <a:off x="189109" y="4960122"/>
            <a:ext cx="265675" cy="229030"/>
          </a:xfrm>
          <a:prstGeom prst="triangle">
            <a:avLst/>
          </a:prstGeom>
          <a:solidFill>
            <a:srgbClr val="2D2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4260750"/>
            <a:ext cx="265675" cy="229030"/>
          </a:xfrm>
          <a:prstGeom prst="triangle">
            <a:avLst/>
          </a:prstGeom>
          <a:solidFill>
            <a:srgbClr val="2D2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1" y="5732694"/>
            <a:ext cx="8671874" cy="741249"/>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390736" y="5842811"/>
            <a:ext cx="8332159" cy="512961"/>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“El clúster del salmón es, por lejos, el más relevante de la zona sur y austral de Chile. Entre la IX y la XII regiones genera 30 mil empleos directos y 40 mil indirectos. Es, con razón, ‘el cobre chileno que tenemos en el mar”.</a:t>
            </a:r>
          </a:p>
          <a:p>
            <a:pPr>
              <a:lnSpc>
                <a:spcPts val="1200"/>
              </a:lnSpc>
              <a:spcAft>
                <a:spcPts val="400"/>
              </a:spcAft>
            </a:pPr>
            <a:r>
              <a:rPr lang="es-CL" sz="1200" b="1" dirty="0">
                <a:solidFill>
                  <a:schemeClr val="bg1">
                    <a:lumMod val="65000"/>
                  </a:schemeClr>
                </a:solidFill>
                <a:latin typeface="+mj-lt"/>
              </a:rPr>
              <a:t>Felipe Sandoval, </a:t>
            </a:r>
            <a:r>
              <a:rPr lang="es-CL" sz="1200" b="1" dirty="0" err="1">
                <a:solidFill>
                  <a:schemeClr val="bg1">
                    <a:lumMod val="65000"/>
                  </a:schemeClr>
                </a:solidFill>
                <a:latin typeface="+mj-lt"/>
              </a:rPr>
              <a:t>SalmonChile</a:t>
            </a:r>
            <a:endParaRPr lang="es-CL" sz="1200" b="1" dirty="0">
              <a:solidFill>
                <a:schemeClr val="bg1">
                  <a:lumMod val="65000"/>
                </a:schemeClr>
              </a:solidFill>
              <a:latin typeface="+mj-lt"/>
            </a:endParaRPr>
          </a:p>
        </p:txBody>
      </p:sp>
      <p:sp>
        <p:nvSpPr>
          <p:cNvPr id="29" name="CuadroTexto 28"/>
          <p:cNvSpPr txBox="1"/>
          <p:nvPr/>
        </p:nvSpPr>
        <p:spPr>
          <a:xfrm>
            <a:off x="190720" y="4278523"/>
            <a:ext cx="2946181" cy="461665"/>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2D2E82"/>
                </a:solidFill>
                <a:latin typeface="+mj-lt"/>
              </a:rPr>
              <a:t>1,4 MILLONES DE CHILENOS tienen ocupación gracias al sector.</a:t>
            </a:r>
            <a:endParaRPr lang="es-CL" sz="1700" dirty="0">
              <a:solidFill>
                <a:schemeClr val="tx1">
                  <a:lumMod val="50000"/>
                  <a:lumOff val="50000"/>
                </a:schemeClr>
              </a:solidFill>
              <a:latin typeface="+mj-lt"/>
            </a:endParaRPr>
          </a:p>
        </p:txBody>
      </p:sp>
      <p:pic>
        <p:nvPicPr>
          <p:cNvPr id="3" name="Imagen 2"/>
          <p:cNvPicPr>
            <a:picLocks noChangeAspect="1"/>
          </p:cNvPicPr>
          <p:nvPr/>
        </p:nvPicPr>
        <p:blipFill>
          <a:blip r:embed="rId3"/>
          <a:stretch>
            <a:fillRect/>
          </a:stretch>
        </p:blipFill>
        <p:spPr>
          <a:xfrm>
            <a:off x="190720" y="2955503"/>
            <a:ext cx="3071250" cy="1046250"/>
          </a:xfrm>
          <a:prstGeom prst="rect">
            <a:avLst/>
          </a:prstGeom>
        </p:spPr>
      </p:pic>
      <p:sp>
        <p:nvSpPr>
          <p:cNvPr id="5" name="Rectángulo 4"/>
          <p:cNvSpPr/>
          <p:nvPr/>
        </p:nvSpPr>
        <p:spPr>
          <a:xfrm>
            <a:off x="203253" y="1504828"/>
            <a:ext cx="3054539" cy="1296425"/>
          </a:xfrm>
          <a:prstGeom prst="rect">
            <a:avLst/>
          </a:prstGeom>
          <a:solidFill>
            <a:srgbClr val="1C919F">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CuadroTexto 29"/>
          <p:cNvSpPr txBox="1"/>
          <p:nvPr/>
        </p:nvSpPr>
        <p:spPr>
          <a:xfrm>
            <a:off x="257432" y="1578706"/>
            <a:ext cx="2946181" cy="215444"/>
          </a:xfrm>
          <a:prstGeom prst="rect">
            <a:avLst/>
          </a:prstGeom>
          <a:noFill/>
        </p:spPr>
        <p:txBody>
          <a:bodyPr wrap="square" lIns="0" tIns="0" rIns="0" bIns="0" rtlCol="0">
            <a:spAutoFit/>
          </a:bodyPr>
          <a:lstStyle/>
          <a:p>
            <a:pPr algn="ctr"/>
            <a:r>
              <a:rPr lang="es-CL" sz="1400" b="1" dirty="0">
                <a:solidFill>
                  <a:srgbClr val="2D2E82"/>
                </a:solidFill>
                <a:latin typeface="+mj-lt"/>
              </a:rPr>
              <a:t>LA INDUSTRIA DE ALIMENTOS GENERA</a:t>
            </a:r>
            <a:endParaRPr lang="es-CL" sz="1400" b="1" dirty="0">
              <a:solidFill>
                <a:schemeClr val="tx1">
                  <a:lumMod val="50000"/>
                  <a:lumOff val="50000"/>
                </a:schemeClr>
              </a:solidFill>
              <a:latin typeface="+mj-lt"/>
            </a:endParaRPr>
          </a:p>
        </p:txBody>
      </p:sp>
      <p:sp>
        <p:nvSpPr>
          <p:cNvPr id="31" name="CuadroTexto 30"/>
          <p:cNvSpPr txBox="1"/>
          <p:nvPr/>
        </p:nvSpPr>
        <p:spPr>
          <a:xfrm>
            <a:off x="357440" y="1699355"/>
            <a:ext cx="2746165" cy="738664"/>
          </a:xfrm>
          <a:prstGeom prst="rect">
            <a:avLst/>
          </a:prstGeom>
          <a:noFill/>
        </p:spPr>
        <p:txBody>
          <a:bodyPr wrap="square" lIns="0" tIns="0" rIns="0" bIns="0" rtlCol="0">
            <a:spAutoFit/>
          </a:bodyPr>
          <a:lstStyle/>
          <a:p>
            <a:pPr algn="ctr"/>
            <a:r>
              <a:rPr lang="es-CL" sz="4800" b="1" dirty="0">
                <a:solidFill>
                  <a:srgbClr val="2D2E82"/>
                </a:solidFill>
                <a:latin typeface="+mj-lt"/>
              </a:rPr>
              <a:t>1 de cada 7 </a:t>
            </a:r>
          </a:p>
        </p:txBody>
      </p:sp>
      <p:sp>
        <p:nvSpPr>
          <p:cNvPr id="35" name="CuadroTexto 34"/>
          <p:cNvSpPr txBox="1"/>
          <p:nvPr/>
        </p:nvSpPr>
        <p:spPr>
          <a:xfrm>
            <a:off x="257432" y="2319567"/>
            <a:ext cx="2946181" cy="461665"/>
          </a:xfrm>
          <a:prstGeom prst="rect">
            <a:avLst/>
          </a:prstGeom>
          <a:noFill/>
        </p:spPr>
        <p:txBody>
          <a:bodyPr wrap="square" lIns="0" tIns="0" rIns="0" bIns="0" rtlCol="0">
            <a:spAutoFit/>
          </a:bodyPr>
          <a:lstStyle/>
          <a:p>
            <a:pPr algn="ctr"/>
            <a:r>
              <a:rPr lang="es-CL" sz="3000" b="1" dirty="0">
                <a:solidFill>
                  <a:srgbClr val="2D2E82"/>
                </a:solidFill>
                <a:latin typeface="+mj-lt"/>
              </a:rPr>
              <a:t>EMPLEOS en Chile</a:t>
            </a:r>
            <a:endParaRPr lang="es-CL" sz="3000" dirty="0">
              <a:solidFill>
                <a:schemeClr val="tx1">
                  <a:lumMod val="50000"/>
                  <a:lumOff val="50000"/>
                </a:schemeClr>
              </a:solidFill>
              <a:latin typeface="+mj-lt"/>
            </a:endParaRPr>
          </a:p>
        </p:txBody>
      </p:sp>
      <p:sp>
        <p:nvSpPr>
          <p:cNvPr id="34" name="Rectángulo 33"/>
          <p:cNvSpPr/>
          <p:nvPr/>
        </p:nvSpPr>
        <p:spPr>
          <a:xfrm>
            <a:off x="3694345" y="1575657"/>
            <a:ext cx="5004503" cy="553998"/>
          </a:xfrm>
          <a:prstGeom prst="rect">
            <a:avLst/>
          </a:prstGeom>
        </p:spPr>
        <p:txBody>
          <a:bodyPr wrap="square" lIns="0" tIns="0" rIns="0" bIns="0">
            <a:spAutoFit/>
          </a:bodyPr>
          <a:lstStyle/>
          <a:p>
            <a:pPr algn="r"/>
            <a:r>
              <a:rPr lang="es-CL" b="1" dirty="0">
                <a:solidFill>
                  <a:srgbClr val="E5332A"/>
                </a:solidFill>
                <a:latin typeface="+mj-lt"/>
              </a:rPr>
              <a:t>PARTICIPACIÓN SECTOR ALIMENTOS EN NÚMERO DE TRABAJADORES DEPENDIENTES 2015 (*)</a:t>
            </a:r>
          </a:p>
        </p:txBody>
      </p:sp>
      <p:sp>
        <p:nvSpPr>
          <p:cNvPr id="47" name="Rectángulo 46"/>
          <p:cNvSpPr/>
          <p:nvPr/>
        </p:nvSpPr>
        <p:spPr>
          <a:xfrm>
            <a:off x="4097838" y="2136838"/>
            <a:ext cx="4594772" cy="307777"/>
          </a:xfrm>
          <a:prstGeom prst="rect">
            <a:avLst/>
          </a:prstGeom>
        </p:spPr>
        <p:txBody>
          <a:bodyPr wrap="square" lIns="0" tIns="0" rIns="0" bIns="0">
            <a:spAutoFit/>
          </a:bodyPr>
          <a:lstStyle/>
          <a:p>
            <a:pPr algn="r"/>
            <a:r>
              <a:rPr lang="es-CL" sz="1000" dirty="0">
                <a:solidFill>
                  <a:schemeClr val="tx1">
                    <a:lumMod val="50000"/>
                    <a:lumOff val="50000"/>
                  </a:schemeClr>
                </a:solidFill>
                <a:latin typeface="+mj-lt"/>
              </a:rPr>
              <a:t>*Si a los trabajadores dependientes se suman aquellos por cuenta propia (datos encuesta CASEN), se producen aumentos significativos de personas vinculadas al sector.</a:t>
            </a:r>
          </a:p>
        </p:txBody>
      </p:sp>
      <p:grpSp>
        <p:nvGrpSpPr>
          <p:cNvPr id="7" name="Grupo 6"/>
          <p:cNvGrpSpPr/>
          <p:nvPr/>
        </p:nvGrpSpPr>
        <p:grpSpPr>
          <a:xfrm>
            <a:off x="3506215" y="2118342"/>
            <a:ext cx="5263205" cy="2781122"/>
            <a:chOff x="3638803" y="2266948"/>
            <a:chExt cx="5263205" cy="2781122"/>
          </a:xfrm>
        </p:grpSpPr>
        <p:grpSp>
          <p:nvGrpSpPr>
            <p:cNvPr id="37" name="Grupo 36"/>
            <p:cNvGrpSpPr/>
            <p:nvPr/>
          </p:nvGrpSpPr>
          <p:grpSpPr>
            <a:xfrm>
              <a:off x="3938918" y="2438019"/>
              <a:ext cx="4940199" cy="1505620"/>
              <a:chOff x="3200902" y="1945388"/>
              <a:chExt cx="5355394" cy="1897743"/>
            </a:xfrm>
          </p:grpSpPr>
          <p:cxnSp>
            <p:nvCxnSpPr>
              <p:cNvPr id="38" name="Conector recto 37"/>
              <p:cNvCxnSpPr/>
              <p:nvPr/>
            </p:nvCxnSpPr>
            <p:spPr>
              <a:xfrm flipH="1">
                <a:off x="3200902" y="3525268"/>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3200902" y="3843131"/>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H="1">
                <a:off x="3200902" y="2875028"/>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flipH="1">
                <a:off x="3200902" y="3197971"/>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flipH="1">
                <a:off x="3200902" y="2250188"/>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flipH="1">
                <a:off x="3200902" y="2573131"/>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flipH="1">
                <a:off x="3200902" y="1945388"/>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Rectángulo 35"/>
            <p:cNvSpPr/>
            <p:nvPr/>
          </p:nvSpPr>
          <p:spPr>
            <a:xfrm rot="16200000">
              <a:off x="5890729" y="2036791"/>
              <a:ext cx="1036578" cy="4985980"/>
            </a:xfrm>
            <a:prstGeom prst="rect">
              <a:avLst/>
            </a:prstGeom>
          </p:spPr>
          <p:txBody>
            <a:bodyPr wrap="square" lIns="0" tIns="0" rIns="0" bIns="0">
              <a:spAutoFit/>
            </a:bodyPr>
            <a:lstStyle/>
            <a:p>
              <a:pPr algn="r">
                <a:lnSpc>
                  <a:spcPct val="240000"/>
                </a:lnSpc>
              </a:pPr>
              <a:r>
                <a:rPr lang="es-CL" sz="900" dirty="0">
                  <a:solidFill>
                    <a:schemeClr val="bg1">
                      <a:lumMod val="50000"/>
                    </a:schemeClr>
                  </a:solidFill>
                  <a:latin typeface="+mj-lt"/>
                </a:rPr>
                <a:t>Arica y </a:t>
              </a:r>
              <a:r>
                <a:rPr lang="es-CL" sz="900" dirty="0" err="1">
                  <a:solidFill>
                    <a:schemeClr val="bg1">
                      <a:lumMod val="50000"/>
                    </a:schemeClr>
                  </a:solidFill>
                  <a:latin typeface="+mj-lt"/>
                </a:rPr>
                <a:t>Parinacota</a:t>
              </a:r>
              <a:endParaRPr lang="es-CL" sz="900" dirty="0">
                <a:solidFill>
                  <a:schemeClr val="bg1">
                    <a:lumMod val="50000"/>
                  </a:schemeClr>
                </a:solidFill>
                <a:latin typeface="+mj-lt"/>
              </a:endParaRPr>
            </a:p>
            <a:p>
              <a:pPr algn="r">
                <a:lnSpc>
                  <a:spcPct val="240000"/>
                </a:lnSpc>
              </a:pPr>
              <a:r>
                <a:rPr lang="es-CL" sz="900" dirty="0">
                  <a:solidFill>
                    <a:schemeClr val="bg1">
                      <a:lumMod val="50000"/>
                    </a:schemeClr>
                  </a:solidFill>
                  <a:latin typeface="+mj-lt"/>
                </a:rPr>
                <a:t>Tarapacá</a:t>
              </a:r>
            </a:p>
            <a:p>
              <a:pPr algn="r">
                <a:lnSpc>
                  <a:spcPct val="240000"/>
                </a:lnSpc>
              </a:pPr>
              <a:r>
                <a:rPr lang="es-CL" sz="900" dirty="0">
                  <a:solidFill>
                    <a:schemeClr val="bg1">
                      <a:lumMod val="50000"/>
                    </a:schemeClr>
                  </a:solidFill>
                  <a:latin typeface="+mj-lt"/>
                </a:rPr>
                <a:t>Antofagasta</a:t>
              </a:r>
            </a:p>
            <a:p>
              <a:pPr algn="r">
                <a:lnSpc>
                  <a:spcPct val="240000"/>
                </a:lnSpc>
              </a:pPr>
              <a:r>
                <a:rPr lang="es-CL" sz="900" dirty="0">
                  <a:solidFill>
                    <a:schemeClr val="bg1">
                      <a:lumMod val="50000"/>
                    </a:schemeClr>
                  </a:solidFill>
                  <a:latin typeface="+mj-lt"/>
                </a:rPr>
                <a:t>Atacama</a:t>
              </a:r>
            </a:p>
            <a:p>
              <a:pPr algn="r">
                <a:lnSpc>
                  <a:spcPct val="240000"/>
                </a:lnSpc>
              </a:pPr>
              <a:r>
                <a:rPr lang="es-CL" sz="900" dirty="0">
                  <a:solidFill>
                    <a:schemeClr val="bg1">
                      <a:lumMod val="50000"/>
                    </a:schemeClr>
                  </a:solidFill>
                  <a:latin typeface="+mj-lt"/>
                </a:rPr>
                <a:t>Coquimbo</a:t>
              </a:r>
            </a:p>
            <a:p>
              <a:pPr algn="r">
                <a:lnSpc>
                  <a:spcPct val="240000"/>
                </a:lnSpc>
              </a:pPr>
              <a:r>
                <a:rPr lang="es-CL" sz="900" dirty="0">
                  <a:solidFill>
                    <a:schemeClr val="bg1">
                      <a:lumMod val="50000"/>
                    </a:schemeClr>
                  </a:solidFill>
                  <a:latin typeface="+mj-lt"/>
                </a:rPr>
                <a:t>Valparaíso</a:t>
              </a:r>
            </a:p>
            <a:p>
              <a:pPr algn="r">
                <a:lnSpc>
                  <a:spcPct val="240000"/>
                </a:lnSpc>
              </a:pPr>
              <a:r>
                <a:rPr lang="es-CL" sz="900" dirty="0">
                  <a:solidFill>
                    <a:schemeClr val="bg1">
                      <a:lumMod val="50000"/>
                    </a:schemeClr>
                  </a:solidFill>
                  <a:latin typeface="+mj-lt"/>
                </a:rPr>
                <a:t>Metropolitana</a:t>
              </a:r>
            </a:p>
            <a:p>
              <a:pPr algn="r">
                <a:lnSpc>
                  <a:spcPct val="240000"/>
                </a:lnSpc>
              </a:pPr>
              <a:r>
                <a:rPr lang="es-CL" sz="900" dirty="0">
                  <a:solidFill>
                    <a:schemeClr val="bg1">
                      <a:lumMod val="50000"/>
                    </a:schemeClr>
                  </a:solidFill>
                  <a:latin typeface="+mj-lt"/>
                </a:rPr>
                <a:t>O´Higgins</a:t>
              </a:r>
            </a:p>
            <a:p>
              <a:pPr algn="r">
                <a:lnSpc>
                  <a:spcPct val="240000"/>
                </a:lnSpc>
              </a:pPr>
              <a:r>
                <a:rPr lang="es-CL" sz="900" dirty="0">
                  <a:solidFill>
                    <a:schemeClr val="bg1">
                      <a:lumMod val="50000"/>
                    </a:schemeClr>
                  </a:solidFill>
                  <a:latin typeface="+mj-lt"/>
                </a:rPr>
                <a:t>Maule</a:t>
              </a:r>
            </a:p>
            <a:p>
              <a:pPr algn="r">
                <a:lnSpc>
                  <a:spcPct val="240000"/>
                </a:lnSpc>
              </a:pPr>
              <a:r>
                <a:rPr lang="es-CL" sz="900" dirty="0" err="1">
                  <a:solidFill>
                    <a:schemeClr val="bg1">
                      <a:lumMod val="50000"/>
                    </a:schemeClr>
                  </a:solidFill>
                  <a:latin typeface="+mj-lt"/>
                </a:rPr>
                <a:t>Bío-Bío</a:t>
              </a:r>
              <a:endParaRPr lang="es-CL" sz="900" dirty="0">
                <a:solidFill>
                  <a:schemeClr val="bg1">
                    <a:lumMod val="50000"/>
                  </a:schemeClr>
                </a:solidFill>
                <a:latin typeface="+mj-lt"/>
              </a:endParaRPr>
            </a:p>
            <a:p>
              <a:pPr algn="r">
                <a:lnSpc>
                  <a:spcPct val="240000"/>
                </a:lnSpc>
              </a:pPr>
              <a:r>
                <a:rPr lang="es-CL" sz="900" dirty="0">
                  <a:solidFill>
                    <a:schemeClr val="bg1">
                      <a:lumMod val="50000"/>
                    </a:schemeClr>
                  </a:solidFill>
                  <a:latin typeface="+mj-lt"/>
                </a:rPr>
                <a:t>La Araucanía</a:t>
              </a:r>
            </a:p>
            <a:p>
              <a:pPr algn="r">
                <a:lnSpc>
                  <a:spcPct val="240000"/>
                </a:lnSpc>
              </a:pPr>
              <a:r>
                <a:rPr lang="es-CL" sz="900" dirty="0">
                  <a:solidFill>
                    <a:schemeClr val="bg1">
                      <a:lumMod val="50000"/>
                    </a:schemeClr>
                  </a:solidFill>
                  <a:latin typeface="+mj-lt"/>
                </a:rPr>
                <a:t>Los Ríos</a:t>
              </a:r>
            </a:p>
            <a:p>
              <a:pPr algn="r">
                <a:lnSpc>
                  <a:spcPct val="240000"/>
                </a:lnSpc>
              </a:pPr>
              <a:r>
                <a:rPr lang="es-CL" sz="900" dirty="0">
                  <a:solidFill>
                    <a:schemeClr val="bg1">
                      <a:lumMod val="50000"/>
                    </a:schemeClr>
                  </a:solidFill>
                  <a:latin typeface="+mj-lt"/>
                </a:rPr>
                <a:t>Los Lagos</a:t>
              </a:r>
            </a:p>
            <a:p>
              <a:pPr algn="r">
                <a:lnSpc>
                  <a:spcPct val="240000"/>
                </a:lnSpc>
              </a:pPr>
              <a:r>
                <a:rPr lang="es-CL" sz="900" dirty="0">
                  <a:solidFill>
                    <a:schemeClr val="bg1">
                      <a:lumMod val="50000"/>
                    </a:schemeClr>
                  </a:solidFill>
                  <a:latin typeface="+mj-lt"/>
                </a:rPr>
                <a:t>Aysén</a:t>
              </a:r>
            </a:p>
            <a:p>
              <a:pPr algn="r">
                <a:lnSpc>
                  <a:spcPct val="240000"/>
                </a:lnSpc>
              </a:pPr>
              <a:r>
                <a:rPr lang="es-CL" sz="900" dirty="0">
                  <a:solidFill>
                    <a:schemeClr val="bg1">
                      <a:lumMod val="50000"/>
                    </a:schemeClr>
                  </a:solidFill>
                  <a:latin typeface="+mj-lt"/>
                </a:rPr>
                <a:t>Magallanes </a:t>
              </a:r>
            </a:p>
          </p:txBody>
        </p:sp>
        <p:sp>
          <p:nvSpPr>
            <p:cNvPr id="46" name="Rectángulo 45"/>
            <p:cNvSpPr/>
            <p:nvPr/>
          </p:nvSpPr>
          <p:spPr>
            <a:xfrm>
              <a:off x="3638803" y="2266948"/>
              <a:ext cx="257786" cy="1809726"/>
            </a:xfrm>
            <a:prstGeom prst="rect">
              <a:avLst/>
            </a:prstGeom>
          </p:spPr>
          <p:txBody>
            <a:bodyPr wrap="square" lIns="0" tIns="0" rIns="0" bIns="0">
              <a:spAutoFit/>
            </a:bodyPr>
            <a:lstStyle/>
            <a:p>
              <a:pPr algn="r">
                <a:lnSpc>
                  <a:spcPct val="210000"/>
                </a:lnSpc>
              </a:pPr>
              <a:r>
                <a:rPr lang="es-CL" sz="800" dirty="0">
                  <a:solidFill>
                    <a:schemeClr val="bg1">
                      <a:lumMod val="50000"/>
                    </a:schemeClr>
                  </a:solidFill>
                </a:rPr>
                <a:t>60%</a:t>
              </a:r>
            </a:p>
            <a:p>
              <a:pPr algn="r">
                <a:lnSpc>
                  <a:spcPct val="210000"/>
                </a:lnSpc>
              </a:pPr>
              <a:r>
                <a:rPr lang="es-CL" sz="800" dirty="0">
                  <a:solidFill>
                    <a:schemeClr val="bg1">
                      <a:lumMod val="50000"/>
                    </a:schemeClr>
                  </a:solidFill>
                </a:rPr>
                <a:t>50%</a:t>
              </a:r>
            </a:p>
            <a:p>
              <a:pPr algn="r">
                <a:lnSpc>
                  <a:spcPct val="210000"/>
                </a:lnSpc>
              </a:pPr>
              <a:r>
                <a:rPr lang="es-CL" sz="800" dirty="0">
                  <a:solidFill>
                    <a:schemeClr val="bg1">
                      <a:lumMod val="50000"/>
                    </a:schemeClr>
                  </a:solidFill>
                </a:rPr>
                <a:t>40%</a:t>
              </a:r>
            </a:p>
            <a:p>
              <a:pPr algn="r">
                <a:lnSpc>
                  <a:spcPct val="210000"/>
                </a:lnSpc>
              </a:pPr>
              <a:r>
                <a:rPr lang="es-CL" sz="800" dirty="0">
                  <a:solidFill>
                    <a:schemeClr val="bg1">
                      <a:lumMod val="50000"/>
                    </a:schemeClr>
                  </a:solidFill>
                </a:rPr>
                <a:t>30%</a:t>
              </a:r>
            </a:p>
            <a:p>
              <a:pPr algn="r">
                <a:lnSpc>
                  <a:spcPct val="210000"/>
                </a:lnSpc>
              </a:pPr>
              <a:r>
                <a:rPr lang="es-CL" sz="800" dirty="0">
                  <a:solidFill>
                    <a:schemeClr val="bg1">
                      <a:lumMod val="50000"/>
                    </a:schemeClr>
                  </a:solidFill>
                </a:rPr>
                <a:t>20%</a:t>
              </a:r>
            </a:p>
            <a:p>
              <a:pPr algn="r">
                <a:lnSpc>
                  <a:spcPct val="210000"/>
                </a:lnSpc>
              </a:pPr>
              <a:r>
                <a:rPr lang="es-CL" sz="800" dirty="0">
                  <a:solidFill>
                    <a:schemeClr val="bg1">
                      <a:lumMod val="50000"/>
                    </a:schemeClr>
                  </a:solidFill>
                </a:rPr>
                <a:t>10%</a:t>
              </a:r>
            </a:p>
            <a:p>
              <a:pPr algn="r">
                <a:lnSpc>
                  <a:spcPct val="210000"/>
                </a:lnSpc>
              </a:pPr>
              <a:r>
                <a:rPr lang="es-CL" sz="800" dirty="0">
                  <a:solidFill>
                    <a:schemeClr val="bg1">
                      <a:lumMod val="50000"/>
                    </a:schemeClr>
                  </a:solidFill>
                </a:rPr>
                <a:t>0%</a:t>
              </a:r>
            </a:p>
          </p:txBody>
        </p:sp>
        <p:sp>
          <p:nvSpPr>
            <p:cNvPr id="48" name="Rectángulo 47"/>
            <p:cNvSpPr/>
            <p:nvPr/>
          </p:nvSpPr>
          <p:spPr>
            <a:xfrm rot="16200000">
              <a:off x="3944939" y="3638604"/>
              <a:ext cx="384396"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p:cNvSpPr/>
            <p:nvPr/>
          </p:nvSpPr>
          <p:spPr>
            <a:xfrm rot="16200000">
              <a:off x="4427916" y="3791876"/>
              <a:ext cx="77851"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p:cNvSpPr/>
            <p:nvPr/>
          </p:nvSpPr>
          <p:spPr>
            <a:xfrm rot="16200000">
              <a:off x="4773687" y="3807942"/>
              <a:ext cx="45719"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Rectángulo 50"/>
            <p:cNvSpPr/>
            <p:nvPr/>
          </p:nvSpPr>
          <p:spPr>
            <a:xfrm rot="16200000">
              <a:off x="4952391" y="3656941"/>
              <a:ext cx="347721"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2" name="Rectángulo 51"/>
            <p:cNvSpPr/>
            <p:nvPr/>
          </p:nvSpPr>
          <p:spPr>
            <a:xfrm rot="16200000">
              <a:off x="5175557" y="3550402"/>
              <a:ext cx="560800"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Rectángulo 52"/>
            <p:cNvSpPr/>
            <p:nvPr/>
          </p:nvSpPr>
          <p:spPr>
            <a:xfrm rot="16200000">
              <a:off x="5579364" y="3624504"/>
              <a:ext cx="412596"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p:cNvSpPr/>
            <p:nvPr/>
          </p:nvSpPr>
          <p:spPr>
            <a:xfrm rot="16200000">
              <a:off x="5991142" y="3706577"/>
              <a:ext cx="248449"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Rectángulo 54"/>
            <p:cNvSpPr/>
            <p:nvPr/>
          </p:nvSpPr>
          <p:spPr>
            <a:xfrm rot="16200000">
              <a:off x="5836998" y="3222728"/>
              <a:ext cx="1216147"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p:cNvSpPr/>
            <p:nvPr/>
          </p:nvSpPr>
          <p:spPr>
            <a:xfrm rot="16200000">
              <a:off x="6204490" y="3260515"/>
              <a:ext cx="1140573"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p:cNvSpPr/>
            <p:nvPr/>
          </p:nvSpPr>
          <p:spPr>
            <a:xfrm rot="16200000">
              <a:off x="6916331" y="3642651"/>
              <a:ext cx="376301"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8" name="Rectángulo 57"/>
            <p:cNvSpPr/>
            <p:nvPr/>
          </p:nvSpPr>
          <p:spPr>
            <a:xfrm rot="16200000">
              <a:off x="7201850" y="3598465"/>
              <a:ext cx="464674"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p:cNvSpPr/>
            <p:nvPr/>
          </p:nvSpPr>
          <p:spPr>
            <a:xfrm rot="16200000">
              <a:off x="7442392" y="3509302"/>
              <a:ext cx="643000"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0" name="Rectángulo 59"/>
            <p:cNvSpPr/>
            <p:nvPr/>
          </p:nvSpPr>
          <p:spPr>
            <a:xfrm rot="16200000">
              <a:off x="7640358" y="3377563"/>
              <a:ext cx="906478"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1" name="Rectángulo 60"/>
            <p:cNvSpPr/>
            <p:nvPr/>
          </p:nvSpPr>
          <p:spPr>
            <a:xfrm rot="16200000">
              <a:off x="8080198" y="3487698"/>
              <a:ext cx="686208"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Rectángulo 61"/>
            <p:cNvSpPr/>
            <p:nvPr/>
          </p:nvSpPr>
          <p:spPr>
            <a:xfrm rot="16200000">
              <a:off x="8510083" y="3587883"/>
              <a:ext cx="485837" cy="234738"/>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Tree>
    <p:extLst>
      <p:ext uri="{BB962C8B-B14F-4D97-AF65-F5344CB8AC3E}">
        <p14:creationId xmlns:p14="http://schemas.microsoft.com/office/powerpoint/2010/main" xmlns="" val="254780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87761" y="318509"/>
            <a:ext cx="6269749" cy="6220981"/>
          </a:xfrm>
          <a:prstGeom prst="rect">
            <a:avLst/>
          </a:prstGeom>
        </p:spPr>
      </p:pic>
      <p:sp>
        <p:nvSpPr>
          <p:cNvPr id="29" name="CuadroTexto 28"/>
          <p:cNvSpPr txBox="1"/>
          <p:nvPr/>
        </p:nvSpPr>
        <p:spPr>
          <a:xfrm>
            <a:off x="190720" y="1559757"/>
            <a:ext cx="2684827" cy="2693045"/>
          </a:xfrm>
          <a:prstGeom prst="rect">
            <a:avLst/>
          </a:prstGeom>
          <a:noFill/>
        </p:spPr>
        <p:txBody>
          <a:bodyPr wrap="square" lIns="0" tIns="0" rIns="0" bIns="0" rtlCol="0">
            <a:spAutoFit/>
          </a:bodyPr>
          <a:lstStyle/>
          <a:p>
            <a:pPr indent="324000">
              <a:lnSpc>
                <a:spcPts val="1800"/>
              </a:lnSpc>
              <a:spcAft>
                <a:spcPts val="1200"/>
              </a:spcAft>
            </a:pPr>
            <a:r>
              <a:rPr lang="es-CL" sz="1700" dirty="0">
                <a:solidFill>
                  <a:schemeClr val="tx1">
                    <a:lumMod val="50000"/>
                    <a:lumOff val="50000"/>
                  </a:schemeClr>
                </a:solidFill>
                <a:latin typeface="+mj-lt"/>
              </a:rPr>
              <a:t>El sector </a:t>
            </a:r>
            <a:r>
              <a:rPr lang="es-CL" sz="1700" b="1" dirty="0">
                <a:solidFill>
                  <a:srgbClr val="2D2E82"/>
                </a:solidFill>
                <a:latin typeface="+mj-lt"/>
              </a:rPr>
              <a:t>favorece encadenamientos productivos que benefician a las pymes, y genera puestos de trabajo</a:t>
            </a:r>
            <a:r>
              <a:rPr lang="es-CL" sz="1700" dirty="0">
                <a:solidFill>
                  <a:schemeClr val="tx1">
                    <a:lumMod val="50000"/>
                    <a:lumOff val="50000"/>
                  </a:schemeClr>
                </a:solidFill>
                <a:latin typeface="+mj-lt"/>
              </a:rPr>
              <a:t> muchos de ellos en sectores vulnerables.</a:t>
            </a:r>
          </a:p>
          <a:p>
            <a:pPr indent="324000">
              <a:lnSpc>
                <a:spcPts val="1800"/>
              </a:lnSpc>
              <a:spcAft>
                <a:spcPts val="1200"/>
              </a:spcAft>
            </a:pPr>
            <a:r>
              <a:rPr lang="es-CL" sz="1700" b="1" dirty="0">
                <a:solidFill>
                  <a:srgbClr val="2D2E82"/>
                </a:solidFill>
                <a:latin typeface="+mj-lt"/>
              </a:rPr>
              <a:t>Cada vez que se consume un alimento chileno en el exterior, las regiones del país se ven beneficiadas </a:t>
            </a:r>
            <a:r>
              <a:rPr lang="es-CL" sz="1700" dirty="0">
                <a:solidFill>
                  <a:schemeClr val="tx1">
                    <a:lumMod val="50000"/>
                    <a:lumOff val="50000"/>
                  </a:schemeClr>
                </a:solidFill>
                <a:latin typeface="+mj-lt"/>
              </a:rPr>
              <a:t>con EMPLEOS DIRECTOS E INDIRECTOS.</a:t>
            </a:r>
          </a:p>
        </p:txBody>
      </p:sp>
      <p:sp>
        <p:nvSpPr>
          <p:cNvPr id="8" name="Rectángulo 7"/>
          <p:cNvSpPr/>
          <p:nvPr/>
        </p:nvSpPr>
        <p:spPr>
          <a:xfrm>
            <a:off x="207431" y="198967"/>
            <a:ext cx="279400" cy="878416"/>
          </a:xfrm>
          <a:prstGeom prst="rect">
            <a:avLst/>
          </a:prstGeom>
          <a:solidFill>
            <a:srgbClr val="2D2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7405883" cy="1195199"/>
          </a:xfrm>
          <a:prstGeom prst="rect">
            <a:avLst/>
          </a:prstGeom>
          <a:noFill/>
        </p:spPr>
        <p:txBody>
          <a:bodyPr wrap="square" rtlCol="0">
            <a:spAutoFit/>
          </a:bodyPr>
          <a:lstStyle/>
          <a:p>
            <a:pPr>
              <a:lnSpc>
                <a:spcPts val="4300"/>
              </a:lnSpc>
            </a:pPr>
            <a:r>
              <a:rPr lang="es-CL" sz="4000" b="1" i="1" dirty="0">
                <a:solidFill>
                  <a:srgbClr val="2D2E82"/>
                </a:solidFill>
              </a:rPr>
              <a:t>GENERAMOS </a:t>
            </a:r>
            <a:r>
              <a:rPr lang="es-CL" sz="4000" dirty="0">
                <a:solidFill>
                  <a:srgbClr val="2D2E82"/>
                </a:solidFill>
              </a:rPr>
              <a:t>importantes encadenamientos productivos</a:t>
            </a:r>
          </a:p>
        </p:txBody>
      </p:sp>
      <p:sp>
        <p:nvSpPr>
          <p:cNvPr id="11" name="Triángulo isósceles 10"/>
          <p:cNvSpPr/>
          <p:nvPr/>
        </p:nvSpPr>
        <p:spPr>
          <a:xfrm rot="5400000">
            <a:off x="189109" y="3080250"/>
            <a:ext cx="265675" cy="229030"/>
          </a:xfrm>
          <a:prstGeom prst="triangle">
            <a:avLst/>
          </a:prstGeom>
          <a:solidFill>
            <a:srgbClr val="2D2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1541984"/>
            <a:ext cx="265675" cy="229030"/>
          </a:xfrm>
          <a:prstGeom prst="triangle">
            <a:avLst/>
          </a:prstGeom>
          <a:solidFill>
            <a:srgbClr val="2D2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1" y="5546558"/>
            <a:ext cx="4773643" cy="927386"/>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390736" y="5687227"/>
            <a:ext cx="4506117" cy="668545"/>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“Los lácteos chilenos se producen con leche proveniente de cerca de 5.000 lecherías de las regiones del Sur, desarrollando el campo chileno y dando empleos directos e indirectos a decenas de miles de chilenos”.</a:t>
            </a:r>
          </a:p>
          <a:p>
            <a:pPr>
              <a:lnSpc>
                <a:spcPts val="1200"/>
              </a:lnSpc>
              <a:spcAft>
                <a:spcPts val="400"/>
              </a:spcAft>
            </a:pPr>
            <a:r>
              <a:rPr lang="es-CL" sz="1200" b="1" dirty="0">
                <a:solidFill>
                  <a:schemeClr val="bg1">
                    <a:lumMod val="65000"/>
                  </a:schemeClr>
                </a:solidFill>
                <a:latin typeface="+mj-lt"/>
              </a:rPr>
              <a:t>Guillermo Iturrieta, </a:t>
            </a:r>
            <a:r>
              <a:rPr lang="es-CL" sz="1200" b="1" dirty="0" err="1">
                <a:solidFill>
                  <a:schemeClr val="bg1">
                    <a:lumMod val="65000"/>
                  </a:schemeClr>
                </a:solidFill>
                <a:latin typeface="+mj-lt"/>
              </a:rPr>
              <a:t>Exporlac</a:t>
            </a:r>
            <a:endParaRPr lang="es-CL" sz="1200" b="1" dirty="0">
              <a:solidFill>
                <a:schemeClr val="bg1">
                  <a:lumMod val="65000"/>
                </a:schemeClr>
              </a:solidFill>
              <a:latin typeface="+mj-lt"/>
            </a:endParaRPr>
          </a:p>
        </p:txBody>
      </p:sp>
    </p:spTree>
    <p:extLst>
      <p:ext uri="{BB962C8B-B14F-4D97-AF65-F5344CB8AC3E}">
        <p14:creationId xmlns:p14="http://schemas.microsoft.com/office/powerpoint/2010/main" xmlns="" val="426238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93527" y="1417401"/>
            <a:ext cx="4495809" cy="4837186"/>
          </a:xfrm>
          <a:prstGeom prst="rect">
            <a:avLst/>
          </a:prstGeom>
        </p:spPr>
      </p:pic>
      <p:sp>
        <p:nvSpPr>
          <p:cNvPr id="29" name="CuadroTexto 28"/>
          <p:cNvSpPr txBox="1"/>
          <p:nvPr/>
        </p:nvSpPr>
        <p:spPr>
          <a:xfrm>
            <a:off x="190720" y="1559757"/>
            <a:ext cx="3286406" cy="2231380"/>
          </a:xfrm>
          <a:prstGeom prst="rect">
            <a:avLst/>
          </a:prstGeom>
          <a:noFill/>
        </p:spPr>
        <p:txBody>
          <a:bodyPr wrap="square" lIns="0" tIns="0" rIns="0" bIns="0" rtlCol="0">
            <a:spAutoFit/>
          </a:bodyPr>
          <a:lstStyle/>
          <a:p>
            <a:pPr indent="324000">
              <a:lnSpc>
                <a:spcPts val="1800"/>
              </a:lnSpc>
              <a:spcAft>
                <a:spcPts val="1200"/>
              </a:spcAft>
            </a:pPr>
            <a:r>
              <a:rPr lang="es-CL" sz="1700" dirty="0">
                <a:solidFill>
                  <a:schemeClr val="tx1">
                    <a:lumMod val="50000"/>
                    <a:lumOff val="50000"/>
                  </a:schemeClr>
                </a:solidFill>
                <a:latin typeface="+mj-lt"/>
              </a:rPr>
              <a:t>Nuestra industria exportadora de alimentos </a:t>
            </a:r>
            <a:r>
              <a:rPr lang="es-CL" sz="1700" b="1" dirty="0">
                <a:solidFill>
                  <a:schemeClr val="accent6"/>
                </a:solidFill>
                <a:latin typeface="+mj-lt"/>
              </a:rPr>
              <a:t>está adoptando los más exigentes estándares ambientales y de responsabilidad social.</a:t>
            </a:r>
          </a:p>
          <a:p>
            <a:pPr indent="324000">
              <a:lnSpc>
                <a:spcPts val="1800"/>
              </a:lnSpc>
              <a:spcAft>
                <a:spcPts val="1200"/>
              </a:spcAft>
            </a:pPr>
            <a:r>
              <a:rPr lang="es-CL" sz="1700" dirty="0">
                <a:solidFill>
                  <a:schemeClr val="tx1">
                    <a:lumMod val="50000"/>
                    <a:lumOff val="50000"/>
                  </a:schemeClr>
                </a:solidFill>
                <a:latin typeface="+mj-lt"/>
              </a:rPr>
              <a:t>El mundo demanda alimentos saludables, de calidad y con mayores garantías de inocuidad y sustentabilidad. </a:t>
            </a:r>
            <a:r>
              <a:rPr lang="es-CL" sz="1700" b="1" dirty="0">
                <a:solidFill>
                  <a:schemeClr val="accent6"/>
                </a:solidFill>
                <a:latin typeface="+mj-lt"/>
              </a:rPr>
              <a:t>Chile está respondiendo a dichas exigencias.</a:t>
            </a:r>
          </a:p>
        </p:txBody>
      </p:sp>
      <p:sp>
        <p:nvSpPr>
          <p:cNvPr id="8" name="Rectángulo 7"/>
          <p:cNvSpPr/>
          <p:nvPr/>
        </p:nvSpPr>
        <p:spPr>
          <a:xfrm>
            <a:off x="207431" y="198967"/>
            <a:ext cx="279400" cy="878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7405883" cy="1195199"/>
          </a:xfrm>
          <a:prstGeom prst="rect">
            <a:avLst/>
          </a:prstGeom>
          <a:noFill/>
        </p:spPr>
        <p:txBody>
          <a:bodyPr wrap="square" rtlCol="0">
            <a:spAutoFit/>
          </a:bodyPr>
          <a:lstStyle/>
          <a:p>
            <a:pPr>
              <a:lnSpc>
                <a:spcPts val="4300"/>
              </a:lnSpc>
            </a:pPr>
            <a:r>
              <a:rPr lang="es-CL" sz="4000" dirty="0">
                <a:solidFill>
                  <a:schemeClr val="accent6"/>
                </a:solidFill>
              </a:rPr>
              <a:t>Estamos comprometidos con el desarrollo </a:t>
            </a:r>
            <a:r>
              <a:rPr lang="es-CL" sz="4000" b="1" i="1" dirty="0">
                <a:solidFill>
                  <a:schemeClr val="accent6"/>
                </a:solidFill>
              </a:rPr>
              <a:t>SUSTENTABLE</a:t>
            </a:r>
            <a:endParaRPr lang="es-CL" sz="4000" dirty="0">
              <a:solidFill>
                <a:schemeClr val="accent6"/>
              </a:solidFill>
            </a:endParaRPr>
          </a:p>
        </p:txBody>
      </p:sp>
      <p:sp>
        <p:nvSpPr>
          <p:cNvPr id="11" name="Triángulo isósceles 10"/>
          <p:cNvSpPr/>
          <p:nvPr/>
        </p:nvSpPr>
        <p:spPr>
          <a:xfrm rot="5400000">
            <a:off x="189109" y="2613810"/>
            <a:ext cx="265675" cy="22903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1541984"/>
            <a:ext cx="265675" cy="22903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5065294"/>
            <a:ext cx="2929470" cy="1408649"/>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390736" y="5225563"/>
            <a:ext cx="2653253" cy="1128514"/>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“La pesca chilena es responsable, respeta las medidas de conservación trabajando junto con la autoridad, comprometiéndose con la conservación del medio ambiente con estudios de posibles impactos y el estado de los recursos pesqueros”.</a:t>
            </a:r>
          </a:p>
          <a:p>
            <a:pPr>
              <a:lnSpc>
                <a:spcPts val="1200"/>
              </a:lnSpc>
              <a:spcAft>
                <a:spcPts val="400"/>
              </a:spcAft>
            </a:pPr>
            <a:r>
              <a:rPr lang="es-CL" sz="1200" b="1" dirty="0">
                <a:solidFill>
                  <a:schemeClr val="bg1">
                    <a:lumMod val="65000"/>
                  </a:schemeClr>
                </a:solidFill>
                <a:latin typeface="+mj-lt"/>
              </a:rPr>
              <a:t>Héctor Bacigalupo, </a:t>
            </a:r>
            <a:r>
              <a:rPr lang="es-CL" sz="1200" b="1" dirty="0" err="1">
                <a:solidFill>
                  <a:schemeClr val="bg1">
                    <a:lumMod val="65000"/>
                  </a:schemeClr>
                </a:solidFill>
                <a:latin typeface="+mj-lt"/>
              </a:rPr>
              <a:t>Sonapesca</a:t>
            </a:r>
            <a:endParaRPr lang="es-CL" sz="1200" b="1" dirty="0">
              <a:solidFill>
                <a:schemeClr val="bg1">
                  <a:lumMod val="65000"/>
                </a:schemeClr>
              </a:solidFill>
              <a:latin typeface="+mj-lt"/>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15269" y="133880"/>
            <a:ext cx="1274067" cy="1271019"/>
          </a:xfrm>
          <a:prstGeom prst="rect">
            <a:avLst/>
          </a:prstGeom>
        </p:spPr>
      </p:pic>
    </p:spTree>
    <p:extLst>
      <p:ext uri="{BB962C8B-B14F-4D97-AF65-F5344CB8AC3E}">
        <p14:creationId xmlns:p14="http://schemas.microsoft.com/office/powerpoint/2010/main" xmlns="" val="320485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257800" y="1427118"/>
            <a:ext cx="3485148" cy="3983082"/>
          </a:xfrm>
          <a:prstGeom prst="rect">
            <a:avLst/>
          </a:prstGeom>
          <a:solidFill>
            <a:srgbClr val="F9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0707" y="2179848"/>
            <a:ext cx="2502413" cy="2764542"/>
          </a:xfrm>
          <a:prstGeom prst="rect">
            <a:avLst/>
          </a:prstGeom>
        </p:spPr>
      </p:pic>
      <p:sp>
        <p:nvSpPr>
          <p:cNvPr id="8" name="Rectángulo 7"/>
          <p:cNvSpPr/>
          <p:nvPr/>
        </p:nvSpPr>
        <p:spPr>
          <a:xfrm>
            <a:off x="207433" y="198967"/>
            <a:ext cx="279400" cy="878416"/>
          </a:xfrm>
          <a:prstGeom prst="rect">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8444297" cy="1195199"/>
          </a:xfrm>
          <a:prstGeom prst="rect">
            <a:avLst/>
          </a:prstGeom>
          <a:noFill/>
        </p:spPr>
        <p:txBody>
          <a:bodyPr wrap="square" rtlCol="0">
            <a:spAutoFit/>
          </a:bodyPr>
          <a:lstStyle/>
          <a:p>
            <a:pPr>
              <a:lnSpc>
                <a:spcPts val="4300"/>
              </a:lnSpc>
            </a:pPr>
            <a:r>
              <a:rPr lang="es-CL" sz="3800" dirty="0">
                <a:solidFill>
                  <a:srgbClr val="941B80"/>
                </a:solidFill>
              </a:rPr>
              <a:t>Sintonía entre alimentos chilenos y </a:t>
            </a:r>
            <a:r>
              <a:rPr lang="es-CL" sz="3800" b="1" i="1" dirty="0">
                <a:solidFill>
                  <a:srgbClr val="941B80"/>
                </a:solidFill>
              </a:rPr>
              <a:t>NECESIDADES MUNDIALES</a:t>
            </a:r>
          </a:p>
        </p:txBody>
      </p:sp>
      <p:sp>
        <p:nvSpPr>
          <p:cNvPr id="10" name="CuadroTexto 9"/>
          <p:cNvSpPr txBox="1"/>
          <p:nvPr/>
        </p:nvSpPr>
        <p:spPr>
          <a:xfrm>
            <a:off x="207433" y="1498170"/>
            <a:ext cx="3972682" cy="3693319"/>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941B80"/>
                </a:solidFill>
                <a:latin typeface="+mj-lt"/>
              </a:rPr>
              <a:t>Ofrecemos lo que el mundo nunca dejará de necesitar… alimentos.</a:t>
            </a:r>
          </a:p>
          <a:p>
            <a:pPr indent="324000">
              <a:lnSpc>
                <a:spcPts val="1800"/>
              </a:lnSpc>
              <a:spcAft>
                <a:spcPts val="1200"/>
              </a:spcAft>
            </a:pPr>
            <a:r>
              <a:rPr lang="es-CL" sz="1700" b="1" dirty="0">
                <a:solidFill>
                  <a:srgbClr val="941B80"/>
                </a:solidFill>
                <a:latin typeface="+mj-lt"/>
              </a:rPr>
              <a:t>El mercado global de alimentos creció en torno al 6% anual los últimos diez años. </a:t>
            </a:r>
            <a:r>
              <a:rPr lang="es-CL" sz="1700" dirty="0">
                <a:solidFill>
                  <a:schemeClr val="tx1">
                    <a:lumMod val="50000"/>
                    <a:lumOff val="50000"/>
                  </a:schemeClr>
                </a:solidFill>
                <a:latin typeface="+mj-lt"/>
              </a:rPr>
              <a:t>Según la FAO, este fenómeno se debe al crecimiento de la población y los mayores ingresos de las personas.</a:t>
            </a:r>
          </a:p>
          <a:p>
            <a:pPr indent="324000">
              <a:lnSpc>
                <a:spcPts val="1800"/>
              </a:lnSpc>
              <a:spcAft>
                <a:spcPts val="1200"/>
              </a:spcAft>
            </a:pPr>
            <a:r>
              <a:rPr lang="es-CL" sz="1700" dirty="0">
                <a:solidFill>
                  <a:schemeClr val="tx1">
                    <a:lumMod val="50000"/>
                    <a:lumOff val="50000"/>
                  </a:schemeClr>
                </a:solidFill>
                <a:latin typeface="+mj-lt"/>
              </a:rPr>
              <a:t>Pero los consumidores también se han vuelto más exigentes. Ante ello, Chile ha dado respuestas concretas </a:t>
            </a:r>
            <a:r>
              <a:rPr lang="es-CL" sz="1700" b="1" dirty="0">
                <a:solidFill>
                  <a:srgbClr val="941B80"/>
                </a:solidFill>
                <a:latin typeface="+mj-lt"/>
              </a:rPr>
              <a:t>diversificando y elevando el valor agregado de sus productos, con estándares ambientales y de responsabilidad social de primer nivel.</a:t>
            </a:r>
          </a:p>
          <a:p>
            <a:pPr indent="324000">
              <a:lnSpc>
                <a:spcPts val="1800"/>
              </a:lnSpc>
              <a:spcAft>
                <a:spcPts val="1200"/>
              </a:spcAft>
            </a:pPr>
            <a:endParaRPr lang="es-CL" sz="1700" dirty="0">
              <a:solidFill>
                <a:schemeClr val="tx1">
                  <a:lumMod val="50000"/>
                  <a:lumOff val="50000"/>
                </a:schemeClr>
              </a:solidFill>
              <a:latin typeface="+mj-lt"/>
            </a:endParaRPr>
          </a:p>
        </p:txBody>
      </p:sp>
      <p:sp>
        <p:nvSpPr>
          <p:cNvPr id="11" name="Triángulo isósceles 10"/>
          <p:cNvSpPr/>
          <p:nvPr/>
        </p:nvSpPr>
        <p:spPr>
          <a:xfrm rot="5400000">
            <a:off x="189110" y="1498171"/>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5690139"/>
            <a:ext cx="8723698" cy="752992"/>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453716" y="5850272"/>
            <a:ext cx="8267097" cy="512961"/>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“Las ciruelas deshidratadas tienen cualidades únicas. Su consumo detiene el debilitamiento de masa ósea (osteoporosis), y más aún, permite regenerarla, junto a una serie de otros factores beneficiosos para la salud, como su alto contenido de antioxidantes”.</a:t>
            </a:r>
          </a:p>
          <a:p>
            <a:pPr>
              <a:lnSpc>
                <a:spcPts val="1200"/>
              </a:lnSpc>
              <a:spcAft>
                <a:spcPts val="400"/>
              </a:spcAft>
            </a:pPr>
            <a:r>
              <a:rPr lang="es-CL" sz="1200" b="1" dirty="0">
                <a:solidFill>
                  <a:schemeClr val="bg1">
                    <a:lumMod val="65000"/>
                  </a:schemeClr>
                </a:solidFill>
                <a:latin typeface="+mj-lt"/>
              </a:rPr>
              <a:t>Pedro Pablo Díaz, Chile </a:t>
            </a:r>
            <a:r>
              <a:rPr lang="es-CL" sz="1200" b="1" dirty="0" err="1">
                <a:solidFill>
                  <a:schemeClr val="bg1">
                    <a:lumMod val="65000"/>
                  </a:schemeClr>
                </a:solidFill>
                <a:latin typeface="+mj-lt"/>
              </a:rPr>
              <a:t>Prunes</a:t>
            </a:r>
            <a:endParaRPr lang="es-CL" sz="1200" b="1" dirty="0">
              <a:solidFill>
                <a:schemeClr val="bg1">
                  <a:lumMod val="65000"/>
                </a:schemeClr>
              </a:solidFill>
              <a:latin typeface="+mj-lt"/>
            </a:endParaRPr>
          </a:p>
        </p:txBody>
      </p:sp>
      <p:sp>
        <p:nvSpPr>
          <p:cNvPr id="16" name="Rectángulo 15"/>
          <p:cNvSpPr/>
          <p:nvPr/>
        </p:nvSpPr>
        <p:spPr>
          <a:xfrm>
            <a:off x="5562461" y="2024734"/>
            <a:ext cx="2058899" cy="553998"/>
          </a:xfrm>
          <a:prstGeom prst="rect">
            <a:avLst/>
          </a:prstGeom>
        </p:spPr>
        <p:txBody>
          <a:bodyPr wrap="square">
            <a:spAutoFit/>
          </a:bodyPr>
          <a:lstStyle/>
          <a:p>
            <a:pPr>
              <a:lnSpc>
                <a:spcPts val="1800"/>
              </a:lnSpc>
            </a:pPr>
            <a:r>
              <a:rPr lang="es-CL" sz="1600" b="1" dirty="0">
                <a:solidFill>
                  <a:srgbClr val="941B80"/>
                </a:solidFill>
              </a:rPr>
              <a:t>los últimos</a:t>
            </a:r>
          </a:p>
          <a:p>
            <a:pPr>
              <a:lnSpc>
                <a:spcPts val="1800"/>
              </a:lnSpc>
            </a:pPr>
            <a:r>
              <a:rPr lang="es-CL" sz="1600" b="1" dirty="0">
                <a:solidFill>
                  <a:srgbClr val="941B80"/>
                </a:solidFill>
              </a:rPr>
              <a:t>diez años. </a:t>
            </a:r>
          </a:p>
        </p:txBody>
      </p:sp>
      <p:sp>
        <p:nvSpPr>
          <p:cNvPr id="31" name="Rectángulo 30"/>
          <p:cNvSpPr/>
          <p:nvPr/>
        </p:nvSpPr>
        <p:spPr>
          <a:xfrm>
            <a:off x="5567682" y="1724756"/>
            <a:ext cx="2788462" cy="323165"/>
          </a:xfrm>
          <a:prstGeom prst="rect">
            <a:avLst/>
          </a:prstGeom>
        </p:spPr>
        <p:txBody>
          <a:bodyPr wrap="square">
            <a:spAutoFit/>
          </a:bodyPr>
          <a:lstStyle/>
          <a:p>
            <a:pPr>
              <a:lnSpc>
                <a:spcPts val="1800"/>
              </a:lnSpc>
            </a:pPr>
            <a:r>
              <a:rPr lang="es-CL" sz="3600" b="1" dirty="0">
                <a:solidFill>
                  <a:srgbClr val="941B80"/>
                </a:solidFill>
              </a:rPr>
              <a:t>6% anual</a:t>
            </a:r>
          </a:p>
        </p:txBody>
      </p:sp>
      <p:sp>
        <p:nvSpPr>
          <p:cNvPr id="32" name="Rectángulo 31"/>
          <p:cNvSpPr/>
          <p:nvPr/>
        </p:nvSpPr>
        <p:spPr>
          <a:xfrm>
            <a:off x="5606143" y="4979585"/>
            <a:ext cx="2788462" cy="323165"/>
          </a:xfrm>
          <a:prstGeom prst="rect">
            <a:avLst/>
          </a:prstGeom>
        </p:spPr>
        <p:txBody>
          <a:bodyPr wrap="square">
            <a:spAutoFit/>
          </a:bodyPr>
          <a:lstStyle/>
          <a:p>
            <a:pPr algn="ctr">
              <a:lnSpc>
                <a:spcPts val="1800"/>
              </a:lnSpc>
            </a:pPr>
            <a:r>
              <a:rPr lang="es-CL" sz="1600" b="1" dirty="0">
                <a:solidFill>
                  <a:srgbClr val="941B80"/>
                </a:solidFill>
              </a:rPr>
              <a:t>Mercado Global de Alimentos</a:t>
            </a:r>
          </a:p>
        </p:txBody>
      </p:sp>
      <p:sp>
        <p:nvSpPr>
          <p:cNvPr id="33" name="Triángulo isósceles 32"/>
          <p:cNvSpPr/>
          <p:nvPr/>
        </p:nvSpPr>
        <p:spPr>
          <a:xfrm rot="5400000">
            <a:off x="190766" y="2090639"/>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Triángulo isósceles 33"/>
          <p:cNvSpPr/>
          <p:nvPr/>
        </p:nvSpPr>
        <p:spPr>
          <a:xfrm rot="5400000">
            <a:off x="189110" y="3401044"/>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xmlns="" val="29640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7433" y="198967"/>
            <a:ext cx="279400" cy="8784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3" y="67033"/>
            <a:ext cx="7713552" cy="1195199"/>
          </a:xfrm>
          <a:prstGeom prst="rect">
            <a:avLst/>
          </a:prstGeom>
          <a:noFill/>
        </p:spPr>
        <p:txBody>
          <a:bodyPr wrap="square" rtlCol="0">
            <a:spAutoFit/>
          </a:bodyPr>
          <a:lstStyle/>
          <a:p>
            <a:pPr>
              <a:lnSpc>
                <a:spcPts val="4300"/>
              </a:lnSpc>
            </a:pPr>
            <a:r>
              <a:rPr lang="es-CL" sz="4000" dirty="0">
                <a:solidFill>
                  <a:srgbClr val="C00000"/>
                </a:solidFill>
              </a:rPr>
              <a:t>Debemos aumentar el</a:t>
            </a:r>
          </a:p>
          <a:p>
            <a:pPr>
              <a:lnSpc>
                <a:spcPts val="4300"/>
              </a:lnSpc>
            </a:pPr>
            <a:r>
              <a:rPr lang="es-CL" sz="4000" dirty="0">
                <a:solidFill>
                  <a:srgbClr val="C00000"/>
                </a:solidFill>
              </a:rPr>
              <a:t>esfuerzo en </a:t>
            </a:r>
            <a:r>
              <a:rPr lang="es-CL" sz="4000" b="1" i="1" dirty="0">
                <a:solidFill>
                  <a:srgbClr val="C00000"/>
                </a:solidFill>
              </a:rPr>
              <a:t>PROMOCIÓN</a:t>
            </a:r>
          </a:p>
        </p:txBody>
      </p:sp>
      <p:sp>
        <p:nvSpPr>
          <p:cNvPr id="10" name="CuadroTexto 9"/>
          <p:cNvSpPr txBox="1"/>
          <p:nvPr/>
        </p:nvSpPr>
        <p:spPr>
          <a:xfrm>
            <a:off x="207432" y="1498170"/>
            <a:ext cx="4110568" cy="2923877"/>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C00000"/>
                </a:solidFill>
                <a:latin typeface="+mj-lt"/>
              </a:rPr>
              <a:t>La marca-país Chile se sitúa 46 entre 75 países en el Country Brand </a:t>
            </a:r>
            <a:r>
              <a:rPr lang="es-CL" sz="1700" b="1" dirty="0" err="1">
                <a:solidFill>
                  <a:srgbClr val="C00000"/>
                </a:solidFill>
                <a:latin typeface="+mj-lt"/>
              </a:rPr>
              <a:t>Index</a:t>
            </a:r>
            <a:r>
              <a:rPr lang="es-CL" sz="1700" b="1" dirty="0">
                <a:solidFill>
                  <a:srgbClr val="C00000"/>
                </a:solidFill>
                <a:latin typeface="+mj-lt"/>
              </a:rPr>
              <a:t> (año 2015)</a:t>
            </a:r>
            <a:r>
              <a:rPr lang="es-CL" sz="1700" dirty="0">
                <a:solidFill>
                  <a:schemeClr val="tx1">
                    <a:lumMod val="50000"/>
                    <a:lumOff val="50000"/>
                  </a:schemeClr>
                </a:solidFill>
                <a:latin typeface="+mj-lt"/>
              </a:rPr>
              <a:t>, muy por debajo de nuestros principales países competidores.</a:t>
            </a:r>
          </a:p>
          <a:p>
            <a:pPr indent="324000">
              <a:lnSpc>
                <a:spcPts val="1800"/>
              </a:lnSpc>
              <a:spcAft>
                <a:spcPts val="1200"/>
              </a:spcAft>
            </a:pPr>
            <a:r>
              <a:rPr lang="es-CL" sz="1700" dirty="0">
                <a:solidFill>
                  <a:schemeClr val="tx1">
                    <a:lumMod val="50000"/>
                    <a:lumOff val="50000"/>
                  </a:schemeClr>
                </a:solidFill>
                <a:latin typeface="+mj-lt"/>
              </a:rPr>
              <a:t>En los últimos 10 años </a:t>
            </a:r>
            <a:r>
              <a:rPr lang="es-CL" sz="1700" b="1" dirty="0">
                <a:solidFill>
                  <a:srgbClr val="C00000"/>
                </a:solidFill>
                <a:latin typeface="+mj-lt"/>
              </a:rPr>
              <a:t>perdimos algunas ventajas competitivas que nos permitían superar a otros países. Para compensarlo, hay que realizar un mayor esfuerzo de posicionamiento</a:t>
            </a:r>
            <a:r>
              <a:rPr lang="es-CL" sz="1700" dirty="0">
                <a:solidFill>
                  <a:schemeClr val="tx1">
                    <a:lumMod val="50000"/>
                    <a:lumOff val="50000"/>
                  </a:schemeClr>
                </a:solidFill>
                <a:latin typeface="+mj-lt"/>
              </a:rPr>
              <a:t>, con una política clara de promoción, y enfrentar múltiples regulaciones que elevan los costos de producción y afectan nuestra competitividad</a:t>
            </a:r>
          </a:p>
        </p:txBody>
      </p:sp>
      <p:sp>
        <p:nvSpPr>
          <p:cNvPr id="11" name="Triángulo isósceles 10"/>
          <p:cNvSpPr/>
          <p:nvPr/>
        </p:nvSpPr>
        <p:spPr>
          <a:xfrm rot="5400000">
            <a:off x="189110" y="1498171"/>
            <a:ext cx="265675" cy="22903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2571188"/>
            <a:ext cx="265675" cy="22903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5765800"/>
            <a:ext cx="8723698" cy="677332"/>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486833" y="5953059"/>
            <a:ext cx="8267097" cy="359073"/>
          </a:xfrm>
          <a:prstGeom prst="rect">
            <a:avLst/>
          </a:prstGeom>
        </p:spPr>
        <p:txBody>
          <a:bodyPr wrap="square" lIns="0" tIns="0" rIns="0" bIns="0">
            <a:spAutoFit/>
          </a:bodyPr>
          <a:lstStyle/>
          <a:p>
            <a:pPr algn="r">
              <a:lnSpc>
                <a:spcPts val="1200"/>
              </a:lnSpc>
              <a:spcAft>
                <a:spcPts val="400"/>
              </a:spcAft>
            </a:pPr>
            <a:r>
              <a:rPr lang="es-CL" sz="1200" i="1" dirty="0">
                <a:solidFill>
                  <a:schemeClr val="bg1">
                    <a:lumMod val="65000"/>
                  </a:schemeClr>
                </a:solidFill>
                <a:latin typeface="+mj-lt"/>
              </a:rPr>
              <a:t>“Tenemos que potenciar nuestra marca-país, llevando nuestros productos a la mesa de consumidores de todo el mundo”.</a:t>
            </a:r>
          </a:p>
          <a:p>
            <a:pPr algn="r">
              <a:lnSpc>
                <a:spcPts val="1200"/>
              </a:lnSpc>
              <a:spcAft>
                <a:spcPts val="400"/>
              </a:spcAft>
            </a:pPr>
            <a:r>
              <a:rPr lang="es-CL" sz="1200" b="1" dirty="0">
                <a:solidFill>
                  <a:schemeClr val="bg1">
                    <a:lumMod val="65000"/>
                  </a:schemeClr>
                </a:solidFill>
                <a:latin typeface="+mj-lt"/>
              </a:rPr>
              <a:t>Guillermo González, </a:t>
            </a:r>
            <a:r>
              <a:rPr lang="es-CL" sz="1200" b="1" dirty="0" err="1">
                <a:solidFill>
                  <a:schemeClr val="bg1">
                    <a:lumMod val="65000"/>
                  </a:schemeClr>
                </a:solidFill>
                <a:latin typeface="+mj-lt"/>
              </a:rPr>
              <a:t>Chilealimentos</a:t>
            </a:r>
            <a:endParaRPr lang="es-CL" sz="1200" b="1" dirty="0">
              <a:solidFill>
                <a:schemeClr val="bg1">
                  <a:lumMod val="65000"/>
                </a:schemeClr>
              </a:solidFill>
              <a:latin typeface="+mj-lt"/>
            </a:endParaRPr>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11700" y="1537875"/>
            <a:ext cx="3533629" cy="3533629"/>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39431" y="198967"/>
            <a:ext cx="2391698" cy="1029069"/>
          </a:xfrm>
          <a:prstGeom prst="rect">
            <a:avLst/>
          </a:prstGeom>
        </p:spPr>
      </p:pic>
    </p:spTree>
    <p:extLst>
      <p:ext uri="{BB962C8B-B14F-4D97-AF65-F5344CB8AC3E}">
        <p14:creationId xmlns:p14="http://schemas.microsoft.com/office/powerpoint/2010/main" xmlns="" val="179356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redondeado 29"/>
          <p:cNvSpPr/>
          <p:nvPr/>
        </p:nvSpPr>
        <p:spPr>
          <a:xfrm>
            <a:off x="4566239" y="5312073"/>
            <a:ext cx="4111072" cy="713948"/>
          </a:xfrm>
          <a:prstGeom prst="roundRect">
            <a:avLst/>
          </a:prstGeom>
          <a:solidFill>
            <a:srgbClr val="C8E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redondeado 27"/>
          <p:cNvSpPr/>
          <p:nvPr/>
        </p:nvSpPr>
        <p:spPr>
          <a:xfrm>
            <a:off x="4568508" y="4202988"/>
            <a:ext cx="4111072" cy="969828"/>
          </a:xfrm>
          <a:prstGeom prst="roundRect">
            <a:avLst/>
          </a:prstGeom>
          <a:solidFill>
            <a:srgbClr val="EEE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EEE7B9"/>
              </a:solidFill>
            </a:endParaRPr>
          </a:p>
        </p:txBody>
      </p:sp>
      <p:sp>
        <p:nvSpPr>
          <p:cNvPr id="29" name="CuadroTexto 28"/>
          <p:cNvSpPr txBox="1"/>
          <p:nvPr/>
        </p:nvSpPr>
        <p:spPr>
          <a:xfrm>
            <a:off x="4652468" y="4176408"/>
            <a:ext cx="489857" cy="1015663"/>
          </a:xfrm>
          <a:prstGeom prst="rect">
            <a:avLst/>
          </a:prstGeom>
          <a:noFill/>
        </p:spPr>
        <p:txBody>
          <a:bodyPr wrap="square" rtlCol="0">
            <a:spAutoFit/>
          </a:bodyPr>
          <a:lstStyle/>
          <a:p>
            <a:r>
              <a:rPr lang="es-CL" sz="6000" dirty="0">
                <a:solidFill>
                  <a:srgbClr val="FFC000"/>
                </a:solidFill>
              </a:rPr>
              <a:t>6</a:t>
            </a:r>
          </a:p>
        </p:txBody>
      </p:sp>
      <p:sp>
        <p:nvSpPr>
          <p:cNvPr id="24" name="Rectángulo redondeado 23"/>
          <p:cNvSpPr/>
          <p:nvPr/>
        </p:nvSpPr>
        <p:spPr>
          <a:xfrm>
            <a:off x="4566239" y="2635725"/>
            <a:ext cx="4111072" cy="582588"/>
          </a:xfrm>
          <a:prstGeom prst="roundRect">
            <a:avLst/>
          </a:prstGeom>
          <a:solidFill>
            <a:srgbClr val="EF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redondeado 24"/>
          <p:cNvSpPr/>
          <p:nvPr/>
        </p:nvSpPr>
        <p:spPr>
          <a:xfrm>
            <a:off x="4566239" y="3357570"/>
            <a:ext cx="4111072" cy="713948"/>
          </a:xfrm>
          <a:prstGeom prst="roundRect">
            <a:avLst/>
          </a:prstGeom>
          <a:solidFill>
            <a:srgbClr val="D6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redondeado 19"/>
          <p:cNvSpPr/>
          <p:nvPr/>
        </p:nvSpPr>
        <p:spPr>
          <a:xfrm>
            <a:off x="207431" y="3850924"/>
            <a:ext cx="4111072" cy="794808"/>
          </a:xfrm>
          <a:prstGeom prst="roundRect">
            <a:avLst/>
          </a:prstGeom>
          <a:solidFill>
            <a:srgbClr val="EEE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redondeado 6"/>
          <p:cNvSpPr/>
          <p:nvPr/>
        </p:nvSpPr>
        <p:spPr>
          <a:xfrm>
            <a:off x="207432" y="2635725"/>
            <a:ext cx="4111072" cy="1068384"/>
          </a:xfrm>
          <a:prstGeom prst="roundRect">
            <a:avLst/>
          </a:prstGeom>
          <a:solidFill>
            <a:srgbClr val="D6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p:cNvSpPr/>
          <p:nvPr/>
        </p:nvSpPr>
        <p:spPr>
          <a:xfrm rot="5400000">
            <a:off x="299508" y="-70379"/>
            <a:ext cx="279400" cy="878416"/>
          </a:xfrm>
          <a:prstGeom prst="rect">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878416" y="67033"/>
            <a:ext cx="7713552" cy="643766"/>
          </a:xfrm>
          <a:prstGeom prst="rect">
            <a:avLst/>
          </a:prstGeom>
          <a:noFill/>
        </p:spPr>
        <p:txBody>
          <a:bodyPr wrap="square" rtlCol="0">
            <a:spAutoFit/>
          </a:bodyPr>
          <a:lstStyle/>
          <a:p>
            <a:pPr>
              <a:lnSpc>
                <a:spcPts val="4300"/>
              </a:lnSpc>
            </a:pPr>
            <a:r>
              <a:rPr lang="es-CL" sz="4000" dirty="0">
                <a:solidFill>
                  <a:srgbClr val="941B80"/>
                </a:solidFill>
              </a:rPr>
              <a:t>14 Propuestas para </a:t>
            </a:r>
            <a:r>
              <a:rPr lang="es-CL" sz="4000" b="1" i="1" dirty="0">
                <a:solidFill>
                  <a:srgbClr val="941B80"/>
                </a:solidFill>
              </a:rPr>
              <a:t>AVANZAR</a:t>
            </a:r>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3651" y="757991"/>
            <a:ext cx="8674626" cy="1524003"/>
          </a:xfrm>
          <a:prstGeom prst="rect">
            <a:avLst/>
          </a:prstGeom>
        </p:spPr>
      </p:pic>
      <p:sp>
        <p:nvSpPr>
          <p:cNvPr id="16" name="CuadroTexto 15"/>
          <p:cNvSpPr txBox="1"/>
          <p:nvPr/>
        </p:nvSpPr>
        <p:spPr>
          <a:xfrm>
            <a:off x="5316374" y="2751183"/>
            <a:ext cx="3360937" cy="3231654"/>
          </a:xfrm>
          <a:prstGeom prst="rect">
            <a:avLst/>
          </a:prstGeom>
          <a:noFill/>
        </p:spPr>
        <p:txBody>
          <a:bodyPr wrap="square" lIns="0" tIns="0" rIns="0" bIns="0" rtlCol="0">
            <a:spAutoFit/>
          </a:bodyPr>
          <a:lstStyle/>
          <a:p>
            <a:pPr>
              <a:lnSpc>
                <a:spcPts val="1400"/>
              </a:lnSpc>
            </a:pPr>
            <a:r>
              <a:rPr lang="es-CL" sz="1400" dirty="0">
                <a:solidFill>
                  <a:schemeClr val="tx1">
                    <a:lumMod val="50000"/>
                    <a:lumOff val="50000"/>
                  </a:schemeClr>
                </a:solidFill>
                <a:latin typeface="+mj-lt"/>
              </a:rPr>
              <a:t>Mantener la certeza de la propiedad de los derechos de aguas.</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Aumentar los recursos para inversiones en almacenamiento y distribución de recursos hídricos.</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Contar con una política de exportaciones de alimentos de largo plazo que priorice la asignación de recursos y las acciones de promoción.</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Garantizar el funcionamiento de las entidades públicas presentes en la cadena logística nacional, asegurando la operatividad de ésta.</a:t>
            </a:r>
          </a:p>
        </p:txBody>
      </p:sp>
      <p:sp>
        <p:nvSpPr>
          <p:cNvPr id="6" name="CuadroTexto 5"/>
          <p:cNvSpPr txBox="1"/>
          <p:nvPr/>
        </p:nvSpPr>
        <p:spPr>
          <a:xfrm>
            <a:off x="342900" y="2640769"/>
            <a:ext cx="489857" cy="1015663"/>
          </a:xfrm>
          <a:prstGeom prst="rect">
            <a:avLst/>
          </a:prstGeom>
          <a:noFill/>
        </p:spPr>
        <p:txBody>
          <a:bodyPr wrap="square" rtlCol="0">
            <a:spAutoFit/>
          </a:bodyPr>
          <a:lstStyle/>
          <a:p>
            <a:r>
              <a:rPr lang="es-CL" sz="6000" dirty="0">
                <a:solidFill>
                  <a:schemeClr val="accent6"/>
                </a:solidFill>
              </a:rPr>
              <a:t>1</a:t>
            </a:r>
          </a:p>
        </p:txBody>
      </p:sp>
      <p:sp>
        <p:nvSpPr>
          <p:cNvPr id="21" name="Rectángulo redondeado 20"/>
          <p:cNvSpPr/>
          <p:nvPr/>
        </p:nvSpPr>
        <p:spPr>
          <a:xfrm>
            <a:off x="207431" y="4792114"/>
            <a:ext cx="4111072" cy="860256"/>
          </a:xfrm>
          <a:prstGeom prst="roundRect">
            <a:avLst/>
          </a:prstGeom>
          <a:solidFill>
            <a:srgbClr val="C8E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1001486" y="2732827"/>
            <a:ext cx="3233057" cy="2872581"/>
          </a:xfrm>
          <a:prstGeom prst="rect">
            <a:avLst/>
          </a:prstGeom>
          <a:noFill/>
        </p:spPr>
        <p:txBody>
          <a:bodyPr wrap="square" lIns="0" tIns="0" rIns="0" bIns="0" rtlCol="0">
            <a:spAutoFit/>
          </a:bodyPr>
          <a:lstStyle/>
          <a:p>
            <a:pPr>
              <a:lnSpc>
                <a:spcPts val="1400"/>
              </a:lnSpc>
            </a:pPr>
            <a:r>
              <a:rPr lang="es-CL" sz="1400" dirty="0">
                <a:solidFill>
                  <a:schemeClr val="tx1">
                    <a:lumMod val="50000"/>
                    <a:lumOff val="50000"/>
                  </a:schemeClr>
                </a:solidFill>
                <a:latin typeface="+mj-lt"/>
              </a:rPr>
              <a:t>Debe existir una sola institución que tenga la responsabilidad de gestionar los recursos y tomar las decisiones sobre imagen-país y promoción comercial de carácter público, pero con participación privada.</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Se deben priorizar los recursos de la CORFO para innovación de la industria alimentaria en su totalidad.</a:t>
            </a:r>
            <a:endParaRPr lang="es-CL" sz="1400" dirty="0">
              <a:solidFill>
                <a:schemeClr val="tx1">
                  <a:lumMod val="50000"/>
                  <a:lumOff val="50000"/>
                </a:schemeClr>
              </a:solidFill>
            </a:endParaRPr>
          </a:p>
          <a:p>
            <a:pPr>
              <a:lnSpc>
                <a:spcPts val="1400"/>
              </a:lnSpc>
            </a:pPr>
            <a:endParaRPr lang="es-CL" sz="1400" dirty="0">
              <a:solidFill>
                <a:schemeClr val="tx1">
                  <a:lumMod val="50000"/>
                  <a:lumOff val="50000"/>
                </a:schemeClr>
              </a:solidFill>
            </a:endParaRPr>
          </a:p>
          <a:p>
            <a:pPr>
              <a:lnSpc>
                <a:spcPts val="1400"/>
              </a:lnSpc>
            </a:pPr>
            <a:endParaRPr lang="es-CL" sz="1400" dirty="0">
              <a:solidFill>
                <a:schemeClr val="tx1">
                  <a:lumMod val="50000"/>
                  <a:lumOff val="50000"/>
                </a:schemeClr>
              </a:solidFill>
            </a:endParaRPr>
          </a:p>
          <a:p>
            <a:pPr>
              <a:lnSpc>
                <a:spcPts val="1400"/>
              </a:lnSpc>
              <a:spcAft>
                <a:spcPts val="1200"/>
              </a:spcAft>
            </a:pPr>
            <a:r>
              <a:rPr lang="es-CL" sz="1400" dirty="0">
                <a:solidFill>
                  <a:schemeClr val="tx1">
                    <a:lumMod val="50000"/>
                    <a:lumOff val="50000"/>
                  </a:schemeClr>
                </a:solidFill>
              </a:rPr>
              <a:t>S</a:t>
            </a:r>
            <a:r>
              <a:rPr lang="es-CL" sz="1400" dirty="0">
                <a:solidFill>
                  <a:schemeClr val="tx1">
                    <a:lumMod val="50000"/>
                    <a:lumOff val="50000"/>
                  </a:schemeClr>
                </a:solidFill>
                <a:latin typeface="+mj-lt"/>
              </a:rPr>
              <a:t>e propone la creación de un fondo para la implementación de nuevas tecnologías relacionadas a la sustentabilidad de la industria de alimentos.</a:t>
            </a:r>
          </a:p>
        </p:txBody>
      </p:sp>
      <p:sp>
        <p:nvSpPr>
          <p:cNvPr id="22" name="CuadroTexto 21"/>
          <p:cNvSpPr txBox="1"/>
          <p:nvPr/>
        </p:nvSpPr>
        <p:spPr>
          <a:xfrm>
            <a:off x="342899" y="3724855"/>
            <a:ext cx="489857" cy="1015663"/>
          </a:xfrm>
          <a:prstGeom prst="rect">
            <a:avLst/>
          </a:prstGeom>
          <a:noFill/>
        </p:spPr>
        <p:txBody>
          <a:bodyPr wrap="square" rtlCol="0">
            <a:spAutoFit/>
          </a:bodyPr>
          <a:lstStyle/>
          <a:p>
            <a:r>
              <a:rPr lang="es-CL" sz="6000" dirty="0">
                <a:solidFill>
                  <a:srgbClr val="FFC000"/>
                </a:solidFill>
              </a:rPr>
              <a:t>2</a:t>
            </a:r>
          </a:p>
        </p:txBody>
      </p:sp>
      <p:sp>
        <p:nvSpPr>
          <p:cNvPr id="23" name="CuadroTexto 22"/>
          <p:cNvSpPr txBox="1"/>
          <p:nvPr/>
        </p:nvSpPr>
        <p:spPr>
          <a:xfrm>
            <a:off x="348660" y="4688275"/>
            <a:ext cx="489857" cy="1015663"/>
          </a:xfrm>
          <a:prstGeom prst="rect">
            <a:avLst/>
          </a:prstGeom>
          <a:noFill/>
        </p:spPr>
        <p:txBody>
          <a:bodyPr wrap="square" rtlCol="0">
            <a:spAutoFit/>
          </a:bodyPr>
          <a:lstStyle/>
          <a:p>
            <a:r>
              <a:rPr lang="es-CL" sz="6000" dirty="0">
                <a:solidFill>
                  <a:schemeClr val="accent1"/>
                </a:solidFill>
              </a:rPr>
              <a:t>3</a:t>
            </a:r>
          </a:p>
        </p:txBody>
      </p:sp>
      <p:sp>
        <p:nvSpPr>
          <p:cNvPr id="26" name="CuadroTexto 25"/>
          <p:cNvSpPr txBox="1"/>
          <p:nvPr/>
        </p:nvSpPr>
        <p:spPr>
          <a:xfrm>
            <a:off x="4676765" y="2429838"/>
            <a:ext cx="489857" cy="1015663"/>
          </a:xfrm>
          <a:prstGeom prst="rect">
            <a:avLst/>
          </a:prstGeom>
          <a:noFill/>
        </p:spPr>
        <p:txBody>
          <a:bodyPr wrap="square" rtlCol="0">
            <a:spAutoFit/>
          </a:bodyPr>
          <a:lstStyle/>
          <a:p>
            <a:r>
              <a:rPr lang="es-CL" sz="6000" dirty="0">
                <a:solidFill>
                  <a:srgbClr val="941B80"/>
                </a:solidFill>
              </a:rPr>
              <a:t>4</a:t>
            </a:r>
          </a:p>
        </p:txBody>
      </p:sp>
      <p:sp>
        <p:nvSpPr>
          <p:cNvPr id="27" name="CuadroTexto 26"/>
          <p:cNvSpPr txBox="1"/>
          <p:nvPr/>
        </p:nvSpPr>
        <p:spPr>
          <a:xfrm>
            <a:off x="4650199" y="3196277"/>
            <a:ext cx="489857" cy="1015663"/>
          </a:xfrm>
          <a:prstGeom prst="rect">
            <a:avLst/>
          </a:prstGeom>
          <a:noFill/>
        </p:spPr>
        <p:txBody>
          <a:bodyPr wrap="square" rtlCol="0">
            <a:spAutoFit/>
          </a:bodyPr>
          <a:lstStyle/>
          <a:p>
            <a:r>
              <a:rPr lang="es-CL" sz="6000" dirty="0">
                <a:solidFill>
                  <a:schemeClr val="accent6"/>
                </a:solidFill>
              </a:rPr>
              <a:t>5</a:t>
            </a:r>
          </a:p>
        </p:txBody>
      </p:sp>
      <p:sp>
        <p:nvSpPr>
          <p:cNvPr id="31" name="CuadroTexto 30"/>
          <p:cNvSpPr txBox="1"/>
          <p:nvPr/>
        </p:nvSpPr>
        <p:spPr>
          <a:xfrm>
            <a:off x="4650199" y="5150780"/>
            <a:ext cx="489857" cy="1015663"/>
          </a:xfrm>
          <a:prstGeom prst="rect">
            <a:avLst/>
          </a:prstGeom>
          <a:noFill/>
        </p:spPr>
        <p:txBody>
          <a:bodyPr wrap="square" rtlCol="0">
            <a:spAutoFit/>
          </a:bodyPr>
          <a:lstStyle/>
          <a:p>
            <a:r>
              <a:rPr lang="es-CL" sz="6000" dirty="0">
                <a:solidFill>
                  <a:schemeClr val="accent1"/>
                </a:solidFill>
              </a:rPr>
              <a:t>7</a:t>
            </a:r>
          </a:p>
        </p:txBody>
      </p:sp>
    </p:spTree>
    <p:extLst>
      <p:ext uri="{BB962C8B-B14F-4D97-AF65-F5344CB8AC3E}">
        <p14:creationId xmlns:p14="http://schemas.microsoft.com/office/powerpoint/2010/main" xmlns="" val="197048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rot="5400000">
            <a:off x="299508" y="-70379"/>
            <a:ext cx="279400" cy="878416"/>
          </a:xfrm>
          <a:prstGeom prst="rect">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878416" y="67033"/>
            <a:ext cx="7713552" cy="643766"/>
          </a:xfrm>
          <a:prstGeom prst="rect">
            <a:avLst/>
          </a:prstGeom>
          <a:noFill/>
        </p:spPr>
        <p:txBody>
          <a:bodyPr wrap="square" rtlCol="0">
            <a:spAutoFit/>
          </a:bodyPr>
          <a:lstStyle/>
          <a:p>
            <a:pPr>
              <a:lnSpc>
                <a:spcPts val="4300"/>
              </a:lnSpc>
            </a:pPr>
            <a:r>
              <a:rPr lang="es-CL" sz="4000" dirty="0">
                <a:solidFill>
                  <a:srgbClr val="941B80"/>
                </a:solidFill>
              </a:rPr>
              <a:t>14 Propuestas para </a:t>
            </a:r>
            <a:r>
              <a:rPr lang="es-CL" sz="4000" b="1" i="1" dirty="0">
                <a:solidFill>
                  <a:srgbClr val="941B80"/>
                </a:solidFill>
              </a:rPr>
              <a:t>AVANZAR</a:t>
            </a:r>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687" y="704203"/>
            <a:ext cx="8674626" cy="1524003"/>
          </a:xfrm>
          <a:prstGeom prst="rect">
            <a:avLst/>
          </a:prstGeom>
        </p:spPr>
      </p:pic>
      <p:sp>
        <p:nvSpPr>
          <p:cNvPr id="20" name="Rectángulo redondeado 19"/>
          <p:cNvSpPr/>
          <p:nvPr/>
        </p:nvSpPr>
        <p:spPr>
          <a:xfrm>
            <a:off x="4612932" y="3850924"/>
            <a:ext cx="4111072" cy="794808"/>
          </a:xfrm>
          <a:prstGeom prst="roundRect">
            <a:avLst/>
          </a:prstGeom>
          <a:solidFill>
            <a:srgbClr val="C8E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redondeado 6"/>
          <p:cNvSpPr/>
          <p:nvPr/>
        </p:nvSpPr>
        <p:spPr>
          <a:xfrm>
            <a:off x="4612933" y="2635725"/>
            <a:ext cx="4111072" cy="1068384"/>
          </a:xfrm>
          <a:prstGeom prst="roundRect">
            <a:avLst/>
          </a:prstGeom>
          <a:solidFill>
            <a:srgbClr val="EEE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4637599" y="2640769"/>
            <a:ext cx="1283911" cy="1015663"/>
          </a:xfrm>
          <a:prstGeom prst="rect">
            <a:avLst/>
          </a:prstGeom>
          <a:noFill/>
        </p:spPr>
        <p:txBody>
          <a:bodyPr wrap="square" rtlCol="0">
            <a:spAutoFit/>
          </a:bodyPr>
          <a:lstStyle/>
          <a:p>
            <a:r>
              <a:rPr lang="es-CL" sz="6000" spc="-300" dirty="0">
                <a:solidFill>
                  <a:srgbClr val="FFC000"/>
                </a:solidFill>
              </a:rPr>
              <a:t>12</a:t>
            </a:r>
          </a:p>
        </p:txBody>
      </p:sp>
      <p:sp>
        <p:nvSpPr>
          <p:cNvPr id="21" name="Rectángulo redondeado 20"/>
          <p:cNvSpPr/>
          <p:nvPr/>
        </p:nvSpPr>
        <p:spPr>
          <a:xfrm>
            <a:off x="4612932" y="4792114"/>
            <a:ext cx="4111072" cy="730860"/>
          </a:xfrm>
          <a:prstGeom prst="roundRect">
            <a:avLst/>
          </a:prstGeom>
          <a:solidFill>
            <a:srgbClr val="D6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CuadroTexto 9"/>
          <p:cNvSpPr txBox="1"/>
          <p:nvPr/>
        </p:nvSpPr>
        <p:spPr>
          <a:xfrm>
            <a:off x="5548285" y="2732827"/>
            <a:ext cx="3113314" cy="2693045"/>
          </a:xfrm>
          <a:prstGeom prst="rect">
            <a:avLst/>
          </a:prstGeom>
          <a:noFill/>
        </p:spPr>
        <p:txBody>
          <a:bodyPr wrap="square" lIns="0" tIns="0" rIns="0" bIns="0" rtlCol="0">
            <a:spAutoFit/>
          </a:bodyPr>
          <a:lstStyle/>
          <a:p>
            <a:pPr>
              <a:lnSpc>
                <a:spcPts val="1400"/>
              </a:lnSpc>
            </a:pPr>
            <a:r>
              <a:rPr lang="es-CL" sz="1400" dirty="0">
                <a:solidFill>
                  <a:schemeClr val="tx1">
                    <a:lumMod val="50000"/>
                    <a:lumOff val="50000"/>
                  </a:schemeClr>
                </a:solidFill>
                <a:latin typeface="+mj-lt"/>
              </a:rPr>
              <a:t>Contar con información oportuna y completa de las operaciones de comercio exterior y de la industria. Acordar el tipo de información estadística de la industria de alimentos.</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Concordar un Plan Nacional de desarrollo de la infraestructura, que favorezca el crecimiento del comercio exterior.</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Contar con un Consejo Nacional de Facilitación de Comercio, acorde a los compromisos adquiridos con la OMC.</a:t>
            </a:r>
          </a:p>
        </p:txBody>
      </p:sp>
      <p:sp>
        <p:nvSpPr>
          <p:cNvPr id="22" name="CuadroTexto 21"/>
          <p:cNvSpPr txBox="1"/>
          <p:nvPr/>
        </p:nvSpPr>
        <p:spPr>
          <a:xfrm>
            <a:off x="4637598" y="3724855"/>
            <a:ext cx="1126672" cy="1015663"/>
          </a:xfrm>
          <a:prstGeom prst="rect">
            <a:avLst/>
          </a:prstGeom>
          <a:noFill/>
        </p:spPr>
        <p:txBody>
          <a:bodyPr wrap="square" rtlCol="0">
            <a:spAutoFit/>
          </a:bodyPr>
          <a:lstStyle/>
          <a:p>
            <a:r>
              <a:rPr lang="es-CL" sz="6000" spc="-300" dirty="0">
                <a:solidFill>
                  <a:schemeClr val="accent1"/>
                </a:solidFill>
              </a:rPr>
              <a:t>13</a:t>
            </a:r>
          </a:p>
        </p:txBody>
      </p:sp>
      <p:sp>
        <p:nvSpPr>
          <p:cNvPr id="23" name="CuadroTexto 22"/>
          <p:cNvSpPr txBox="1"/>
          <p:nvPr/>
        </p:nvSpPr>
        <p:spPr>
          <a:xfrm>
            <a:off x="4643359" y="4612073"/>
            <a:ext cx="1022940" cy="1015663"/>
          </a:xfrm>
          <a:prstGeom prst="rect">
            <a:avLst/>
          </a:prstGeom>
          <a:noFill/>
        </p:spPr>
        <p:txBody>
          <a:bodyPr wrap="square" rtlCol="0">
            <a:spAutoFit/>
          </a:bodyPr>
          <a:lstStyle/>
          <a:p>
            <a:r>
              <a:rPr lang="es-CL" sz="6000" spc="-300" dirty="0">
                <a:solidFill>
                  <a:schemeClr val="accent6"/>
                </a:solidFill>
              </a:rPr>
              <a:t>14</a:t>
            </a:r>
          </a:p>
        </p:txBody>
      </p:sp>
      <p:grpSp>
        <p:nvGrpSpPr>
          <p:cNvPr id="2" name="Grupo 1"/>
          <p:cNvGrpSpPr/>
          <p:nvPr/>
        </p:nvGrpSpPr>
        <p:grpSpPr>
          <a:xfrm>
            <a:off x="197252" y="2429838"/>
            <a:ext cx="4181370" cy="3312426"/>
            <a:chOff x="4535726" y="2429838"/>
            <a:chExt cx="4181370" cy="3312426"/>
          </a:xfrm>
        </p:grpSpPr>
        <p:sp>
          <p:nvSpPr>
            <p:cNvPr id="30" name="Rectángulo redondeado 29"/>
            <p:cNvSpPr/>
            <p:nvPr/>
          </p:nvSpPr>
          <p:spPr>
            <a:xfrm>
              <a:off x="4566239" y="4951266"/>
              <a:ext cx="4111072" cy="580921"/>
            </a:xfrm>
            <a:prstGeom prst="roundRect">
              <a:avLst/>
            </a:prstGeom>
            <a:solidFill>
              <a:srgbClr val="C8E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redondeado 27"/>
            <p:cNvSpPr/>
            <p:nvPr/>
          </p:nvSpPr>
          <p:spPr>
            <a:xfrm>
              <a:off x="4568508" y="4202988"/>
              <a:ext cx="4111072" cy="610744"/>
            </a:xfrm>
            <a:prstGeom prst="roundRect">
              <a:avLst/>
            </a:prstGeom>
            <a:solidFill>
              <a:srgbClr val="EEE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EEE7B9"/>
                </a:solidFill>
              </a:endParaRPr>
            </a:p>
          </p:txBody>
        </p:sp>
        <p:sp>
          <p:nvSpPr>
            <p:cNvPr id="29" name="CuadroTexto 28"/>
            <p:cNvSpPr txBox="1"/>
            <p:nvPr/>
          </p:nvSpPr>
          <p:spPr>
            <a:xfrm>
              <a:off x="4535726" y="3981691"/>
              <a:ext cx="1235454" cy="1015663"/>
            </a:xfrm>
            <a:prstGeom prst="rect">
              <a:avLst/>
            </a:prstGeom>
            <a:noFill/>
          </p:spPr>
          <p:txBody>
            <a:bodyPr wrap="square" rtlCol="0">
              <a:spAutoFit/>
            </a:bodyPr>
            <a:lstStyle/>
            <a:p>
              <a:r>
                <a:rPr lang="es-CL" sz="6000" spc="-300" dirty="0">
                  <a:solidFill>
                    <a:srgbClr val="FFC000"/>
                  </a:solidFill>
                </a:rPr>
                <a:t>10</a:t>
              </a:r>
            </a:p>
          </p:txBody>
        </p:sp>
        <p:sp>
          <p:nvSpPr>
            <p:cNvPr id="24" name="Rectángulo redondeado 23"/>
            <p:cNvSpPr/>
            <p:nvPr/>
          </p:nvSpPr>
          <p:spPr>
            <a:xfrm>
              <a:off x="4566239" y="2635725"/>
              <a:ext cx="4111072" cy="582588"/>
            </a:xfrm>
            <a:prstGeom prst="roundRect">
              <a:avLst/>
            </a:prstGeom>
            <a:solidFill>
              <a:srgbClr val="EF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redondeado 24"/>
            <p:cNvSpPr/>
            <p:nvPr/>
          </p:nvSpPr>
          <p:spPr>
            <a:xfrm>
              <a:off x="4566239" y="3357570"/>
              <a:ext cx="4111072" cy="713948"/>
            </a:xfrm>
            <a:prstGeom prst="roundRect">
              <a:avLst/>
            </a:prstGeom>
            <a:solidFill>
              <a:srgbClr val="D6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CuadroTexto 15"/>
            <p:cNvSpPr txBox="1"/>
            <p:nvPr/>
          </p:nvSpPr>
          <p:spPr>
            <a:xfrm>
              <a:off x="5524601" y="2751183"/>
              <a:ext cx="3192495" cy="2693045"/>
            </a:xfrm>
            <a:prstGeom prst="rect">
              <a:avLst/>
            </a:prstGeom>
            <a:noFill/>
          </p:spPr>
          <p:txBody>
            <a:bodyPr wrap="square" lIns="0" tIns="0" rIns="0" bIns="0" rtlCol="0">
              <a:spAutoFit/>
            </a:bodyPr>
            <a:lstStyle/>
            <a:p>
              <a:pPr>
                <a:lnSpc>
                  <a:spcPts val="1400"/>
                </a:lnSpc>
              </a:pPr>
              <a:r>
                <a:rPr lang="es-CL" sz="1400" dirty="0">
                  <a:solidFill>
                    <a:schemeClr val="tx1">
                      <a:lumMod val="50000"/>
                      <a:lumOff val="50000"/>
                    </a:schemeClr>
                  </a:solidFill>
                  <a:latin typeface="+mj-lt"/>
                </a:rPr>
                <a:t>Contar con una política de ordenamiento territorial y de uso del borde costero.</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Otorgar rango de servicio a la Agencia Chilena para la Calidad e Inocuidad Alimentaria, ACHIPIA</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Tener participación anticipada en la elaboración de las regulaciones.</a:t>
              </a:r>
            </a:p>
            <a:p>
              <a:pPr>
                <a:lnSpc>
                  <a:spcPts val="1400"/>
                </a:lnSpc>
              </a:pPr>
              <a:endParaRPr lang="es-CL" sz="1400" dirty="0">
                <a:solidFill>
                  <a:schemeClr val="tx1">
                    <a:lumMod val="50000"/>
                    <a:lumOff val="50000"/>
                  </a:schemeClr>
                </a:solidFill>
                <a:latin typeface="+mj-lt"/>
              </a:endParaRPr>
            </a:p>
            <a:p>
              <a:pPr>
                <a:lnSpc>
                  <a:spcPts val="1400"/>
                </a:lnSpc>
              </a:pPr>
              <a:endParaRPr lang="es-CL" sz="1400" dirty="0">
                <a:solidFill>
                  <a:schemeClr val="tx1">
                    <a:lumMod val="50000"/>
                    <a:lumOff val="50000"/>
                  </a:schemeClr>
                </a:solidFill>
                <a:latin typeface="+mj-lt"/>
              </a:endParaRPr>
            </a:p>
            <a:p>
              <a:pPr>
                <a:lnSpc>
                  <a:spcPts val="1400"/>
                </a:lnSpc>
              </a:pPr>
              <a:r>
                <a:rPr lang="es-CL" sz="1400" dirty="0">
                  <a:solidFill>
                    <a:schemeClr val="tx1">
                      <a:lumMod val="50000"/>
                      <a:lumOff val="50000"/>
                    </a:schemeClr>
                  </a:solidFill>
                  <a:latin typeface="+mj-lt"/>
                </a:rPr>
                <a:t>Modernización de los organismos supervisores y certificadores.</a:t>
              </a:r>
            </a:p>
          </p:txBody>
        </p:sp>
        <p:sp>
          <p:nvSpPr>
            <p:cNvPr id="26" name="CuadroTexto 25"/>
            <p:cNvSpPr txBox="1"/>
            <p:nvPr/>
          </p:nvSpPr>
          <p:spPr>
            <a:xfrm>
              <a:off x="4763849" y="2429838"/>
              <a:ext cx="489857" cy="1015663"/>
            </a:xfrm>
            <a:prstGeom prst="rect">
              <a:avLst/>
            </a:prstGeom>
            <a:noFill/>
          </p:spPr>
          <p:txBody>
            <a:bodyPr wrap="square" rtlCol="0">
              <a:spAutoFit/>
            </a:bodyPr>
            <a:lstStyle/>
            <a:p>
              <a:r>
                <a:rPr lang="es-CL" sz="6000" dirty="0">
                  <a:solidFill>
                    <a:srgbClr val="941B80"/>
                  </a:solidFill>
                </a:rPr>
                <a:t>8</a:t>
              </a:r>
            </a:p>
          </p:txBody>
        </p:sp>
        <p:sp>
          <p:nvSpPr>
            <p:cNvPr id="27" name="CuadroTexto 26"/>
            <p:cNvSpPr txBox="1"/>
            <p:nvPr/>
          </p:nvSpPr>
          <p:spPr>
            <a:xfrm>
              <a:off x="4737283" y="3223172"/>
              <a:ext cx="489857" cy="1015663"/>
            </a:xfrm>
            <a:prstGeom prst="rect">
              <a:avLst/>
            </a:prstGeom>
            <a:noFill/>
          </p:spPr>
          <p:txBody>
            <a:bodyPr wrap="square" rtlCol="0">
              <a:spAutoFit/>
            </a:bodyPr>
            <a:lstStyle/>
            <a:p>
              <a:r>
                <a:rPr lang="es-CL" sz="6000" dirty="0">
                  <a:solidFill>
                    <a:schemeClr val="accent6"/>
                  </a:solidFill>
                </a:rPr>
                <a:t>9</a:t>
              </a:r>
            </a:p>
          </p:txBody>
        </p:sp>
        <p:sp>
          <p:nvSpPr>
            <p:cNvPr id="31" name="CuadroTexto 30"/>
            <p:cNvSpPr txBox="1"/>
            <p:nvPr/>
          </p:nvSpPr>
          <p:spPr>
            <a:xfrm>
              <a:off x="4566239" y="4726601"/>
              <a:ext cx="977715" cy="1015663"/>
            </a:xfrm>
            <a:prstGeom prst="rect">
              <a:avLst/>
            </a:prstGeom>
            <a:noFill/>
          </p:spPr>
          <p:txBody>
            <a:bodyPr wrap="square" rtlCol="0">
              <a:spAutoFit/>
            </a:bodyPr>
            <a:lstStyle/>
            <a:p>
              <a:r>
                <a:rPr lang="es-CL" sz="6000" dirty="0">
                  <a:solidFill>
                    <a:schemeClr val="accent1"/>
                  </a:solidFill>
                </a:rPr>
                <a:t>11</a:t>
              </a:r>
            </a:p>
          </p:txBody>
        </p:sp>
      </p:grpSp>
    </p:spTree>
    <p:extLst>
      <p:ext uri="{BB962C8B-B14F-4D97-AF65-F5344CB8AC3E}">
        <p14:creationId xmlns:p14="http://schemas.microsoft.com/office/powerpoint/2010/main" xmlns="" val="330743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715224" y="1014264"/>
            <a:ext cx="7713552" cy="643766"/>
          </a:xfrm>
          <a:prstGeom prst="rect">
            <a:avLst/>
          </a:prstGeom>
          <a:noFill/>
        </p:spPr>
        <p:txBody>
          <a:bodyPr wrap="square" rtlCol="0">
            <a:spAutoFit/>
          </a:bodyPr>
          <a:lstStyle/>
          <a:p>
            <a:pPr algn="ctr">
              <a:lnSpc>
                <a:spcPts val="4300"/>
              </a:lnSpc>
            </a:pPr>
            <a:r>
              <a:rPr lang="es-CL" sz="4000" b="1" i="1" dirty="0">
                <a:solidFill>
                  <a:srgbClr val="941B80"/>
                </a:solidFill>
              </a:rPr>
              <a:t>Futuro PROMISORIO</a:t>
            </a:r>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32" name="CuadroTexto 31"/>
          <p:cNvSpPr txBox="1"/>
          <p:nvPr/>
        </p:nvSpPr>
        <p:spPr>
          <a:xfrm>
            <a:off x="2585659" y="1966983"/>
            <a:ext cx="3972682" cy="2000548"/>
          </a:xfrm>
          <a:prstGeom prst="rect">
            <a:avLst/>
          </a:prstGeom>
          <a:noFill/>
        </p:spPr>
        <p:txBody>
          <a:bodyPr wrap="square" lIns="0" tIns="0" rIns="0" bIns="0" rtlCol="0">
            <a:spAutoFit/>
          </a:bodyPr>
          <a:lstStyle/>
          <a:p>
            <a:pPr algn="ctr"/>
            <a:r>
              <a:rPr lang="es-CL" sz="2600" dirty="0">
                <a:solidFill>
                  <a:srgbClr val="941B80"/>
                </a:solidFill>
                <a:latin typeface="+mj-lt"/>
              </a:rPr>
              <a:t>Tenemos el potencial de duplicar nuestras exportaciones al 2025, alcanzando los</a:t>
            </a:r>
          </a:p>
          <a:p>
            <a:pPr algn="ctr"/>
            <a:r>
              <a:rPr lang="es-CL" sz="2600" dirty="0">
                <a:solidFill>
                  <a:srgbClr val="941B80"/>
                </a:solidFill>
                <a:latin typeface="+mj-lt"/>
              </a:rPr>
              <a:t>US$ 32 mil millones.</a:t>
            </a:r>
            <a:endParaRPr lang="es-CL" sz="2600" dirty="0">
              <a:solidFill>
                <a:schemeClr val="tx1">
                  <a:lumMod val="50000"/>
                  <a:lumOff val="50000"/>
                </a:schemeClr>
              </a:solidFill>
              <a:latin typeface="+mj-lt"/>
            </a:endParaRPr>
          </a:p>
        </p:txBody>
      </p:sp>
      <p:sp>
        <p:nvSpPr>
          <p:cNvPr id="3" name="Rectángulo 2"/>
          <p:cNvSpPr/>
          <p:nvPr/>
        </p:nvSpPr>
        <p:spPr>
          <a:xfrm>
            <a:off x="304800" y="4882243"/>
            <a:ext cx="8534400" cy="1447800"/>
          </a:xfrm>
          <a:prstGeom prst="rect">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Elipse 4"/>
          <p:cNvSpPr/>
          <p:nvPr/>
        </p:nvSpPr>
        <p:spPr>
          <a:xfrm>
            <a:off x="304800" y="1932687"/>
            <a:ext cx="2139251" cy="2139251"/>
          </a:xfrm>
          <a:prstGeom prst="ellips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CuadroTexto 33"/>
          <p:cNvSpPr txBox="1"/>
          <p:nvPr/>
        </p:nvSpPr>
        <p:spPr>
          <a:xfrm>
            <a:off x="1183926" y="5083848"/>
            <a:ext cx="6776149" cy="923330"/>
          </a:xfrm>
          <a:prstGeom prst="rect">
            <a:avLst/>
          </a:prstGeom>
          <a:noFill/>
        </p:spPr>
        <p:txBody>
          <a:bodyPr wrap="square" lIns="0" tIns="0" rIns="0" bIns="0" rtlCol="0">
            <a:spAutoFit/>
          </a:bodyPr>
          <a:lstStyle/>
          <a:p>
            <a:pPr algn="ctr"/>
            <a:r>
              <a:rPr lang="es-CL" sz="2000" dirty="0">
                <a:solidFill>
                  <a:schemeClr val="bg1"/>
                </a:solidFill>
                <a:latin typeface="+mj-lt"/>
              </a:rPr>
              <a:t>Para ello </a:t>
            </a:r>
            <a:r>
              <a:rPr lang="es-CL" sz="2000" b="1" dirty="0">
                <a:solidFill>
                  <a:schemeClr val="bg1"/>
                </a:solidFill>
                <a:latin typeface="+mj-lt"/>
              </a:rPr>
              <a:t>debemos desarrollar un plan de largo plazo que permita mantener el crecimiento anual de 8% </a:t>
            </a:r>
            <a:r>
              <a:rPr lang="es-CL" sz="2000" dirty="0">
                <a:solidFill>
                  <a:schemeClr val="bg1"/>
                </a:solidFill>
                <a:latin typeface="+mj-lt"/>
              </a:rPr>
              <a:t>promedio que han tenido los envíos de alimentos en los últimos años.</a:t>
            </a:r>
          </a:p>
        </p:txBody>
      </p:sp>
      <p:sp>
        <p:nvSpPr>
          <p:cNvPr id="35" name="CuadroTexto 34"/>
          <p:cNvSpPr txBox="1"/>
          <p:nvPr/>
        </p:nvSpPr>
        <p:spPr>
          <a:xfrm>
            <a:off x="569137" y="2335072"/>
            <a:ext cx="1610576" cy="430887"/>
          </a:xfrm>
          <a:prstGeom prst="rect">
            <a:avLst/>
          </a:prstGeom>
          <a:noFill/>
        </p:spPr>
        <p:txBody>
          <a:bodyPr wrap="square" lIns="0" tIns="0" rIns="0" bIns="0" rtlCol="0">
            <a:spAutoFit/>
          </a:bodyPr>
          <a:lstStyle/>
          <a:p>
            <a:pPr algn="ctr"/>
            <a:r>
              <a:rPr lang="es-CL" sz="2800" dirty="0">
                <a:solidFill>
                  <a:schemeClr val="bg1"/>
                </a:solidFill>
                <a:latin typeface="+mj-lt"/>
              </a:rPr>
              <a:t>año 2016</a:t>
            </a:r>
          </a:p>
        </p:txBody>
      </p:sp>
      <p:sp>
        <p:nvSpPr>
          <p:cNvPr id="36" name="CuadroTexto 35"/>
          <p:cNvSpPr txBox="1"/>
          <p:nvPr/>
        </p:nvSpPr>
        <p:spPr>
          <a:xfrm>
            <a:off x="569137" y="2694537"/>
            <a:ext cx="1610576" cy="615553"/>
          </a:xfrm>
          <a:prstGeom prst="rect">
            <a:avLst/>
          </a:prstGeom>
          <a:noFill/>
        </p:spPr>
        <p:txBody>
          <a:bodyPr wrap="square" lIns="0" tIns="0" rIns="0" bIns="0" rtlCol="0">
            <a:spAutoFit/>
          </a:bodyPr>
          <a:lstStyle/>
          <a:p>
            <a:pPr algn="ctr"/>
            <a:r>
              <a:rPr lang="es-CL" sz="4000" b="1" dirty="0">
                <a:solidFill>
                  <a:schemeClr val="accent4">
                    <a:lumMod val="60000"/>
                    <a:lumOff val="40000"/>
                  </a:schemeClr>
                </a:solidFill>
                <a:latin typeface="+mj-lt"/>
              </a:rPr>
              <a:t>US$ 16</a:t>
            </a:r>
          </a:p>
        </p:txBody>
      </p:sp>
      <p:sp>
        <p:nvSpPr>
          <p:cNvPr id="37" name="CuadroTexto 36"/>
          <p:cNvSpPr txBox="1"/>
          <p:nvPr/>
        </p:nvSpPr>
        <p:spPr>
          <a:xfrm>
            <a:off x="569137" y="3230423"/>
            <a:ext cx="1610576" cy="276999"/>
          </a:xfrm>
          <a:prstGeom prst="rect">
            <a:avLst/>
          </a:prstGeom>
          <a:noFill/>
        </p:spPr>
        <p:txBody>
          <a:bodyPr wrap="square" lIns="0" tIns="0" rIns="0" bIns="0" rtlCol="0">
            <a:spAutoFit/>
          </a:bodyPr>
          <a:lstStyle/>
          <a:p>
            <a:pPr algn="ctr"/>
            <a:r>
              <a:rPr lang="es-CL" dirty="0">
                <a:solidFill>
                  <a:schemeClr val="accent4">
                    <a:lumMod val="60000"/>
                    <a:lumOff val="40000"/>
                  </a:schemeClr>
                </a:solidFill>
                <a:latin typeface="+mj-lt"/>
              </a:rPr>
              <a:t>MIL MILLONES</a:t>
            </a:r>
          </a:p>
        </p:txBody>
      </p:sp>
      <p:sp>
        <p:nvSpPr>
          <p:cNvPr id="42" name="Elipse 41"/>
          <p:cNvSpPr/>
          <p:nvPr/>
        </p:nvSpPr>
        <p:spPr>
          <a:xfrm>
            <a:off x="6699949" y="1932687"/>
            <a:ext cx="2139251" cy="2139251"/>
          </a:xfrm>
          <a:prstGeom prst="ellipse">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CuadroTexto 42"/>
          <p:cNvSpPr txBox="1"/>
          <p:nvPr/>
        </p:nvSpPr>
        <p:spPr>
          <a:xfrm>
            <a:off x="6964286" y="2335072"/>
            <a:ext cx="1610576" cy="430887"/>
          </a:xfrm>
          <a:prstGeom prst="rect">
            <a:avLst/>
          </a:prstGeom>
          <a:noFill/>
        </p:spPr>
        <p:txBody>
          <a:bodyPr wrap="square" lIns="0" tIns="0" rIns="0" bIns="0" rtlCol="0">
            <a:spAutoFit/>
          </a:bodyPr>
          <a:lstStyle/>
          <a:p>
            <a:pPr algn="ctr"/>
            <a:r>
              <a:rPr lang="es-CL" sz="2800" dirty="0">
                <a:solidFill>
                  <a:schemeClr val="bg1"/>
                </a:solidFill>
                <a:latin typeface="+mj-lt"/>
              </a:rPr>
              <a:t>año 2025</a:t>
            </a:r>
          </a:p>
        </p:txBody>
      </p:sp>
      <p:sp>
        <p:nvSpPr>
          <p:cNvPr id="44" name="CuadroTexto 43"/>
          <p:cNvSpPr txBox="1"/>
          <p:nvPr/>
        </p:nvSpPr>
        <p:spPr>
          <a:xfrm>
            <a:off x="6964286" y="2694537"/>
            <a:ext cx="1610576" cy="615553"/>
          </a:xfrm>
          <a:prstGeom prst="rect">
            <a:avLst/>
          </a:prstGeom>
          <a:noFill/>
        </p:spPr>
        <p:txBody>
          <a:bodyPr wrap="square" lIns="0" tIns="0" rIns="0" bIns="0" rtlCol="0">
            <a:spAutoFit/>
          </a:bodyPr>
          <a:lstStyle/>
          <a:p>
            <a:pPr algn="ctr"/>
            <a:r>
              <a:rPr lang="es-CL" sz="4000" b="1" dirty="0">
                <a:solidFill>
                  <a:schemeClr val="accent4">
                    <a:lumMod val="60000"/>
                    <a:lumOff val="40000"/>
                  </a:schemeClr>
                </a:solidFill>
                <a:latin typeface="+mj-lt"/>
              </a:rPr>
              <a:t>US</a:t>
            </a:r>
            <a:r>
              <a:rPr lang="es-CL" sz="4000" b="1">
                <a:solidFill>
                  <a:schemeClr val="accent4">
                    <a:lumMod val="60000"/>
                    <a:lumOff val="40000"/>
                  </a:schemeClr>
                </a:solidFill>
                <a:latin typeface="+mj-lt"/>
              </a:rPr>
              <a:t>$ 32</a:t>
            </a:r>
            <a:endParaRPr lang="es-CL" sz="4000" b="1" dirty="0">
              <a:solidFill>
                <a:schemeClr val="accent4">
                  <a:lumMod val="60000"/>
                  <a:lumOff val="40000"/>
                </a:schemeClr>
              </a:solidFill>
              <a:latin typeface="+mj-lt"/>
            </a:endParaRPr>
          </a:p>
        </p:txBody>
      </p:sp>
      <p:sp>
        <p:nvSpPr>
          <p:cNvPr id="45" name="CuadroTexto 44"/>
          <p:cNvSpPr txBox="1"/>
          <p:nvPr/>
        </p:nvSpPr>
        <p:spPr>
          <a:xfrm>
            <a:off x="6964286" y="3230423"/>
            <a:ext cx="1610576" cy="276999"/>
          </a:xfrm>
          <a:prstGeom prst="rect">
            <a:avLst/>
          </a:prstGeom>
          <a:noFill/>
        </p:spPr>
        <p:txBody>
          <a:bodyPr wrap="square" lIns="0" tIns="0" rIns="0" bIns="0" rtlCol="0">
            <a:spAutoFit/>
          </a:bodyPr>
          <a:lstStyle/>
          <a:p>
            <a:pPr algn="ctr"/>
            <a:r>
              <a:rPr lang="es-CL" dirty="0">
                <a:solidFill>
                  <a:schemeClr val="accent4">
                    <a:lumMod val="60000"/>
                    <a:lumOff val="40000"/>
                  </a:schemeClr>
                </a:solidFill>
                <a:latin typeface="+mj-lt"/>
              </a:rPr>
              <a:t>MIL MILLONES</a:t>
            </a:r>
          </a:p>
        </p:txBody>
      </p:sp>
      <p:cxnSp>
        <p:nvCxnSpPr>
          <p:cNvPr id="12" name="Conector recto de flecha 11"/>
          <p:cNvCxnSpPr/>
          <p:nvPr/>
        </p:nvCxnSpPr>
        <p:spPr>
          <a:xfrm>
            <a:off x="1311936" y="1289138"/>
            <a:ext cx="1082921" cy="0"/>
          </a:xfrm>
          <a:prstGeom prst="straightConnector1">
            <a:avLst/>
          </a:prstGeom>
          <a:ln w="28575">
            <a:solidFill>
              <a:schemeClr val="bg1">
                <a:lumMod val="5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311936" y="1317592"/>
            <a:ext cx="0" cy="500888"/>
          </a:xfrm>
          <a:prstGeom prst="line">
            <a:avLst/>
          </a:prstGeom>
          <a:ln w="28575">
            <a:solidFill>
              <a:schemeClr val="bg1">
                <a:lumMod val="50000"/>
              </a:schemeClr>
            </a:solidFill>
            <a:prstDash val="sysDot"/>
            <a:tailEnd w="lg" len="lg"/>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flipV="1">
            <a:off x="7790814" y="1289138"/>
            <a:ext cx="0" cy="562180"/>
          </a:xfrm>
          <a:prstGeom prst="line">
            <a:avLst/>
          </a:prstGeom>
          <a:ln w="28575">
            <a:solidFill>
              <a:schemeClr val="bg1">
                <a:lumMod val="50000"/>
              </a:schemeClr>
            </a:solidFill>
            <a:prstDash val="sysDot"/>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H="1">
            <a:off x="6847095" y="1289138"/>
            <a:ext cx="945625" cy="0"/>
          </a:xfrm>
          <a:prstGeom prst="line">
            <a:avLst/>
          </a:prstGeom>
          <a:ln w="28575">
            <a:solidFill>
              <a:schemeClr val="bg1">
                <a:lumMod val="50000"/>
              </a:schemeClr>
            </a:solidFill>
            <a:prstDash val="sysDot"/>
            <a:tailEnd w="lg" len="lg"/>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flipV="1">
            <a:off x="7790814" y="4198803"/>
            <a:ext cx="0" cy="562180"/>
          </a:xfrm>
          <a:prstGeom prst="line">
            <a:avLst/>
          </a:prstGeom>
          <a:ln w="28575">
            <a:solidFill>
              <a:schemeClr val="bg1">
                <a:lumMod val="50000"/>
              </a:schemeClr>
            </a:solidFill>
            <a:prstDash val="sysDot"/>
            <a:headEnd type="triangle" w="lg" len="lg"/>
            <a:tailE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192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p:cNvSpPr/>
          <p:nvPr/>
        </p:nvSpPr>
        <p:spPr>
          <a:xfrm>
            <a:off x="216408" y="3237134"/>
            <a:ext cx="8711184" cy="340485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408" y="185807"/>
            <a:ext cx="8711184" cy="1148397"/>
          </a:xfrm>
          <a:prstGeom prst="rect">
            <a:avLst/>
          </a:prstGeom>
        </p:spPr>
      </p:pic>
      <p:sp>
        <p:nvSpPr>
          <p:cNvPr id="17" name="CuadroTexto 16"/>
          <p:cNvSpPr txBox="1"/>
          <p:nvPr/>
        </p:nvSpPr>
        <p:spPr>
          <a:xfrm>
            <a:off x="552775" y="165263"/>
            <a:ext cx="7713552" cy="1195199"/>
          </a:xfrm>
          <a:prstGeom prst="rect">
            <a:avLst/>
          </a:prstGeom>
          <a:noFill/>
        </p:spPr>
        <p:txBody>
          <a:bodyPr wrap="square" rtlCol="0">
            <a:spAutoFit/>
          </a:bodyPr>
          <a:lstStyle/>
          <a:p>
            <a:pPr>
              <a:lnSpc>
                <a:spcPts val="4300"/>
              </a:lnSpc>
            </a:pPr>
            <a:r>
              <a:rPr lang="es-CL" sz="4000" dirty="0">
                <a:solidFill>
                  <a:schemeClr val="bg1"/>
                </a:solidFill>
              </a:rPr>
              <a:t>La Industria Chilena</a:t>
            </a:r>
          </a:p>
          <a:p>
            <a:pPr>
              <a:lnSpc>
                <a:spcPts val="4300"/>
              </a:lnSpc>
            </a:pPr>
            <a:r>
              <a:rPr lang="es-CL" sz="4000" b="1" i="1" dirty="0">
                <a:solidFill>
                  <a:schemeClr val="bg1"/>
                </a:solidFill>
              </a:rPr>
              <a:t>EXPORTADORA DE ALIMENTOS</a:t>
            </a:r>
          </a:p>
        </p:txBody>
      </p:sp>
      <p:sp>
        <p:nvSpPr>
          <p:cNvPr id="2" name="CuadroTexto 1"/>
          <p:cNvSpPr txBox="1"/>
          <p:nvPr/>
        </p:nvSpPr>
        <p:spPr>
          <a:xfrm>
            <a:off x="216408" y="1444718"/>
            <a:ext cx="2875708" cy="1246495"/>
          </a:xfrm>
          <a:prstGeom prst="rect">
            <a:avLst/>
          </a:prstGeom>
          <a:noFill/>
        </p:spPr>
        <p:txBody>
          <a:bodyPr wrap="square" rtlCol="0">
            <a:spAutoFit/>
          </a:bodyPr>
          <a:lstStyle/>
          <a:p>
            <a:pPr>
              <a:lnSpc>
                <a:spcPts val="1800"/>
              </a:lnSpc>
            </a:pPr>
            <a:r>
              <a:rPr lang="es-CL" sz="1700" dirty="0">
                <a:solidFill>
                  <a:schemeClr val="tx1">
                    <a:lumMod val="50000"/>
                    <a:lumOff val="50000"/>
                  </a:schemeClr>
                </a:solidFill>
                <a:latin typeface="+mj-lt"/>
              </a:rPr>
              <a:t>El sector alimenticio es el segundo mayor exportador en Chile, después de la minería, </a:t>
            </a:r>
            <a:r>
              <a:rPr lang="es-CL" sz="1700" b="1" dirty="0">
                <a:solidFill>
                  <a:schemeClr val="accent6"/>
                </a:solidFill>
                <a:latin typeface="+mj-lt"/>
              </a:rPr>
              <a:t>con envíos que suman US$ 16 mil millones en 2016.</a:t>
            </a:r>
          </a:p>
        </p:txBody>
      </p:sp>
      <p:sp>
        <p:nvSpPr>
          <p:cNvPr id="18" name="CuadroTexto 17"/>
          <p:cNvSpPr txBox="1"/>
          <p:nvPr/>
        </p:nvSpPr>
        <p:spPr>
          <a:xfrm>
            <a:off x="3186500" y="1444718"/>
            <a:ext cx="3042284" cy="1708160"/>
          </a:xfrm>
          <a:prstGeom prst="rect">
            <a:avLst/>
          </a:prstGeom>
          <a:noFill/>
        </p:spPr>
        <p:txBody>
          <a:bodyPr wrap="square" rtlCol="0">
            <a:spAutoFit/>
          </a:bodyPr>
          <a:lstStyle/>
          <a:p>
            <a:pPr>
              <a:lnSpc>
                <a:spcPts val="1800"/>
              </a:lnSpc>
            </a:pPr>
            <a:r>
              <a:rPr lang="es-CL" sz="1700" b="1" dirty="0">
                <a:solidFill>
                  <a:schemeClr val="accent6"/>
                </a:solidFill>
                <a:latin typeface="+mj-lt"/>
              </a:rPr>
              <a:t>Es la industria que ofrece mayor potencial de crecimiento para el país.</a:t>
            </a:r>
            <a:r>
              <a:rPr lang="es-CL" sz="1700" dirty="0">
                <a:solidFill>
                  <a:schemeClr val="tx1">
                    <a:lumMod val="50000"/>
                    <a:lumOff val="50000"/>
                  </a:schemeClr>
                </a:solidFill>
                <a:latin typeface="+mj-lt"/>
              </a:rPr>
              <a:t> En 10 años el cobre se ha expandido un 4% en volumen, mientras que la suma de actividades alimenticias supera en diez veces dicha cifra.</a:t>
            </a:r>
          </a:p>
        </p:txBody>
      </p:sp>
      <p:sp>
        <p:nvSpPr>
          <p:cNvPr id="19" name="CuadroTexto 18"/>
          <p:cNvSpPr txBox="1"/>
          <p:nvPr/>
        </p:nvSpPr>
        <p:spPr>
          <a:xfrm>
            <a:off x="6228784" y="1444718"/>
            <a:ext cx="2698808" cy="1938992"/>
          </a:xfrm>
          <a:prstGeom prst="rect">
            <a:avLst/>
          </a:prstGeom>
          <a:noFill/>
        </p:spPr>
        <p:txBody>
          <a:bodyPr wrap="square" rtlCol="0">
            <a:spAutoFit/>
          </a:bodyPr>
          <a:lstStyle/>
          <a:p>
            <a:pPr>
              <a:lnSpc>
                <a:spcPts val="1800"/>
              </a:lnSpc>
            </a:pPr>
            <a:r>
              <a:rPr lang="es-CL" sz="1700" dirty="0">
                <a:solidFill>
                  <a:schemeClr val="tx1">
                    <a:lumMod val="50000"/>
                    <a:lumOff val="50000"/>
                  </a:schemeClr>
                </a:solidFill>
                <a:latin typeface="+mj-lt"/>
              </a:rPr>
              <a:t>Es un sector clave para el futuro de la humanidad, donde </a:t>
            </a:r>
            <a:r>
              <a:rPr lang="es-CL" sz="1700" b="1" dirty="0">
                <a:solidFill>
                  <a:schemeClr val="accent6"/>
                </a:solidFill>
                <a:latin typeface="+mj-lt"/>
              </a:rPr>
              <a:t>Chile tiene la posibilidad de ejercer un rol relevante frente a la creciente demanda global de alimentos.</a:t>
            </a:r>
          </a:p>
          <a:p>
            <a:pPr>
              <a:lnSpc>
                <a:spcPts val="1800"/>
              </a:lnSpc>
            </a:pPr>
            <a:endParaRPr lang="es-CL" sz="1700" b="1" dirty="0">
              <a:solidFill>
                <a:schemeClr val="accent6"/>
              </a:solidFill>
              <a:latin typeface="+mj-lt"/>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09999" y="5823204"/>
            <a:ext cx="1245080" cy="709644"/>
          </a:xfrm>
          <a:prstGeom prst="rect">
            <a:avLst/>
          </a:prstGeom>
        </p:spPr>
      </p:pic>
      <p:pic>
        <p:nvPicPr>
          <p:cNvPr id="20" name="Imagen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189" y="4841154"/>
            <a:ext cx="1113444" cy="530861"/>
          </a:xfrm>
          <a:prstGeom prst="rect">
            <a:avLst/>
          </a:prstGeom>
        </p:spPr>
      </p:pic>
      <p:pic>
        <p:nvPicPr>
          <p:cNvPr id="25" name="Imagen 24"/>
          <p:cNvPicPr>
            <a:picLocks noChangeAspect="1"/>
          </p:cNvPicPr>
          <p:nvPr/>
        </p:nvPicPr>
        <p:blipFill rotWithShape="1">
          <a:blip r:embed="rId5" cstate="print">
            <a:extLst>
              <a:ext uri="{28A0092B-C50C-407E-A947-70E740481C1C}">
                <a14:useLocalDpi xmlns:a14="http://schemas.microsoft.com/office/drawing/2010/main" xmlns="" val="0"/>
              </a:ext>
            </a:extLst>
          </a:blip>
          <a:srcRect t="5850" b="-1"/>
          <a:stretch/>
        </p:blipFill>
        <p:spPr>
          <a:xfrm>
            <a:off x="3840980" y="3367087"/>
            <a:ext cx="1462041" cy="1016817"/>
          </a:xfrm>
          <a:prstGeom prst="rect">
            <a:avLst/>
          </a:prstGeom>
        </p:spPr>
      </p:pic>
      <p:pic>
        <p:nvPicPr>
          <p:cNvPr id="26" name="Imagen 2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11193" y="5727293"/>
            <a:ext cx="1228410" cy="675335"/>
          </a:xfrm>
          <a:prstGeom prst="rect">
            <a:avLst/>
          </a:prstGeom>
        </p:spPr>
      </p:pic>
      <p:pic>
        <p:nvPicPr>
          <p:cNvPr id="27" name="Imagen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86500" y="4789441"/>
            <a:ext cx="1079366" cy="594258"/>
          </a:xfrm>
          <a:prstGeom prst="rect">
            <a:avLst/>
          </a:prstGeom>
        </p:spPr>
      </p:pic>
      <p:pic>
        <p:nvPicPr>
          <p:cNvPr id="29" name="Imagen 2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017178" y="4914558"/>
            <a:ext cx="1617672" cy="1402859"/>
          </a:xfrm>
          <a:prstGeom prst="rect">
            <a:avLst/>
          </a:prstGeom>
        </p:spPr>
      </p:pic>
      <p:sp>
        <p:nvSpPr>
          <p:cNvPr id="30" name="Rectángulo 29"/>
          <p:cNvSpPr/>
          <p:nvPr/>
        </p:nvSpPr>
        <p:spPr>
          <a:xfrm>
            <a:off x="216408" y="4309546"/>
            <a:ext cx="8590708" cy="307777"/>
          </a:xfrm>
          <a:prstGeom prst="rect">
            <a:avLst/>
          </a:prstGeom>
        </p:spPr>
        <p:txBody>
          <a:bodyPr wrap="square">
            <a:spAutoFit/>
          </a:bodyPr>
          <a:lstStyle/>
          <a:p>
            <a:pPr algn="ctr"/>
            <a:r>
              <a:rPr lang="es-CL" sz="1400" dirty="0">
                <a:solidFill>
                  <a:schemeClr val="tx1">
                    <a:lumMod val="50000"/>
                    <a:lumOff val="50000"/>
                  </a:schemeClr>
                </a:solidFill>
                <a:latin typeface="+mj-lt"/>
              </a:rPr>
              <a:t>Este documento representa la visión de los gremios reunidos en el Consejo Exportador de Alimentos</a:t>
            </a:r>
          </a:p>
        </p:txBody>
      </p:sp>
      <p:pic>
        <p:nvPicPr>
          <p:cNvPr id="28" name="Imagen 2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844800" y="4897020"/>
            <a:ext cx="1325916" cy="513576"/>
          </a:xfrm>
          <a:prstGeom prst="rect">
            <a:avLst/>
          </a:prstGeom>
        </p:spPr>
      </p:pic>
      <p:pic>
        <p:nvPicPr>
          <p:cNvPr id="21" name="Imagen 2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731914" y="6029988"/>
            <a:ext cx="1498199" cy="326806"/>
          </a:xfrm>
          <a:prstGeom prst="rect">
            <a:avLst/>
          </a:prstGeom>
        </p:spPr>
      </p:pic>
      <p:cxnSp>
        <p:nvCxnSpPr>
          <p:cNvPr id="33" name="Conector recto 32"/>
          <p:cNvCxnSpPr/>
          <p:nvPr/>
        </p:nvCxnSpPr>
        <p:spPr>
          <a:xfrm>
            <a:off x="380999" y="4583628"/>
            <a:ext cx="840918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2" name="Imagen 21"/>
          <p:cNvPicPr>
            <a:picLocks noChangeAspect="1"/>
          </p:cNvPicPr>
          <p:nvPr/>
        </p:nvPicPr>
        <p:blipFill rotWithShape="1">
          <a:blip r:embed="rId11" cstate="print">
            <a:extLst>
              <a:ext uri="{28A0092B-C50C-407E-A947-70E740481C1C}">
                <a14:useLocalDpi xmlns:a14="http://schemas.microsoft.com/office/drawing/2010/main" xmlns="" val="0"/>
              </a:ext>
            </a:extLst>
          </a:blip>
          <a:srcRect l="8220" t="3668" r="16133" b="22248"/>
          <a:stretch/>
        </p:blipFill>
        <p:spPr>
          <a:xfrm>
            <a:off x="7455980" y="4748089"/>
            <a:ext cx="1034199" cy="678693"/>
          </a:xfrm>
          <a:prstGeom prst="rect">
            <a:avLst/>
          </a:prstGeom>
        </p:spPr>
      </p:pic>
      <p:pic>
        <p:nvPicPr>
          <p:cNvPr id="24" name="Imagen 23"/>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363428" y="5727293"/>
            <a:ext cx="1409900" cy="771246"/>
          </a:xfrm>
          <a:prstGeom prst="rect">
            <a:avLst/>
          </a:prstGeom>
        </p:spPr>
      </p:pic>
      <p:pic>
        <p:nvPicPr>
          <p:cNvPr id="23" name="Imagen 22"/>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672970" y="5271530"/>
            <a:ext cx="1450617" cy="557428"/>
          </a:xfrm>
          <a:prstGeom prst="rect">
            <a:avLst/>
          </a:prstGeom>
        </p:spPr>
      </p:pic>
    </p:spTree>
    <p:extLst>
      <p:ext uri="{BB962C8B-B14F-4D97-AF65-F5344CB8AC3E}">
        <p14:creationId xmlns:p14="http://schemas.microsoft.com/office/powerpoint/2010/main" xmlns="" val="428053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p:cNvPicPr>
            <a:picLocks noChangeAspect="1"/>
          </p:cNvPicPr>
          <p:nvPr/>
        </p:nvPicPr>
        <p:blipFill rotWithShape="1">
          <a:blip r:embed="rId2" cstate="print">
            <a:extLst>
              <a:ext uri="{28A0092B-C50C-407E-A947-70E740481C1C}">
                <a14:useLocalDpi xmlns:a14="http://schemas.microsoft.com/office/drawing/2010/main" xmlns="" val="0"/>
              </a:ext>
            </a:extLst>
          </a:blip>
          <a:srcRect l="1" r="1348"/>
          <a:stretch/>
        </p:blipFill>
        <p:spPr>
          <a:xfrm>
            <a:off x="0" y="-3"/>
            <a:ext cx="3497713" cy="1735431"/>
          </a:xfrm>
          <a:prstGeom prst="rect">
            <a:avLst/>
          </a:prstGeom>
        </p:spPr>
      </p:pic>
      <p:pic>
        <p:nvPicPr>
          <p:cNvPr id="22" name="Imagen 21"/>
          <p:cNvPicPr>
            <a:picLocks noChangeAspect="1"/>
          </p:cNvPicPr>
          <p:nvPr/>
        </p:nvPicPr>
        <p:blipFill rotWithShape="1">
          <a:blip r:embed="rId3">
            <a:extLst>
              <a:ext uri="{28A0092B-C50C-407E-A947-70E740481C1C}">
                <a14:useLocalDpi xmlns:a14="http://schemas.microsoft.com/office/drawing/2010/main" xmlns="" val="0"/>
              </a:ext>
            </a:extLst>
          </a:blip>
          <a:srcRect r="744"/>
          <a:stretch/>
        </p:blipFill>
        <p:spPr>
          <a:xfrm>
            <a:off x="-6662" y="3428997"/>
            <a:ext cx="3635385" cy="1714502"/>
          </a:xfrm>
          <a:prstGeom prst="rect">
            <a:avLst/>
          </a:prstGeom>
        </p:spPr>
      </p:pic>
      <p:pic>
        <p:nvPicPr>
          <p:cNvPr id="23" name="Imagen 22"/>
          <p:cNvPicPr>
            <a:picLocks noChangeAspect="1"/>
          </p:cNvPicPr>
          <p:nvPr/>
        </p:nvPicPr>
        <p:blipFill rotWithShape="1">
          <a:blip r:embed="rId4" cstate="print">
            <a:extLst>
              <a:ext uri="{28A0092B-C50C-407E-A947-70E740481C1C}">
                <a14:useLocalDpi xmlns:a14="http://schemas.microsoft.com/office/drawing/2010/main" xmlns="" val="0"/>
              </a:ext>
            </a:extLst>
          </a:blip>
          <a:srcRect l="-1" t="18856" r="5176"/>
          <a:stretch/>
        </p:blipFill>
        <p:spPr>
          <a:xfrm>
            <a:off x="2258" y="5143496"/>
            <a:ext cx="2692816" cy="1713701"/>
          </a:xfrm>
          <a:prstGeom prst="rect">
            <a:avLst/>
          </a:prstGeom>
        </p:spPr>
      </p:pic>
      <p:pic>
        <p:nvPicPr>
          <p:cNvPr id="24" name="Imagen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96672" y="-2"/>
            <a:ext cx="2598149" cy="1739552"/>
          </a:xfrm>
          <a:prstGeom prst="rect">
            <a:avLst/>
          </a:prstGeom>
        </p:spPr>
      </p:pic>
      <p:pic>
        <p:nvPicPr>
          <p:cNvPr id="25" name="Imagen 24"/>
          <p:cNvPicPr>
            <a:picLocks noChangeAspect="1"/>
          </p:cNvPicPr>
          <p:nvPr/>
        </p:nvPicPr>
        <p:blipFill rotWithShape="1">
          <a:blip r:embed="rId6" cstate="print">
            <a:extLst>
              <a:ext uri="{28A0092B-C50C-407E-A947-70E740481C1C}">
                <a14:useLocalDpi xmlns:a14="http://schemas.microsoft.com/office/drawing/2010/main" xmlns="" val="0"/>
              </a:ext>
            </a:extLst>
          </a:blip>
          <a:srcRect l="-1" t="2101" r="2980" b="24134"/>
          <a:stretch/>
        </p:blipFill>
        <p:spPr>
          <a:xfrm>
            <a:off x="-5247" y="1732496"/>
            <a:ext cx="3364463" cy="1689847"/>
          </a:xfrm>
          <a:prstGeom prst="rect">
            <a:avLst/>
          </a:prstGeom>
        </p:spPr>
      </p:pic>
      <p:pic>
        <p:nvPicPr>
          <p:cNvPr id="26" name="Imagen 25"/>
          <p:cNvPicPr>
            <a:picLocks noChangeAspect="1"/>
          </p:cNvPicPr>
          <p:nvPr/>
        </p:nvPicPr>
        <p:blipFill rotWithShape="1">
          <a:blip r:embed="rId7">
            <a:extLst>
              <a:ext uri="{28A0092B-C50C-407E-A947-70E740481C1C}">
                <a14:useLocalDpi xmlns:a14="http://schemas.microsoft.com/office/drawing/2010/main" xmlns="" val="0"/>
              </a:ext>
            </a:extLst>
          </a:blip>
          <a:srcRect l="1039" t="13836" r="2236"/>
          <a:stretch/>
        </p:blipFill>
        <p:spPr>
          <a:xfrm>
            <a:off x="5813659" y="5143498"/>
            <a:ext cx="3330341" cy="1703230"/>
          </a:xfrm>
          <a:prstGeom prst="rect">
            <a:avLst/>
          </a:prstGeom>
        </p:spPr>
      </p:pic>
      <p:pic>
        <p:nvPicPr>
          <p:cNvPr id="27" name="Imagen 26"/>
          <p:cNvPicPr>
            <a:picLocks noChangeAspect="1"/>
          </p:cNvPicPr>
          <p:nvPr/>
        </p:nvPicPr>
        <p:blipFill rotWithShape="1">
          <a:blip r:embed="rId8" cstate="print">
            <a:extLst>
              <a:ext uri="{28A0092B-C50C-407E-A947-70E740481C1C}">
                <a14:useLocalDpi xmlns:a14="http://schemas.microsoft.com/office/drawing/2010/main" xmlns="" val="0"/>
              </a:ext>
            </a:extLst>
          </a:blip>
          <a:srcRect l="928" t="15871" r="1" b="10600"/>
          <a:stretch/>
        </p:blipFill>
        <p:spPr>
          <a:xfrm>
            <a:off x="6063916" y="0"/>
            <a:ext cx="3080084" cy="1739152"/>
          </a:xfrm>
          <a:prstGeom prst="rect">
            <a:avLst/>
          </a:prstGeom>
        </p:spPr>
      </p:pic>
      <p:pic>
        <p:nvPicPr>
          <p:cNvPr id="28" name="Imagen 27"/>
          <p:cNvPicPr>
            <a:picLocks noChangeAspect="1"/>
          </p:cNvPicPr>
          <p:nvPr/>
        </p:nvPicPr>
        <p:blipFill rotWithShape="1">
          <a:blip r:embed="rId9" cstate="print">
            <a:extLst>
              <a:ext uri="{28A0092B-C50C-407E-A947-70E740481C1C}">
                <a14:useLocalDpi xmlns:a14="http://schemas.microsoft.com/office/drawing/2010/main" xmlns="" val="0"/>
              </a:ext>
            </a:extLst>
          </a:blip>
          <a:srcRect t="7042" r="3523" b="10354"/>
          <a:stretch/>
        </p:blipFill>
        <p:spPr>
          <a:xfrm>
            <a:off x="3359215" y="1732496"/>
            <a:ext cx="2637323" cy="1693573"/>
          </a:xfrm>
          <a:prstGeom prst="rect">
            <a:avLst/>
          </a:prstGeom>
        </p:spPr>
      </p:pic>
      <p:pic>
        <p:nvPicPr>
          <p:cNvPr id="29" name="Imagen 28"/>
          <p:cNvPicPr>
            <a:picLocks noChangeAspect="1"/>
          </p:cNvPicPr>
          <p:nvPr/>
        </p:nvPicPr>
        <p:blipFill rotWithShape="1">
          <a:blip r:embed="rId10" cstate="print">
            <a:extLst>
              <a:ext uri="{28A0092B-C50C-407E-A947-70E740481C1C}">
                <a14:useLocalDpi xmlns:a14="http://schemas.microsoft.com/office/drawing/2010/main" xmlns="" val="0"/>
              </a:ext>
            </a:extLst>
          </a:blip>
          <a:srcRect l="3187" t="22869" b="11430"/>
          <a:stretch/>
        </p:blipFill>
        <p:spPr>
          <a:xfrm>
            <a:off x="5342021" y="3428999"/>
            <a:ext cx="3801979" cy="1714500"/>
          </a:xfrm>
          <a:prstGeom prst="rect">
            <a:avLst/>
          </a:prstGeom>
        </p:spPr>
      </p:pic>
      <p:pic>
        <p:nvPicPr>
          <p:cNvPr id="30" name="Imagen 29"/>
          <p:cNvPicPr>
            <a:picLocks noChangeAspect="1"/>
          </p:cNvPicPr>
          <p:nvPr/>
        </p:nvPicPr>
        <p:blipFill rotWithShape="1">
          <a:blip r:embed="rId11" cstate="print">
            <a:extLst>
              <a:ext uri="{28A0092B-C50C-407E-A947-70E740481C1C}">
                <a14:useLocalDpi xmlns:a14="http://schemas.microsoft.com/office/drawing/2010/main" xmlns="" val="0"/>
              </a:ext>
            </a:extLst>
          </a:blip>
          <a:srcRect t="17509" b="17515"/>
          <a:stretch/>
        </p:blipFill>
        <p:spPr>
          <a:xfrm>
            <a:off x="3616025" y="3428997"/>
            <a:ext cx="1754872" cy="1714502"/>
          </a:xfrm>
          <a:prstGeom prst="rect">
            <a:avLst/>
          </a:prstGeom>
        </p:spPr>
      </p:pic>
      <p:pic>
        <p:nvPicPr>
          <p:cNvPr id="31" name="Imagen 30"/>
          <p:cNvPicPr>
            <a:picLocks noChangeAspect="1"/>
          </p:cNvPicPr>
          <p:nvPr/>
        </p:nvPicPr>
        <p:blipFill rotWithShape="1">
          <a:blip r:embed="rId12">
            <a:extLst>
              <a:ext uri="{28A0092B-C50C-407E-A947-70E740481C1C}">
                <a14:useLocalDpi xmlns:a14="http://schemas.microsoft.com/office/drawing/2010/main" xmlns="" val="0"/>
              </a:ext>
            </a:extLst>
          </a:blip>
          <a:srcRect b="45035"/>
          <a:stretch/>
        </p:blipFill>
        <p:spPr>
          <a:xfrm>
            <a:off x="2678788" y="5140564"/>
            <a:ext cx="3134871" cy="1723088"/>
          </a:xfrm>
          <a:prstGeom prst="rect">
            <a:avLst/>
          </a:prstGeom>
        </p:spPr>
      </p:pic>
      <p:pic>
        <p:nvPicPr>
          <p:cNvPr id="33" name="Imagen 32"/>
          <p:cNvPicPr>
            <a:picLocks noChangeAspect="1"/>
          </p:cNvPicPr>
          <p:nvPr/>
        </p:nvPicPr>
        <p:blipFill rotWithShape="1">
          <a:blip r:embed="rId13" cstate="print">
            <a:extLst>
              <a:ext uri="{28A0092B-C50C-407E-A947-70E740481C1C}">
                <a14:useLocalDpi xmlns:a14="http://schemas.microsoft.com/office/drawing/2010/main" xmlns="" val="0"/>
              </a:ext>
            </a:extLst>
          </a:blip>
          <a:srcRect l="2143" t="13005" b="8071"/>
          <a:stretch/>
        </p:blipFill>
        <p:spPr>
          <a:xfrm>
            <a:off x="5986913" y="1732497"/>
            <a:ext cx="3157087" cy="1694098"/>
          </a:xfrm>
          <a:prstGeom prst="rect">
            <a:avLst/>
          </a:prstGeom>
        </p:spPr>
      </p:pic>
    </p:spTree>
    <p:extLst>
      <p:ext uri="{BB962C8B-B14F-4D97-AF65-F5344CB8AC3E}">
        <p14:creationId xmlns:p14="http://schemas.microsoft.com/office/powerpoint/2010/main" xmlns="" val="106974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0104" y="1612686"/>
            <a:ext cx="5081026" cy="2706630"/>
          </a:xfrm>
          <a:prstGeom prst="rect">
            <a:avLst/>
          </a:prstGeom>
        </p:spPr>
      </p:pic>
      <p:sp>
        <p:nvSpPr>
          <p:cNvPr id="8" name="Rectángulo 7"/>
          <p:cNvSpPr/>
          <p:nvPr/>
        </p:nvSpPr>
        <p:spPr>
          <a:xfrm>
            <a:off x="207433" y="198967"/>
            <a:ext cx="279400" cy="878416"/>
          </a:xfrm>
          <a:prstGeom prst="rect">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3" y="67033"/>
            <a:ext cx="7713552" cy="1195199"/>
          </a:xfrm>
          <a:prstGeom prst="rect">
            <a:avLst/>
          </a:prstGeom>
          <a:noFill/>
        </p:spPr>
        <p:txBody>
          <a:bodyPr wrap="square" rtlCol="0">
            <a:spAutoFit/>
          </a:bodyPr>
          <a:lstStyle/>
          <a:p>
            <a:pPr>
              <a:lnSpc>
                <a:spcPts val="4300"/>
              </a:lnSpc>
            </a:pPr>
            <a:r>
              <a:rPr lang="es-CL" sz="4000" dirty="0">
                <a:solidFill>
                  <a:srgbClr val="E5332A"/>
                </a:solidFill>
              </a:rPr>
              <a:t>Una exitosa trayectoria </a:t>
            </a:r>
          </a:p>
          <a:p>
            <a:pPr>
              <a:lnSpc>
                <a:spcPts val="4300"/>
              </a:lnSpc>
            </a:pPr>
            <a:r>
              <a:rPr lang="es-CL" sz="4000" b="1" i="1" dirty="0">
                <a:solidFill>
                  <a:srgbClr val="E5332A"/>
                </a:solidFill>
              </a:rPr>
              <a:t>EXPORTADORA</a:t>
            </a:r>
          </a:p>
        </p:txBody>
      </p:sp>
      <p:sp>
        <p:nvSpPr>
          <p:cNvPr id="10" name="CuadroTexto 9"/>
          <p:cNvSpPr txBox="1"/>
          <p:nvPr/>
        </p:nvSpPr>
        <p:spPr>
          <a:xfrm>
            <a:off x="207432" y="1498170"/>
            <a:ext cx="3642673" cy="4555093"/>
          </a:xfrm>
          <a:prstGeom prst="rect">
            <a:avLst/>
          </a:prstGeom>
          <a:noFill/>
        </p:spPr>
        <p:txBody>
          <a:bodyPr wrap="square" lIns="0" tIns="0" rIns="0" bIns="0" rtlCol="0">
            <a:spAutoFit/>
          </a:bodyPr>
          <a:lstStyle/>
          <a:p>
            <a:pPr indent="324000">
              <a:lnSpc>
                <a:spcPts val="1800"/>
              </a:lnSpc>
              <a:spcAft>
                <a:spcPts val="1200"/>
              </a:spcAft>
            </a:pPr>
            <a:r>
              <a:rPr lang="es-CL" sz="1700" dirty="0">
                <a:solidFill>
                  <a:schemeClr val="tx1">
                    <a:lumMod val="50000"/>
                    <a:lumOff val="50000"/>
                  </a:schemeClr>
                </a:solidFill>
                <a:latin typeface="+mj-lt"/>
              </a:rPr>
              <a:t>La industria productora de alimentos chilena </a:t>
            </a:r>
            <a:r>
              <a:rPr lang="es-CL" sz="1700" b="1" dirty="0">
                <a:solidFill>
                  <a:srgbClr val="E5332A"/>
                </a:solidFill>
                <a:latin typeface="+mj-lt"/>
              </a:rPr>
              <a:t>se ha posicionado exitosamente en los mercados globales</a:t>
            </a:r>
            <a:r>
              <a:rPr lang="es-CL" sz="1700" dirty="0">
                <a:solidFill>
                  <a:schemeClr val="tx1">
                    <a:lumMod val="50000"/>
                    <a:lumOff val="50000"/>
                  </a:schemeClr>
                </a:solidFill>
                <a:latin typeface="+mj-lt"/>
              </a:rPr>
              <a:t>, llegando a liderar rankings mundiales de producción y ventas gracias a su esfuerzo y el apoyo de las autoridades.</a:t>
            </a:r>
          </a:p>
          <a:p>
            <a:pPr indent="324000">
              <a:lnSpc>
                <a:spcPts val="1800"/>
              </a:lnSpc>
              <a:spcAft>
                <a:spcPts val="1200"/>
              </a:spcAft>
            </a:pPr>
            <a:r>
              <a:rPr lang="es-CL" sz="1700" b="1" dirty="0">
                <a:solidFill>
                  <a:srgbClr val="E5332A"/>
                </a:solidFill>
                <a:latin typeface="+mj-lt"/>
              </a:rPr>
              <a:t>Es un sector comprometido con el desarrollo de Chile, que agrega alto valor a sus productos </a:t>
            </a:r>
            <a:r>
              <a:rPr lang="es-CL" sz="1700" dirty="0">
                <a:solidFill>
                  <a:schemeClr val="tx1">
                    <a:lumMod val="50000"/>
                    <a:lumOff val="50000"/>
                  </a:schemeClr>
                </a:solidFill>
                <a:latin typeface="+mj-lt"/>
              </a:rPr>
              <a:t>mediante inversión productiva, en tecnología, inocuidad, sanidad, logística, cadenas de frío, sostenibilidad, desarrollo de mercados, gestión de comercialización y difusión de la imagen-país.</a:t>
            </a:r>
          </a:p>
          <a:p>
            <a:pPr indent="324000">
              <a:lnSpc>
                <a:spcPts val="1800"/>
              </a:lnSpc>
              <a:spcAft>
                <a:spcPts val="1200"/>
              </a:spcAft>
            </a:pPr>
            <a:r>
              <a:rPr lang="es-CL" sz="1700" dirty="0">
                <a:solidFill>
                  <a:schemeClr val="tx1">
                    <a:lumMod val="50000"/>
                    <a:lumOff val="50000"/>
                  </a:schemeClr>
                </a:solidFill>
                <a:latin typeface="+mj-lt"/>
              </a:rPr>
              <a:t>Un éxito, en definitiva, </a:t>
            </a:r>
            <a:r>
              <a:rPr lang="es-CL" sz="1700" b="1" dirty="0">
                <a:solidFill>
                  <a:srgbClr val="E5332A"/>
                </a:solidFill>
                <a:latin typeface="+mj-lt"/>
              </a:rPr>
              <a:t>que se ha traducido en generación de empleos y permanente capacitación de los trabajadores.</a:t>
            </a:r>
          </a:p>
        </p:txBody>
      </p:sp>
      <p:sp>
        <p:nvSpPr>
          <p:cNvPr id="11" name="Triángulo isósceles 10"/>
          <p:cNvSpPr/>
          <p:nvPr/>
        </p:nvSpPr>
        <p:spPr>
          <a:xfrm rot="5400000">
            <a:off x="189110" y="1498171"/>
            <a:ext cx="265675" cy="229030"/>
          </a:xfrm>
          <a:prstGeom prst="triangle">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3006994"/>
            <a:ext cx="265675" cy="229030"/>
          </a:xfrm>
          <a:prstGeom prst="triangle">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riángulo isósceles 12"/>
          <p:cNvSpPr/>
          <p:nvPr/>
        </p:nvSpPr>
        <p:spPr>
          <a:xfrm rot="5400000">
            <a:off x="189109" y="4984323"/>
            <a:ext cx="265675" cy="229030"/>
          </a:xfrm>
          <a:prstGeom prst="triangle">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5325532" y="5231676"/>
            <a:ext cx="3605597" cy="1211456"/>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5502730" y="5315604"/>
            <a:ext cx="3251200" cy="976806"/>
          </a:xfrm>
          <a:prstGeom prst="rect">
            <a:avLst/>
          </a:prstGeom>
        </p:spPr>
        <p:txBody>
          <a:bodyPr wrap="square" lIns="0" tIns="0" rIns="0" bIns="0">
            <a:spAutoFit/>
          </a:bodyPr>
          <a:lstStyle/>
          <a:p>
            <a:pPr algn="r">
              <a:lnSpc>
                <a:spcPts val="1200"/>
              </a:lnSpc>
              <a:spcAft>
                <a:spcPts val="400"/>
              </a:spcAft>
            </a:pPr>
            <a:r>
              <a:rPr lang="es-CL" sz="1200" i="1" dirty="0">
                <a:solidFill>
                  <a:schemeClr val="bg1">
                    <a:lumMod val="65000"/>
                  </a:schemeClr>
                </a:solidFill>
                <a:latin typeface="+mj-lt"/>
              </a:rPr>
              <a:t>“Chile tiene una industria alimentaria de nivel mundial, con una gran cadena productiva en términos de investigación, elaboración, distribución, procesos industriales, logística y, finalmente, estudio de los consumidores en cada mercado”.</a:t>
            </a:r>
          </a:p>
          <a:p>
            <a:pPr algn="r">
              <a:lnSpc>
                <a:spcPts val="1200"/>
              </a:lnSpc>
              <a:spcAft>
                <a:spcPts val="400"/>
              </a:spcAft>
            </a:pPr>
            <a:r>
              <a:rPr lang="es-CL" sz="1200" b="1" dirty="0">
                <a:solidFill>
                  <a:schemeClr val="bg1">
                    <a:lumMod val="65000"/>
                  </a:schemeClr>
                </a:solidFill>
                <a:latin typeface="+mj-lt"/>
              </a:rPr>
              <a:t>Guillermo González, </a:t>
            </a:r>
            <a:r>
              <a:rPr lang="es-CL" sz="1200" b="1" dirty="0" err="1">
                <a:solidFill>
                  <a:schemeClr val="bg1">
                    <a:lumMod val="65000"/>
                  </a:schemeClr>
                </a:solidFill>
                <a:latin typeface="+mj-lt"/>
              </a:rPr>
              <a:t>Chilealimentos</a:t>
            </a:r>
            <a:endParaRPr lang="es-CL" sz="1200" b="1" dirty="0">
              <a:solidFill>
                <a:schemeClr val="bg1">
                  <a:lumMod val="65000"/>
                </a:schemeClr>
              </a:solidFill>
              <a:latin typeface="+mj-lt"/>
            </a:endParaRPr>
          </a:p>
        </p:txBody>
      </p:sp>
    </p:spTree>
    <p:extLst>
      <p:ext uri="{BB962C8B-B14F-4D97-AF65-F5344CB8AC3E}">
        <p14:creationId xmlns:p14="http://schemas.microsoft.com/office/powerpoint/2010/main" xmlns="" val="97225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7433" y="198967"/>
            <a:ext cx="279400" cy="878416"/>
          </a:xfrm>
          <a:prstGeom prst="rect">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3" y="67033"/>
            <a:ext cx="5660782" cy="1195199"/>
          </a:xfrm>
          <a:prstGeom prst="rect">
            <a:avLst/>
          </a:prstGeom>
          <a:noFill/>
        </p:spPr>
        <p:txBody>
          <a:bodyPr wrap="square" rtlCol="0">
            <a:spAutoFit/>
          </a:bodyPr>
          <a:lstStyle/>
          <a:p>
            <a:pPr>
              <a:lnSpc>
                <a:spcPts val="4300"/>
              </a:lnSpc>
            </a:pPr>
            <a:r>
              <a:rPr lang="es-CL" sz="4000" dirty="0">
                <a:solidFill>
                  <a:srgbClr val="941B80"/>
                </a:solidFill>
              </a:rPr>
              <a:t>Exportamos a</a:t>
            </a:r>
          </a:p>
          <a:p>
            <a:pPr>
              <a:lnSpc>
                <a:spcPts val="4300"/>
              </a:lnSpc>
            </a:pPr>
            <a:r>
              <a:rPr lang="es-CL" sz="4000" b="1" i="1" dirty="0">
                <a:solidFill>
                  <a:srgbClr val="941B80"/>
                </a:solidFill>
              </a:rPr>
              <a:t>200 PAÍSES</a:t>
            </a:r>
          </a:p>
        </p:txBody>
      </p:sp>
      <p:sp>
        <p:nvSpPr>
          <p:cNvPr id="10" name="CuadroTexto 9"/>
          <p:cNvSpPr txBox="1"/>
          <p:nvPr/>
        </p:nvSpPr>
        <p:spPr>
          <a:xfrm>
            <a:off x="207432" y="1498170"/>
            <a:ext cx="2705101" cy="2923877"/>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941B80"/>
                </a:solidFill>
                <a:latin typeface="+mj-lt"/>
              </a:rPr>
              <a:t>La calidad de nuestros productos ha permitido abrir y mantenernos en los mercados internacionales: </a:t>
            </a:r>
            <a:r>
              <a:rPr lang="es-CL" sz="1700" dirty="0">
                <a:solidFill>
                  <a:schemeClr val="tx1">
                    <a:lumMod val="50000"/>
                    <a:lumOff val="50000"/>
                  </a:schemeClr>
                </a:solidFill>
                <a:latin typeface="+mj-lt"/>
              </a:rPr>
              <a:t>si en 2003 se exportaban US$ 6 mil millones, en 2016 sumaron US$ 16 mil millones.</a:t>
            </a:r>
          </a:p>
          <a:p>
            <a:pPr indent="324000">
              <a:lnSpc>
                <a:spcPts val="1800"/>
              </a:lnSpc>
              <a:spcAft>
                <a:spcPts val="1200"/>
              </a:spcAft>
            </a:pPr>
            <a:r>
              <a:rPr lang="es-CL" sz="1700" b="1" dirty="0">
                <a:solidFill>
                  <a:srgbClr val="941B80"/>
                </a:solidFill>
                <a:latin typeface="+mj-lt"/>
              </a:rPr>
              <a:t>Chile es top </a:t>
            </a:r>
            <a:r>
              <a:rPr lang="es-CL" sz="1700" b="1" dirty="0" err="1">
                <a:solidFill>
                  <a:srgbClr val="941B80"/>
                </a:solidFill>
                <a:latin typeface="+mj-lt"/>
              </a:rPr>
              <a:t>five</a:t>
            </a:r>
            <a:r>
              <a:rPr lang="es-CL" sz="1700" b="1" dirty="0">
                <a:solidFill>
                  <a:srgbClr val="941B80"/>
                </a:solidFill>
                <a:latin typeface="+mj-lt"/>
              </a:rPr>
              <a:t> mundial </a:t>
            </a:r>
            <a:r>
              <a:rPr lang="es-CL" sz="1700" dirty="0">
                <a:solidFill>
                  <a:schemeClr val="tx1">
                    <a:lumMod val="50000"/>
                    <a:lumOff val="50000"/>
                  </a:schemeClr>
                </a:solidFill>
                <a:latin typeface="+mj-lt"/>
              </a:rPr>
              <a:t>entre los países donde el sector de alimentos tiene una relevancia clave en relación a su economía total.</a:t>
            </a:r>
          </a:p>
        </p:txBody>
      </p:sp>
      <p:sp>
        <p:nvSpPr>
          <p:cNvPr id="11" name="Triángulo isósceles 10"/>
          <p:cNvSpPr/>
          <p:nvPr/>
        </p:nvSpPr>
        <p:spPr>
          <a:xfrm rot="5400000">
            <a:off x="189110" y="1498171"/>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3229030"/>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5760710"/>
            <a:ext cx="8723698" cy="682421"/>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477780" y="5844252"/>
            <a:ext cx="8267097" cy="515141"/>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““En 2015 la industria frutícola representó un 38,7% del PIB </a:t>
            </a:r>
            <a:r>
              <a:rPr lang="es-CL" sz="1200" i="1" dirty="0" err="1">
                <a:solidFill>
                  <a:schemeClr val="bg1">
                    <a:lumMod val="65000"/>
                  </a:schemeClr>
                </a:solidFill>
                <a:latin typeface="+mj-lt"/>
              </a:rPr>
              <a:t>silvoagropecuario</a:t>
            </a:r>
            <a:r>
              <a:rPr lang="es-CL" sz="1200" i="1" dirty="0">
                <a:solidFill>
                  <a:schemeClr val="bg1">
                    <a:lumMod val="65000"/>
                  </a:schemeClr>
                </a:solidFill>
                <a:latin typeface="+mj-lt"/>
              </a:rPr>
              <a:t> y el 1,3% del PIB nacional. Además, el sector realiza una gran contribución al esfuerzo exportador del país, representando en 2016 un 8,7% de su valor total”. </a:t>
            </a:r>
          </a:p>
          <a:p>
            <a:pPr>
              <a:lnSpc>
                <a:spcPts val="1200"/>
              </a:lnSpc>
              <a:spcAft>
                <a:spcPts val="400"/>
              </a:spcAft>
            </a:pPr>
            <a:r>
              <a:rPr lang="es-CL" sz="1200" b="1" dirty="0">
                <a:solidFill>
                  <a:schemeClr val="bg1">
                    <a:lumMod val="65000"/>
                  </a:schemeClr>
                </a:solidFill>
                <a:latin typeface="+mj-lt"/>
              </a:rPr>
              <a:t>Ronald </a:t>
            </a:r>
            <a:r>
              <a:rPr lang="es-CL" sz="1200" b="1" dirty="0" err="1">
                <a:solidFill>
                  <a:schemeClr val="bg1">
                    <a:lumMod val="65000"/>
                  </a:schemeClr>
                </a:solidFill>
                <a:latin typeface="+mj-lt"/>
              </a:rPr>
              <a:t>Bown</a:t>
            </a:r>
            <a:r>
              <a:rPr lang="es-CL" sz="1200" b="1" dirty="0">
                <a:solidFill>
                  <a:schemeClr val="bg1">
                    <a:lumMod val="65000"/>
                  </a:schemeClr>
                </a:solidFill>
                <a:latin typeface="+mj-lt"/>
              </a:rPr>
              <a:t>, </a:t>
            </a:r>
            <a:r>
              <a:rPr lang="es-CL" sz="1200" b="1" dirty="0" err="1">
                <a:solidFill>
                  <a:schemeClr val="bg1">
                    <a:lumMod val="65000"/>
                  </a:schemeClr>
                </a:solidFill>
                <a:latin typeface="+mj-lt"/>
              </a:rPr>
              <a:t>Asoex</a:t>
            </a:r>
            <a:endParaRPr lang="es-CL" sz="1200" b="1" dirty="0">
              <a:solidFill>
                <a:schemeClr val="bg1">
                  <a:lumMod val="65000"/>
                </a:schemeClr>
              </a:solidFill>
              <a:latin typeface="+mj-lt"/>
            </a:endParaRPr>
          </a:p>
        </p:txBody>
      </p:sp>
      <p:sp>
        <p:nvSpPr>
          <p:cNvPr id="7" name="Rectángulo 6"/>
          <p:cNvSpPr/>
          <p:nvPr/>
        </p:nvSpPr>
        <p:spPr>
          <a:xfrm>
            <a:off x="3789947" y="1479848"/>
            <a:ext cx="5141182" cy="3641685"/>
          </a:xfrm>
          <a:prstGeom prst="rect">
            <a:avLst/>
          </a:prstGeom>
          <a:solidFill>
            <a:srgbClr val="F9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 name="Imagen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22817" y="1718080"/>
            <a:ext cx="4410465" cy="3035814"/>
          </a:xfrm>
          <a:prstGeom prst="rect">
            <a:avLst/>
          </a:prstGeom>
        </p:spPr>
      </p:pic>
      <p:sp>
        <p:nvSpPr>
          <p:cNvPr id="17" name="Rectángulo 16"/>
          <p:cNvSpPr/>
          <p:nvPr/>
        </p:nvSpPr>
        <p:spPr>
          <a:xfrm>
            <a:off x="4003042" y="1638012"/>
            <a:ext cx="1996497" cy="584775"/>
          </a:xfrm>
          <a:prstGeom prst="rect">
            <a:avLst/>
          </a:prstGeom>
        </p:spPr>
        <p:txBody>
          <a:bodyPr wrap="square">
            <a:spAutoFit/>
          </a:bodyPr>
          <a:lstStyle/>
          <a:p>
            <a:r>
              <a:rPr lang="es-CL" sz="1600" dirty="0">
                <a:solidFill>
                  <a:srgbClr val="1C919F"/>
                </a:solidFill>
              </a:rPr>
              <a:t>EXPORTACIÓN </a:t>
            </a:r>
          </a:p>
          <a:p>
            <a:r>
              <a:rPr lang="es-CL" sz="1600" dirty="0">
                <a:solidFill>
                  <a:srgbClr val="1C919F"/>
                </a:solidFill>
              </a:rPr>
              <a:t>ALIMENTOS DE CHILE</a:t>
            </a:r>
          </a:p>
        </p:txBody>
      </p:sp>
      <p:sp>
        <p:nvSpPr>
          <p:cNvPr id="20" name="CuadroTexto 19"/>
          <p:cNvSpPr txBox="1"/>
          <p:nvPr/>
        </p:nvSpPr>
        <p:spPr>
          <a:xfrm>
            <a:off x="6355627" y="2389689"/>
            <a:ext cx="1763371" cy="605294"/>
          </a:xfrm>
          <a:prstGeom prst="rect">
            <a:avLst/>
          </a:prstGeom>
          <a:noFill/>
        </p:spPr>
        <p:txBody>
          <a:bodyPr wrap="square" rtlCol="0">
            <a:spAutoFit/>
          </a:bodyPr>
          <a:lstStyle/>
          <a:p>
            <a:pPr algn="ctr">
              <a:lnSpc>
                <a:spcPts val="2000"/>
              </a:lnSpc>
            </a:pPr>
            <a:r>
              <a:rPr lang="es-CL" sz="3400" b="1" dirty="0">
                <a:solidFill>
                  <a:srgbClr val="F2892A"/>
                </a:solidFill>
              </a:rPr>
              <a:t>16 MIL</a:t>
            </a:r>
          </a:p>
          <a:p>
            <a:pPr algn="ctr">
              <a:lnSpc>
                <a:spcPts val="2000"/>
              </a:lnSpc>
            </a:pPr>
            <a:r>
              <a:rPr lang="es-CL" dirty="0">
                <a:solidFill>
                  <a:srgbClr val="F2892A"/>
                </a:solidFill>
              </a:rPr>
              <a:t>MILLONES</a:t>
            </a:r>
            <a:endParaRPr lang="es-CL" sz="4000" dirty="0">
              <a:solidFill>
                <a:srgbClr val="F2892A"/>
              </a:solidFill>
            </a:endParaRPr>
          </a:p>
        </p:txBody>
      </p:sp>
      <p:sp>
        <p:nvSpPr>
          <p:cNvPr id="21" name="Rectángulo 20"/>
          <p:cNvSpPr/>
          <p:nvPr/>
        </p:nvSpPr>
        <p:spPr>
          <a:xfrm>
            <a:off x="6545456" y="1628250"/>
            <a:ext cx="1383712" cy="800219"/>
          </a:xfrm>
          <a:prstGeom prst="rect">
            <a:avLst/>
          </a:prstGeom>
        </p:spPr>
        <p:txBody>
          <a:bodyPr wrap="none">
            <a:spAutoFit/>
          </a:bodyPr>
          <a:lstStyle/>
          <a:p>
            <a:r>
              <a:rPr lang="es-CL" sz="4600" b="1" dirty="0">
                <a:solidFill>
                  <a:srgbClr val="F2892A"/>
                </a:solidFill>
              </a:rPr>
              <a:t>2016</a:t>
            </a:r>
            <a:endParaRPr lang="es-CL" sz="4600" dirty="0">
              <a:solidFill>
                <a:srgbClr val="F2892A"/>
              </a:solidFill>
            </a:endParaRPr>
          </a:p>
        </p:txBody>
      </p:sp>
      <p:sp>
        <p:nvSpPr>
          <p:cNvPr id="22" name="Rectángulo 21"/>
          <p:cNvSpPr/>
          <p:nvPr/>
        </p:nvSpPr>
        <p:spPr>
          <a:xfrm>
            <a:off x="6708794" y="2967250"/>
            <a:ext cx="1057036" cy="516295"/>
          </a:xfrm>
          <a:prstGeom prst="rect">
            <a:avLst/>
          </a:prstGeom>
        </p:spPr>
        <p:txBody>
          <a:bodyPr wrap="square">
            <a:spAutoFit/>
          </a:bodyPr>
          <a:lstStyle/>
          <a:p>
            <a:pPr algn="ctr">
              <a:lnSpc>
                <a:spcPts val="3000"/>
              </a:lnSpc>
            </a:pPr>
            <a:r>
              <a:rPr lang="es-CL" sz="4000" dirty="0">
                <a:solidFill>
                  <a:srgbClr val="F2892A"/>
                </a:solidFill>
              </a:rPr>
              <a:t>US$</a:t>
            </a:r>
          </a:p>
        </p:txBody>
      </p:sp>
      <p:cxnSp>
        <p:nvCxnSpPr>
          <p:cNvPr id="24" name="Conector recto 23"/>
          <p:cNvCxnSpPr/>
          <p:nvPr/>
        </p:nvCxnSpPr>
        <p:spPr>
          <a:xfrm>
            <a:off x="6545456" y="2278115"/>
            <a:ext cx="1383712" cy="0"/>
          </a:xfrm>
          <a:prstGeom prst="line">
            <a:avLst/>
          </a:prstGeom>
          <a:ln>
            <a:solidFill>
              <a:srgbClr val="F2892A"/>
            </a:solidFill>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4490329" y="3737366"/>
            <a:ext cx="1763371" cy="605294"/>
          </a:xfrm>
          <a:prstGeom prst="rect">
            <a:avLst/>
          </a:prstGeom>
          <a:noFill/>
        </p:spPr>
        <p:txBody>
          <a:bodyPr wrap="square" rtlCol="0">
            <a:spAutoFit/>
          </a:bodyPr>
          <a:lstStyle/>
          <a:p>
            <a:pPr algn="ctr">
              <a:lnSpc>
                <a:spcPts val="2000"/>
              </a:lnSpc>
            </a:pPr>
            <a:r>
              <a:rPr lang="es-CL" sz="3400" b="1" dirty="0">
                <a:solidFill>
                  <a:srgbClr val="1C919F"/>
                </a:solidFill>
              </a:rPr>
              <a:t>6 MIL</a:t>
            </a:r>
          </a:p>
          <a:p>
            <a:pPr algn="ctr">
              <a:lnSpc>
                <a:spcPts val="2000"/>
              </a:lnSpc>
            </a:pPr>
            <a:r>
              <a:rPr lang="es-CL" dirty="0">
                <a:solidFill>
                  <a:srgbClr val="1C919F"/>
                </a:solidFill>
              </a:rPr>
              <a:t>MILLONES</a:t>
            </a:r>
            <a:endParaRPr lang="es-CL" sz="4000" dirty="0">
              <a:solidFill>
                <a:srgbClr val="1C919F"/>
              </a:solidFill>
            </a:endParaRPr>
          </a:p>
        </p:txBody>
      </p:sp>
      <p:sp>
        <p:nvSpPr>
          <p:cNvPr id="26" name="Rectángulo 25"/>
          <p:cNvSpPr/>
          <p:nvPr/>
        </p:nvSpPr>
        <p:spPr>
          <a:xfrm>
            <a:off x="4680158" y="2975927"/>
            <a:ext cx="1383712" cy="800219"/>
          </a:xfrm>
          <a:prstGeom prst="rect">
            <a:avLst/>
          </a:prstGeom>
        </p:spPr>
        <p:txBody>
          <a:bodyPr wrap="none">
            <a:spAutoFit/>
          </a:bodyPr>
          <a:lstStyle/>
          <a:p>
            <a:r>
              <a:rPr lang="es-CL" sz="4600" b="1" dirty="0">
                <a:solidFill>
                  <a:srgbClr val="1C919F"/>
                </a:solidFill>
              </a:rPr>
              <a:t>2003</a:t>
            </a:r>
            <a:endParaRPr lang="es-CL" sz="4600" dirty="0">
              <a:solidFill>
                <a:srgbClr val="1C919F"/>
              </a:solidFill>
            </a:endParaRPr>
          </a:p>
        </p:txBody>
      </p:sp>
      <p:sp>
        <p:nvSpPr>
          <p:cNvPr id="27" name="Rectángulo 26"/>
          <p:cNvSpPr/>
          <p:nvPr/>
        </p:nvSpPr>
        <p:spPr>
          <a:xfrm>
            <a:off x="4843496" y="4314927"/>
            <a:ext cx="1057036" cy="516295"/>
          </a:xfrm>
          <a:prstGeom prst="rect">
            <a:avLst/>
          </a:prstGeom>
        </p:spPr>
        <p:txBody>
          <a:bodyPr wrap="square">
            <a:spAutoFit/>
          </a:bodyPr>
          <a:lstStyle/>
          <a:p>
            <a:pPr algn="ctr">
              <a:lnSpc>
                <a:spcPts val="3000"/>
              </a:lnSpc>
            </a:pPr>
            <a:r>
              <a:rPr lang="es-CL" sz="4000" dirty="0">
                <a:solidFill>
                  <a:srgbClr val="1C919F"/>
                </a:solidFill>
              </a:rPr>
              <a:t>US$</a:t>
            </a:r>
          </a:p>
        </p:txBody>
      </p:sp>
      <p:cxnSp>
        <p:nvCxnSpPr>
          <p:cNvPr id="28" name="Conector recto 27"/>
          <p:cNvCxnSpPr/>
          <p:nvPr/>
        </p:nvCxnSpPr>
        <p:spPr>
          <a:xfrm>
            <a:off x="4680158" y="3625792"/>
            <a:ext cx="1383712" cy="0"/>
          </a:xfrm>
          <a:prstGeom prst="line">
            <a:avLst/>
          </a:prstGeom>
          <a:ln>
            <a:solidFill>
              <a:srgbClr val="1C91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829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7431" y="198967"/>
            <a:ext cx="279400" cy="878416"/>
          </a:xfrm>
          <a:prstGeom prst="rect">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3" y="67033"/>
            <a:ext cx="5660782" cy="1195199"/>
          </a:xfrm>
          <a:prstGeom prst="rect">
            <a:avLst/>
          </a:prstGeom>
          <a:noFill/>
        </p:spPr>
        <p:txBody>
          <a:bodyPr wrap="square" rtlCol="0">
            <a:spAutoFit/>
          </a:bodyPr>
          <a:lstStyle/>
          <a:p>
            <a:pPr>
              <a:lnSpc>
                <a:spcPts val="4300"/>
              </a:lnSpc>
            </a:pPr>
            <a:r>
              <a:rPr lang="es-CL" sz="4000" dirty="0">
                <a:solidFill>
                  <a:srgbClr val="E5332A"/>
                </a:solidFill>
              </a:rPr>
              <a:t>Pero tenemos un</a:t>
            </a:r>
          </a:p>
          <a:p>
            <a:pPr>
              <a:lnSpc>
                <a:spcPts val="4300"/>
              </a:lnSpc>
            </a:pPr>
            <a:r>
              <a:rPr lang="es-CL" sz="4000" b="1" i="1" dirty="0">
                <a:solidFill>
                  <a:srgbClr val="E5332A"/>
                </a:solidFill>
              </a:rPr>
              <a:t>ENTORNO DESAFIANTE</a:t>
            </a:r>
          </a:p>
        </p:txBody>
      </p:sp>
      <p:sp>
        <p:nvSpPr>
          <p:cNvPr id="10" name="CuadroTexto 9"/>
          <p:cNvSpPr txBox="1"/>
          <p:nvPr/>
        </p:nvSpPr>
        <p:spPr>
          <a:xfrm>
            <a:off x="207431" y="1498170"/>
            <a:ext cx="3185473" cy="2693045"/>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E5332A"/>
                </a:solidFill>
                <a:latin typeface="+mj-lt"/>
              </a:rPr>
              <a:t>El ejemplo chileno ha sido adoptado, y a veces superado</a:t>
            </a:r>
            <a:r>
              <a:rPr lang="es-CL" sz="1700" dirty="0">
                <a:solidFill>
                  <a:schemeClr val="tx1">
                    <a:lumMod val="50000"/>
                    <a:lumOff val="50000"/>
                  </a:schemeClr>
                </a:solidFill>
                <a:latin typeface="+mj-lt"/>
              </a:rPr>
              <a:t>, por países competidores que hoy tienen más recursos para visibilizar sus exportaciones en el mundo.</a:t>
            </a:r>
          </a:p>
          <a:p>
            <a:pPr indent="324000">
              <a:lnSpc>
                <a:spcPts val="1800"/>
              </a:lnSpc>
              <a:spcAft>
                <a:spcPts val="1200"/>
              </a:spcAft>
            </a:pPr>
            <a:r>
              <a:rPr lang="es-CL" sz="1700" dirty="0">
                <a:solidFill>
                  <a:schemeClr val="tx1">
                    <a:lumMod val="50000"/>
                    <a:lumOff val="50000"/>
                  </a:schemeClr>
                </a:solidFill>
                <a:latin typeface="+mj-lt"/>
              </a:rPr>
              <a:t>Por ello, </a:t>
            </a:r>
            <a:r>
              <a:rPr lang="es-CL" sz="1700" b="1" dirty="0">
                <a:solidFill>
                  <a:srgbClr val="E5332A"/>
                </a:solidFill>
                <a:latin typeface="+mj-lt"/>
              </a:rPr>
              <a:t>necesitamos impulsar un marco político y legal favorable y afianzar aún más la coordinación público-privada</a:t>
            </a:r>
            <a:r>
              <a:rPr lang="es-CL" sz="1700" dirty="0">
                <a:solidFill>
                  <a:schemeClr val="tx1">
                    <a:lumMod val="50000"/>
                    <a:lumOff val="50000"/>
                  </a:schemeClr>
                </a:solidFill>
                <a:latin typeface="+mj-lt"/>
              </a:rPr>
              <a:t>, con el fin de generar mayor liderazgo e imagen en el largo plazo. </a:t>
            </a:r>
          </a:p>
        </p:txBody>
      </p:sp>
      <p:sp>
        <p:nvSpPr>
          <p:cNvPr id="11" name="Triángulo isósceles 10"/>
          <p:cNvSpPr/>
          <p:nvPr/>
        </p:nvSpPr>
        <p:spPr>
          <a:xfrm rot="5400000">
            <a:off x="189109" y="1498171"/>
            <a:ext cx="265675" cy="229030"/>
          </a:xfrm>
          <a:prstGeom prst="triangle">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2792460"/>
            <a:ext cx="265675" cy="229030"/>
          </a:xfrm>
          <a:prstGeom prst="triangle">
            <a:avLst/>
          </a:prstGeom>
          <a:solidFill>
            <a:srgbClr val="E53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5570622" y="5390148"/>
            <a:ext cx="3360508" cy="1052984"/>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5739062" y="5583215"/>
            <a:ext cx="3023409" cy="666849"/>
          </a:xfrm>
          <a:prstGeom prst="rect">
            <a:avLst/>
          </a:prstGeom>
        </p:spPr>
        <p:txBody>
          <a:bodyPr wrap="square" lIns="0" tIns="0" rIns="0" bIns="0">
            <a:spAutoFit/>
          </a:bodyPr>
          <a:lstStyle/>
          <a:p>
            <a:pPr algn="r">
              <a:lnSpc>
                <a:spcPts val="1200"/>
              </a:lnSpc>
              <a:spcAft>
                <a:spcPts val="400"/>
              </a:spcAft>
            </a:pPr>
            <a:r>
              <a:rPr lang="es-CL" sz="1200" i="1" dirty="0">
                <a:solidFill>
                  <a:schemeClr val="bg1">
                    <a:lumMod val="65000"/>
                  </a:schemeClr>
                </a:solidFill>
                <a:latin typeface="+mj-lt"/>
              </a:rPr>
              <a:t>“La industria y las autoridades debemos aportar un sentido de valor al país, y destacar a Chile como un tesoro escondido al final del mundo”.</a:t>
            </a:r>
          </a:p>
          <a:p>
            <a:pPr algn="r">
              <a:lnSpc>
                <a:spcPts val="1200"/>
              </a:lnSpc>
              <a:spcAft>
                <a:spcPts val="400"/>
              </a:spcAft>
            </a:pPr>
            <a:r>
              <a:rPr lang="es-CL" sz="1200" b="1" dirty="0">
                <a:solidFill>
                  <a:schemeClr val="bg1">
                    <a:lumMod val="65000"/>
                  </a:schemeClr>
                </a:solidFill>
                <a:latin typeface="+mj-lt"/>
              </a:rPr>
              <a:t>Claudio </a:t>
            </a:r>
            <a:r>
              <a:rPr lang="es-CL" sz="1200" b="1" dirty="0" err="1">
                <a:solidFill>
                  <a:schemeClr val="bg1">
                    <a:lumMod val="65000"/>
                  </a:schemeClr>
                </a:solidFill>
                <a:latin typeface="+mj-lt"/>
              </a:rPr>
              <a:t>Cilveti</a:t>
            </a:r>
            <a:r>
              <a:rPr lang="es-CL" sz="1200" b="1" dirty="0">
                <a:solidFill>
                  <a:schemeClr val="bg1">
                    <a:lumMod val="65000"/>
                  </a:schemeClr>
                </a:solidFill>
                <a:latin typeface="+mj-lt"/>
              </a:rPr>
              <a:t>, Vinos de Chile</a:t>
            </a:r>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431" y="4961633"/>
            <a:ext cx="2273813" cy="1481331"/>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93637" y="1435563"/>
            <a:ext cx="5068834" cy="2727966"/>
          </a:xfrm>
          <a:prstGeom prst="rect">
            <a:avLst/>
          </a:prstGeom>
        </p:spPr>
      </p:pic>
    </p:spTree>
    <p:extLst>
      <p:ext uri="{BB962C8B-B14F-4D97-AF65-F5344CB8AC3E}">
        <p14:creationId xmlns:p14="http://schemas.microsoft.com/office/powerpoint/2010/main" xmlns="" val="340164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7433" y="198967"/>
            <a:ext cx="279400" cy="878416"/>
          </a:xfrm>
          <a:prstGeom prst="rect">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7278997" cy="1195199"/>
          </a:xfrm>
          <a:prstGeom prst="rect">
            <a:avLst/>
          </a:prstGeom>
          <a:noFill/>
        </p:spPr>
        <p:txBody>
          <a:bodyPr wrap="square" rtlCol="0">
            <a:spAutoFit/>
          </a:bodyPr>
          <a:lstStyle/>
          <a:p>
            <a:pPr>
              <a:lnSpc>
                <a:spcPts val="4300"/>
              </a:lnSpc>
            </a:pPr>
            <a:r>
              <a:rPr lang="es-CL" sz="4000" dirty="0">
                <a:solidFill>
                  <a:srgbClr val="941B80"/>
                </a:solidFill>
              </a:rPr>
              <a:t>El Principal </a:t>
            </a:r>
            <a:r>
              <a:rPr lang="es-CL" sz="4000" b="1" i="1" dirty="0">
                <a:solidFill>
                  <a:srgbClr val="941B80"/>
                </a:solidFill>
              </a:rPr>
              <a:t>SECTOR EXPORTADOR </a:t>
            </a:r>
            <a:r>
              <a:rPr lang="es-CL" sz="4000" dirty="0">
                <a:solidFill>
                  <a:srgbClr val="941B80"/>
                </a:solidFill>
              </a:rPr>
              <a:t>No Minero</a:t>
            </a:r>
            <a:endParaRPr lang="es-CL" sz="4000" b="1" i="1" dirty="0">
              <a:solidFill>
                <a:srgbClr val="941B80"/>
              </a:solidFill>
            </a:endParaRPr>
          </a:p>
        </p:txBody>
      </p:sp>
      <p:sp>
        <p:nvSpPr>
          <p:cNvPr id="10" name="CuadroTexto 9"/>
          <p:cNvSpPr txBox="1"/>
          <p:nvPr/>
        </p:nvSpPr>
        <p:spPr>
          <a:xfrm>
            <a:off x="207433" y="1498170"/>
            <a:ext cx="2247010" cy="2693045"/>
          </a:xfrm>
          <a:prstGeom prst="rect">
            <a:avLst/>
          </a:prstGeom>
          <a:noFill/>
        </p:spPr>
        <p:txBody>
          <a:bodyPr wrap="square" lIns="0" tIns="0" rIns="0" bIns="0" rtlCol="0">
            <a:spAutoFit/>
          </a:bodyPr>
          <a:lstStyle/>
          <a:p>
            <a:pPr indent="324000">
              <a:lnSpc>
                <a:spcPts val="1800"/>
              </a:lnSpc>
              <a:spcAft>
                <a:spcPts val="1200"/>
              </a:spcAft>
            </a:pPr>
            <a:r>
              <a:rPr lang="es-CL" sz="1700" dirty="0">
                <a:solidFill>
                  <a:schemeClr val="tx1">
                    <a:lumMod val="50000"/>
                    <a:lumOff val="50000"/>
                  </a:schemeClr>
                </a:solidFill>
                <a:latin typeface="+mj-lt"/>
              </a:rPr>
              <a:t>En 2016 los alimentos </a:t>
            </a:r>
            <a:r>
              <a:rPr lang="es-CL" sz="1700" b="1" dirty="0">
                <a:solidFill>
                  <a:srgbClr val="941B80"/>
                </a:solidFill>
                <a:latin typeface="+mj-lt"/>
              </a:rPr>
              <a:t>representaron el 27% del total de envíos chilenos al exterior y un 54% de los no mineros. </a:t>
            </a:r>
          </a:p>
          <a:p>
            <a:pPr indent="324000">
              <a:lnSpc>
                <a:spcPts val="1800"/>
              </a:lnSpc>
              <a:spcAft>
                <a:spcPts val="1200"/>
              </a:spcAft>
            </a:pPr>
            <a:r>
              <a:rPr lang="es-CL" sz="1700" dirty="0">
                <a:solidFill>
                  <a:schemeClr val="tx1">
                    <a:lumMod val="50000"/>
                    <a:lumOff val="50000"/>
                  </a:schemeClr>
                </a:solidFill>
                <a:latin typeface="+mj-lt"/>
              </a:rPr>
              <a:t>Es el sector exportador no minero más importante del país y </a:t>
            </a:r>
            <a:r>
              <a:rPr lang="es-CL" sz="1700" b="1" dirty="0">
                <a:solidFill>
                  <a:srgbClr val="941B80"/>
                </a:solidFill>
                <a:latin typeface="+mj-lt"/>
              </a:rPr>
              <a:t>un motor de desarrollo para la economía nacional.</a:t>
            </a:r>
          </a:p>
        </p:txBody>
      </p:sp>
      <p:sp>
        <p:nvSpPr>
          <p:cNvPr id="11" name="Triángulo isósceles 10"/>
          <p:cNvSpPr/>
          <p:nvPr/>
        </p:nvSpPr>
        <p:spPr>
          <a:xfrm rot="5400000">
            <a:off x="189110" y="1498171"/>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2782590"/>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5760710"/>
            <a:ext cx="8723698" cy="682421"/>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477780" y="5844252"/>
            <a:ext cx="8267097" cy="515141"/>
          </a:xfrm>
          <a:prstGeom prst="rect">
            <a:avLst/>
          </a:prstGeom>
        </p:spPr>
        <p:txBody>
          <a:bodyPr wrap="square" lIns="0" tIns="0" rIns="0" bIns="0">
            <a:spAutoFit/>
          </a:bodyPr>
          <a:lstStyle/>
          <a:p>
            <a:pPr>
              <a:lnSpc>
                <a:spcPts val="1200"/>
              </a:lnSpc>
              <a:spcAft>
                <a:spcPts val="400"/>
              </a:spcAft>
            </a:pPr>
            <a:r>
              <a:rPr lang="es-CL" sz="1200" i="1">
                <a:solidFill>
                  <a:schemeClr val="bg1">
                    <a:lumMod val="65000"/>
                  </a:schemeClr>
                </a:solidFill>
                <a:latin typeface="+mj-lt"/>
              </a:rPr>
              <a:t> “En 2018 pasaremos el umbral de 100.000 tons. de producción de nueces, lo que evidencia la credibilidad lograda en los mercados internacionales, y el esfuerzo en infraestructura y capacidad de proceso de las empresas exportadoras, incluidas muchas pymes”.</a:t>
            </a:r>
          </a:p>
          <a:p>
            <a:pPr>
              <a:lnSpc>
                <a:spcPts val="1200"/>
              </a:lnSpc>
              <a:spcAft>
                <a:spcPts val="400"/>
              </a:spcAft>
            </a:pPr>
            <a:r>
              <a:rPr lang="en-US" sz="1200" b="1">
                <a:solidFill>
                  <a:schemeClr val="bg1">
                    <a:lumMod val="65000"/>
                  </a:schemeClr>
                </a:solidFill>
                <a:latin typeface="+mj-lt"/>
              </a:rPr>
              <a:t>Karl Samsing, Chilean Walnut Commission</a:t>
            </a:r>
            <a:endParaRPr lang="en-US" sz="1200" b="1" dirty="0">
              <a:solidFill>
                <a:schemeClr val="bg1">
                  <a:lumMod val="65000"/>
                </a:schemeClr>
              </a:solidFill>
              <a:latin typeface="+mj-lt"/>
            </a:endParaRPr>
          </a:p>
        </p:txBody>
      </p:sp>
      <p:sp>
        <p:nvSpPr>
          <p:cNvPr id="7" name="Rectángulo 6"/>
          <p:cNvSpPr/>
          <p:nvPr/>
        </p:nvSpPr>
        <p:spPr>
          <a:xfrm>
            <a:off x="2857500" y="1479848"/>
            <a:ext cx="6073629" cy="3641685"/>
          </a:xfrm>
          <a:prstGeom prst="rect">
            <a:avLst/>
          </a:prstGeom>
          <a:solidFill>
            <a:srgbClr val="F9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Rectángulo 1"/>
          <p:cNvSpPr/>
          <p:nvPr/>
        </p:nvSpPr>
        <p:spPr>
          <a:xfrm>
            <a:off x="2862704" y="1523000"/>
            <a:ext cx="2794000" cy="3545586"/>
          </a:xfrm>
          <a:prstGeom prst="rect">
            <a:avLst/>
          </a:prstGeom>
        </p:spPr>
        <p:txBody>
          <a:bodyPr wrap="square" lIns="0" tIns="0" rIns="0" bIns="0">
            <a:spAutoFit/>
          </a:bodyPr>
          <a:lstStyle/>
          <a:p>
            <a:pPr algn="r">
              <a:lnSpc>
                <a:spcPct val="240000"/>
              </a:lnSpc>
            </a:pPr>
            <a:r>
              <a:rPr lang="es-CL" sz="1200" dirty="0">
                <a:solidFill>
                  <a:schemeClr val="bg1">
                    <a:lumMod val="50000"/>
                  </a:schemeClr>
                </a:solidFill>
                <a:latin typeface="+mj-lt"/>
              </a:rPr>
              <a:t>Industria metálica básica</a:t>
            </a:r>
          </a:p>
          <a:p>
            <a:pPr algn="r">
              <a:lnSpc>
                <a:spcPct val="240000"/>
              </a:lnSpc>
            </a:pPr>
            <a:r>
              <a:rPr lang="es-CL" sz="1200" dirty="0">
                <a:solidFill>
                  <a:schemeClr val="bg1">
                    <a:lumMod val="50000"/>
                  </a:schemeClr>
                </a:solidFill>
                <a:latin typeface="+mj-lt"/>
              </a:rPr>
              <a:t>Otros producto industriales</a:t>
            </a:r>
          </a:p>
          <a:p>
            <a:pPr algn="r">
              <a:lnSpc>
                <a:spcPct val="240000"/>
              </a:lnSpc>
            </a:pPr>
            <a:r>
              <a:rPr lang="es-CL" sz="1200" dirty="0">
                <a:solidFill>
                  <a:schemeClr val="bg1">
                    <a:lumMod val="50000"/>
                  </a:schemeClr>
                </a:solidFill>
                <a:latin typeface="+mj-lt"/>
              </a:rPr>
              <a:t>Productos metálicos, maquinaria y equipos</a:t>
            </a:r>
          </a:p>
          <a:p>
            <a:pPr algn="r">
              <a:lnSpc>
                <a:spcPct val="240000"/>
              </a:lnSpc>
            </a:pPr>
            <a:r>
              <a:rPr lang="es-CL" sz="1200" dirty="0">
                <a:solidFill>
                  <a:schemeClr val="bg1">
                    <a:lumMod val="50000"/>
                  </a:schemeClr>
                </a:solidFill>
                <a:latin typeface="+mj-lt"/>
              </a:rPr>
              <a:t>Forestal y muebles de madera</a:t>
            </a:r>
          </a:p>
          <a:p>
            <a:pPr algn="r">
              <a:lnSpc>
                <a:spcPct val="240000"/>
              </a:lnSpc>
            </a:pPr>
            <a:r>
              <a:rPr lang="es-CL" sz="1200" dirty="0">
                <a:solidFill>
                  <a:schemeClr val="bg1">
                    <a:lumMod val="50000"/>
                  </a:schemeClr>
                </a:solidFill>
                <a:latin typeface="+mj-lt"/>
              </a:rPr>
              <a:t>Celulosa, papel y otros</a:t>
            </a:r>
          </a:p>
          <a:p>
            <a:pPr algn="r">
              <a:lnSpc>
                <a:spcPct val="240000"/>
              </a:lnSpc>
            </a:pPr>
            <a:r>
              <a:rPr lang="es-CL" sz="1200" dirty="0">
                <a:solidFill>
                  <a:schemeClr val="bg1">
                    <a:lumMod val="50000"/>
                  </a:schemeClr>
                </a:solidFill>
                <a:latin typeface="+mj-lt"/>
              </a:rPr>
              <a:t>Productos químicos</a:t>
            </a:r>
          </a:p>
          <a:p>
            <a:pPr algn="r">
              <a:lnSpc>
                <a:spcPct val="240000"/>
              </a:lnSpc>
            </a:pPr>
            <a:r>
              <a:rPr lang="es-CL" sz="1200" dirty="0">
                <a:solidFill>
                  <a:schemeClr val="bg1">
                    <a:lumMod val="50000"/>
                  </a:schemeClr>
                </a:solidFill>
                <a:latin typeface="+mj-lt"/>
              </a:rPr>
              <a:t>Alimentos</a:t>
            </a:r>
          </a:p>
          <a:p>
            <a:pPr algn="r">
              <a:lnSpc>
                <a:spcPct val="240000"/>
              </a:lnSpc>
            </a:pPr>
            <a:r>
              <a:rPr lang="es-CL" sz="1200" dirty="0">
                <a:solidFill>
                  <a:schemeClr val="bg1">
                    <a:lumMod val="50000"/>
                  </a:schemeClr>
                </a:solidFill>
                <a:latin typeface="+mj-lt"/>
              </a:rPr>
              <a:t>Minería</a:t>
            </a:r>
          </a:p>
        </p:txBody>
      </p:sp>
      <p:sp>
        <p:nvSpPr>
          <p:cNvPr id="23" name="Rectángulo 22"/>
          <p:cNvSpPr/>
          <p:nvPr/>
        </p:nvSpPr>
        <p:spPr>
          <a:xfrm>
            <a:off x="6705600" y="1643017"/>
            <a:ext cx="1860328" cy="738664"/>
          </a:xfrm>
          <a:prstGeom prst="rect">
            <a:avLst/>
          </a:prstGeom>
        </p:spPr>
        <p:txBody>
          <a:bodyPr wrap="square" lIns="0" tIns="0" rIns="0" bIns="0">
            <a:spAutoFit/>
          </a:bodyPr>
          <a:lstStyle/>
          <a:p>
            <a:pPr algn="r"/>
            <a:r>
              <a:rPr lang="es-CL" sz="1200" dirty="0">
                <a:solidFill>
                  <a:srgbClr val="E5332A"/>
                </a:solidFill>
                <a:latin typeface="+mj-lt"/>
              </a:rPr>
              <a:t>PARTICIPACIÓN DE DISTINTOS SECTORES EN EL VALOR DE LAS EXPORTACIONES TOTALES DE CHILE, 2016</a:t>
            </a:r>
          </a:p>
        </p:txBody>
      </p:sp>
      <p:sp>
        <p:nvSpPr>
          <p:cNvPr id="29" name="Rectángulo 28"/>
          <p:cNvSpPr/>
          <p:nvPr/>
        </p:nvSpPr>
        <p:spPr>
          <a:xfrm>
            <a:off x="7061200" y="2429980"/>
            <a:ext cx="1504728" cy="461665"/>
          </a:xfrm>
          <a:prstGeom prst="rect">
            <a:avLst/>
          </a:prstGeom>
        </p:spPr>
        <p:txBody>
          <a:bodyPr wrap="square" lIns="0" tIns="0" rIns="0" bIns="0">
            <a:spAutoFit/>
          </a:bodyPr>
          <a:lstStyle/>
          <a:p>
            <a:pPr algn="r"/>
            <a:r>
              <a:rPr lang="es-CL" sz="1000" dirty="0">
                <a:solidFill>
                  <a:schemeClr val="tx1">
                    <a:lumMod val="50000"/>
                    <a:lumOff val="50000"/>
                  </a:schemeClr>
                </a:solidFill>
                <a:latin typeface="+mj-lt"/>
              </a:rPr>
              <a:t>Fuente: Elaboración propia a partir de estadísticas del Banco Central de Chile.</a:t>
            </a:r>
          </a:p>
        </p:txBody>
      </p:sp>
      <p:sp>
        <p:nvSpPr>
          <p:cNvPr id="5" name="Rectángulo 4"/>
          <p:cNvSpPr/>
          <p:nvPr/>
        </p:nvSpPr>
        <p:spPr>
          <a:xfrm>
            <a:off x="5790514" y="1702500"/>
            <a:ext cx="47253" cy="214599"/>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Rectángulo 29"/>
          <p:cNvSpPr/>
          <p:nvPr/>
        </p:nvSpPr>
        <p:spPr>
          <a:xfrm>
            <a:off x="5790514" y="2139370"/>
            <a:ext cx="81119" cy="214599"/>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Rectángulo 30"/>
          <p:cNvSpPr/>
          <p:nvPr/>
        </p:nvSpPr>
        <p:spPr>
          <a:xfrm>
            <a:off x="5790514" y="2576240"/>
            <a:ext cx="163669" cy="214599"/>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p:cNvSpPr/>
          <p:nvPr/>
        </p:nvSpPr>
        <p:spPr>
          <a:xfrm>
            <a:off x="5790514" y="3001441"/>
            <a:ext cx="163669" cy="214599"/>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Rectángulo 32"/>
          <p:cNvSpPr/>
          <p:nvPr/>
        </p:nvSpPr>
        <p:spPr>
          <a:xfrm>
            <a:off x="5790514" y="3435450"/>
            <a:ext cx="182719" cy="214599"/>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Rectángulo 33"/>
          <p:cNvSpPr/>
          <p:nvPr/>
        </p:nvSpPr>
        <p:spPr>
          <a:xfrm>
            <a:off x="5790514" y="3869459"/>
            <a:ext cx="280086" cy="214599"/>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Rectángulo 34"/>
          <p:cNvSpPr/>
          <p:nvPr/>
        </p:nvSpPr>
        <p:spPr>
          <a:xfrm>
            <a:off x="5790513" y="4309929"/>
            <a:ext cx="1071719" cy="214599"/>
          </a:xfrm>
          <a:prstGeom prst="rect">
            <a:avLst/>
          </a:prstGeom>
          <a:solidFill>
            <a:srgbClr val="E533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Rectángulo 35"/>
          <p:cNvSpPr/>
          <p:nvPr/>
        </p:nvSpPr>
        <p:spPr>
          <a:xfrm>
            <a:off x="5790512" y="4742144"/>
            <a:ext cx="2051737" cy="214599"/>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Rectángulo 36"/>
          <p:cNvSpPr/>
          <p:nvPr/>
        </p:nvSpPr>
        <p:spPr>
          <a:xfrm>
            <a:off x="5919431" y="1554115"/>
            <a:ext cx="2474839" cy="3447098"/>
          </a:xfrm>
          <a:prstGeom prst="rect">
            <a:avLst/>
          </a:prstGeom>
        </p:spPr>
        <p:txBody>
          <a:bodyPr wrap="square" lIns="0" tIns="0" rIns="0" bIns="0">
            <a:spAutoFit/>
          </a:bodyPr>
          <a:lstStyle/>
          <a:p>
            <a:pPr>
              <a:lnSpc>
                <a:spcPct val="200000"/>
              </a:lnSpc>
            </a:pPr>
            <a:r>
              <a:rPr lang="es-CL" sz="1400" dirty="0">
                <a:solidFill>
                  <a:schemeClr val="bg1">
                    <a:lumMod val="50000"/>
                  </a:schemeClr>
                </a:solidFill>
              </a:rPr>
              <a:t>1%</a:t>
            </a:r>
          </a:p>
          <a:p>
            <a:pPr>
              <a:lnSpc>
                <a:spcPct val="200000"/>
              </a:lnSpc>
            </a:pPr>
            <a:r>
              <a:rPr lang="es-CL" sz="1400" dirty="0">
                <a:solidFill>
                  <a:schemeClr val="bg1">
                    <a:lumMod val="50000"/>
                  </a:schemeClr>
                </a:solidFill>
              </a:rPr>
              <a:t> 2%</a:t>
            </a:r>
          </a:p>
          <a:p>
            <a:pPr>
              <a:lnSpc>
                <a:spcPct val="200000"/>
              </a:lnSpc>
            </a:pPr>
            <a:r>
              <a:rPr lang="es-CL" sz="1400" dirty="0">
                <a:solidFill>
                  <a:schemeClr val="bg1">
                    <a:lumMod val="50000"/>
                  </a:schemeClr>
                </a:solidFill>
              </a:rPr>
              <a:t>   4%</a:t>
            </a:r>
          </a:p>
          <a:p>
            <a:pPr>
              <a:lnSpc>
                <a:spcPct val="200000"/>
              </a:lnSpc>
            </a:pPr>
            <a:r>
              <a:rPr lang="es-CL" sz="1400" dirty="0">
                <a:solidFill>
                  <a:schemeClr val="bg1">
                    <a:lumMod val="50000"/>
                  </a:schemeClr>
                </a:solidFill>
              </a:rPr>
              <a:t>   4%</a:t>
            </a:r>
          </a:p>
          <a:p>
            <a:pPr>
              <a:lnSpc>
                <a:spcPct val="200000"/>
              </a:lnSpc>
            </a:pPr>
            <a:r>
              <a:rPr lang="es-CL" sz="1400" dirty="0">
                <a:solidFill>
                  <a:schemeClr val="bg1">
                    <a:lumMod val="50000"/>
                  </a:schemeClr>
                </a:solidFill>
              </a:rPr>
              <a:t>    5%</a:t>
            </a:r>
          </a:p>
          <a:p>
            <a:pPr>
              <a:lnSpc>
                <a:spcPct val="200000"/>
              </a:lnSpc>
            </a:pPr>
            <a:r>
              <a:rPr lang="es-CL" sz="1400" dirty="0">
                <a:solidFill>
                  <a:schemeClr val="bg1">
                    <a:lumMod val="50000"/>
                  </a:schemeClr>
                </a:solidFill>
              </a:rPr>
              <a:t>       7%</a:t>
            </a:r>
          </a:p>
          <a:p>
            <a:pPr>
              <a:lnSpc>
                <a:spcPct val="200000"/>
              </a:lnSpc>
            </a:pPr>
            <a:r>
              <a:rPr lang="es-CL" sz="1400" dirty="0">
                <a:solidFill>
                  <a:schemeClr val="bg1">
                    <a:lumMod val="50000"/>
                  </a:schemeClr>
                </a:solidFill>
              </a:rPr>
              <a:t>                            27%</a:t>
            </a:r>
          </a:p>
          <a:p>
            <a:pPr>
              <a:lnSpc>
                <a:spcPct val="200000"/>
              </a:lnSpc>
            </a:pPr>
            <a:r>
              <a:rPr lang="es-CL" sz="1400" dirty="0">
                <a:solidFill>
                  <a:schemeClr val="bg1">
                    <a:lumMod val="50000"/>
                  </a:schemeClr>
                </a:solidFill>
              </a:rPr>
              <a:t>                                                     51%</a:t>
            </a:r>
          </a:p>
        </p:txBody>
      </p:sp>
      <p:cxnSp>
        <p:nvCxnSpPr>
          <p:cNvPr id="13" name="Conector recto 12"/>
          <p:cNvCxnSpPr/>
          <p:nvPr/>
        </p:nvCxnSpPr>
        <p:spPr>
          <a:xfrm flipH="1">
            <a:off x="6781800" y="2400349"/>
            <a:ext cx="1784128" cy="0"/>
          </a:xfrm>
          <a:prstGeom prst="line">
            <a:avLst/>
          </a:prstGeom>
          <a:ln>
            <a:solidFill>
              <a:srgbClr val="E533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0303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07433" y="198967"/>
            <a:ext cx="279400" cy="878416"/>
          </a:xfrm>
          <a:prstGeom prst="rect">
            <a:avLst/>
          </a:prstGeom>
          <a:solidFill>
            <a:srgbClr val="2C6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5269075" cy="1195199"/>
          </a:xfrm>
          <a:prstGeom prst="rect">
            <a:avLst/>
          </a:prstGeom>
          <a:noFill/>
        </p:spPr>
        <p:txBody>
          <a:bodyPr wrap="square" rtlCol="0">
            <a:spAutoFit/>
          </a:bodyPr>
          <a:lstStyle/>
          <a:p>
            <a:pPr>
              <a:lnSpc>
                <a:spcPts val="4300"/>
              </a:lnSpc>
            </a:pPr>
            <a:r>
              <a:rPr lang="es-CL" sz="4000" dirty="0">
                <a:solidFill>
                  <a:srgbClr val="2C635D"/>
                </a:solidFill>
              </a:rPr>
              <a:t>Alimentos, un </a:t>
            </a:r>
            <a:r>
              <a:rPr lang="es-CL" sz="4000" b="1" i="1" dirty="0">
                <a:solidFill>
                  <a:srgbClr val="2C635D"/>
                </a:solidFill>
              </a:rPr>
              <a:t>GRAN</a:t>
            </a:r>
          </a:p>
          <a:p>
            <a:pPr>
              <a:lnSpc>
                <a:spcPts val="4300"/>
              </a:lnSpc>
            </a:pPr>
            <a:r>
              <a:rPr lang="es-CL" sz="4000" b="1" i="1" dirty="0">
                <a:solidFill>
                  <a:srgbClr val="2C635D"/>
                </a:solidFill>
              </a:rPr>
              <a:t>EMBAJADOR </a:t>
            </a:r>
            <a:r>
              <a:rPr lang="es-CL" sz="4000" dirty="0">
                <a:solidFill>
                  <a:srgbClr val="2C635D"/>
                </a:solidFill>
              </a:rPr>
              <a:t>para Chile</a:t>
            </a:r>
            <a:endParaRPr lang="es-CL" sz="4000" b="1" i="1" dirty="0">
              <a:solidFill>
                <a:srgbClr val="2C635D"/>
              </a:solidFill>
            </a:endParaRPr>
          </a:p>
        </p:txBody>
      </p:sp>
      <p:sp>
        <p:nvSpPr>
          <p:cNvPr id="10" name="CuadroTexto 9"/>
          <p:cNvSpPr txBox="1"/>
          <p:nvPr/>
        </p:nvSpPr>
        <p:spPr>
          <a:xfrm>
            <a:off x="207433" y="1498170"/>
            <a:ext cx="2463578" cy="2231380"/>
          </a:xfrm>
          <a:prstGeom prst="rect">
            <a:avLst/>
          </a:prstGeom>
          <a:noFill/>
        </p:spPr>
        <p:txBody>
          <a:bodyPr wrap="square" lIns="0" tIns="0" rIns="0" bIns="0" rtlCol="0">
            <a:spAutoFit/>
          </a:bodyPr>
          <a:lstStyle/>
          <a:p>
            <a:pPr indent="324000">
              <a:lnSpc>
                <a:spcPts val="1800"/>
              </a:lnSpc>
              <a:spcAft>
                <a:spcPts val="1200"/>
              </a:spcAft>
            </a:pPr>
            <a:r>
              <a:rPr lang="es-CL" sz="1700" dirty="0">
                <a:solidFill>
                  <a:schemeClr val="tx1">
                    <a:lumMod val="50000"/>
                    <a:lumOff val="50000"/>
                  </a:schemeClr>
                </a:solidFill>
                <a:latin typeface="+mj-lt"/>
              </a:rPr>
              <a:t>Chile se ubica en el lugar 24 entre los mayores exportadores de alimentos del mundo.</a:t>
            </a:r>
          </a:p>
          <a:p>
            <a:pPr indent="324000">
              <a:lnSpc>
                <a:spcPts val="1800"/>
              </a:lnSpc>
              <a:spcAft>
                <a:spcPts val="1200"/>
              </a:spcAft>
            </a:pPr>
            <a:r>
              <a:rPr lang="es-CL" sz="1700" dirty="0">
                <a:solidFill>
                  <a:schemeClr val="tx1">
                    <a:lumMod val="50000"/>
                    <a:lumOff val="50000"/>
                  </a:schemeClr>
                </a:solidFill>
                <a:latin typeface="+mj-lt"/>
              </a:rPr>
              <a:t>Estamos presentes en la dieta de gran parte de la población mundial. </a:t>
            </a:r>
            <a:r>
              <a:rPr lang="es-CL" sz="1700" b="1" dirty="0">
                <a:solidFill>
                  <a:srgbClr val="2C635D"/>
                </a:solidFill>
                <a:latin typeface="+mj-lt"/>
              </a:rPr>
              <a:t>Somos grandes embajadores de la marca-país.</a:t>
            </a:r>
          </a:p>
        </p:txBody>
      </p:sp>
      <p:sp>
        <p:nvSpPr>
          <p:cNvPr id="11" name="Triángulo isósceles 10"/>
          <p:cNvSpPr/>
          <p:nvPr/>
        </p:nvSpPr>
        <p:spPr>
          <a:xfrm rot="5400000">
            <a:off x="189110" y="1498171"/>
            <a:ext cx="265675" cy="229030"/>
          </a:xfrm>
          <a:prstGeom prst="triangle">
            <a:avLst/>
          </a:prstGeom>
          <a:solidFill>
            <a:srgbClr val="2C6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2547998"/>
            <a:ext cx="265675" cy="229030"/>
          </a:xfrm>
          <a:prstGeom prst="triangle">
            <a:avLst/>
          </a:prstGeom>
          <a:solidFill>
            <a:srgbClr val="2C6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4909845"/>
            <a:ext cx="2824526" cy="1533286"/>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436462" y="5129357"/>
            <a:ext cx="2445894" cy="1128514"/>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“En 10 años las exportaciones de aceite de oliva crecieron 2.900%. Esta cifra puede aumentar aún más con políticas de difusión que potencien nuestra presencia en mercados importantes como EE.UU., Brasil y Asia”.</a:t>
            </a:r>
          </a:p>
          <a:p>
            <a:pPr>
              <a:lnSpc>
                <a:spcPts val="1200"/>
              </a:lnSpc>
              <a:spcAft>
                <a:spcPts val="400"/>
              </a:spcAft>
            </a:pPr>
            <a:r>
              <a:rPr lang="en-US" sz="1200" b="1" dirty="0">
                <a:solidFill>
                  <a:schemeClr val="bg1">
                    <a:lumMod val="65000"/>
                  </a:schemeClr>
                </a:solidFill>
                <a:latin typeface="+mj-lt"/>
              </a:rPr>
              <a:t>Gabriela </a:t>
            </a:r>
            <a:r>
              <a:rPr lang="en-US" sz="1200" b="1" dirty="0" err="1">
                <a:solidFill>
                  <a:schemeClr val="bg1">
                    <a:lumMod val="65000"/>
                  </a:schemeClr>
                </a:solidFill>
                <a:latin typeface="+mj-lt"/>
              </a:rPr>
              <a:t>Moglia</a:t>
            </a:r>
            <a:r>
              <a:rPr lang="en-US" sz="1200" b="1" dirty="0">
                <a:solidFill>
                  <a:schemeClr val="bg1">
                    <a:lumMod val="65000"/>
                  </a:schemeClr>
                </a:solidFill>
                <a:latin typeface="+mj-lt"/>
              </a:rPr>
              <a:t>, </a:t>
            </a:r>
            <a:r>
              <a:rPr lang="en-US" sz="1200" b="1" dirty="0" err="1">
                <a:solidFill>
                  <a:schemeClr val="bg1">
                    <a:lumMod val="65000"/>
                  </a:schemeClr>
                </a:solidFill>
                <a:latin typeface="+mj-lt"/>
              </a:rPr>
              <a:t>Chileoliva</a:t>
            </a:r>
            <a:endParaRPr lang="en-US" sz="1200" b="1" dirty="0">
              <a:solidFill>
                <a:schemeClr val="bg1">
                  <a:lumMod val="65000"/>
                </a:schemeClr>
              </a:solidFill>
              <a:latin typeface="+mj-lt"/>
            </a:endParaRPr>
          </a:p>
        </p:txBody>
      </p:sp>
      <p:sp>
        <p:nvSpPr>
          <p:cNvPr id="29" name="Rectángulo 28"/>
          <p:cNvSpPr/>
          <p:nvPr/>
        </p:nvSpPr>
        <p:spPr>
          <a:xfrm>
            <a:off x="7426401" y="6257871"/>
            <a:ext cx="1504728" cy="307777"/>
          </a:xfrm>
          <a:prstGeom prst="rect">
            <a:avLst/>
          </a:prstGeom>
        </p:spPr>
        <p:txBody>
          <a:bodyPr wrap="square" lIns="0" tIns="0" rIns="0" bIns="0">
            <a:spAutoFit/>
          </a:bodyPr>
          <a:lstStyle/>
          <a:p>
            <a:pPr algn="r"/>
            <a:r>
              <a:rPr lang="es-CL" sz="1000" dirty="0">
                <a:solidFill>
                  <a:schemeClr val="tx1">
                    <a:lumMod val="50000"/>
                    <a:lumOff val="50000"/>
                  </a:schemeClr>
                </a:solidFill>
                <a:latin typeface="+mj-lt"/>
              </a:rPr>
              <a:t>Fuente Elaboración propia, Aduanas de Chile.</a:t>
            </a:r>
          </a:p>
        </p:txBody>
      </p:sp>
      <p:pic>
        <p:nvPicPr>
          <p:cNvPr id="6" name="Imagen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31958" y="301338"/>
            <a:ext cx="5733300" cy="5980188"/>
          </a:xfrm>
          <a:prstGeom prst="rect">
            <a:avLst/>
          </a:prstGeom>
        </p:spPr>
      </p:pic>
      <p:grpSp>
        <p:nvGrpSpPr>
          <p:cNvPr id="42" name="Grupo 41"/>
          <p:cNvGrpSpPr/>
          <p:nvPr/>
        </p:nvGrpSpPr>
        <p:grpSpPr>
          <a:xfrm>
            <a:off x="6086475" y="416591"/>
            <a:ext cx="1650812" cy="1478917"/>
            <a:chOff x="6086475" y="416591"/>
            <a:chExt cx="1650812" cy="1478917"/>
          </a:xfrm>
        </p:grpSpPr>
        <p:sp>
          <p:nvSpPr>
            <p:cNvPr id="16" name="CuadroTexto 15"/>
            <p:cNvSpPr txBox="1"/>
            <p:nvPr/>
          </p:nvSpPr>
          <p:spPr>
            <a:xfrm>
              <a:off x="6901782" y="583073"/>
              <a:ext cx="832203" cy="323165"/>
            </a:xfrm>
            <a:prstGeom prst="rect">
              <a:avLst/>
            </a:prstGeom>
            <a:noFill/>
          </p:spPr>
          <p:txBody>
            <a:bodyPr wrap="square" lIns="0" tIns="0" rIns="0" bIns="0" rtlCol="0">
              <a:spAutoFit/>
            </a:bodyPr>
            <a:lstStyle/>
            <a:p>
              <a:r>
                <a:rPr lang="es-CL" sz="2100" dirty="0">
                  <a:solidFill>
                    <a:schemeClr val="bg1"/>
                  </a:solidFill>
                </a:rPr>
                <a:t>Mills</a:t>
              </a:r>
              <a:r>
                <a:rPr lang="es-CL" dirty="0">
                  <a:solidFill>
                    <a:schemeClr val="bg1"/>
                  </a:solidFill>
                </a:rPr>
                <a:t>.</a:t>
              </a:r>
              <a:endParaRPr lang="es-CL" sz="1000" dirty="0">
                <a:solidFill>
                  <a:schemeClr val="bg1"/>
                </a:solidFill>
              </a:endParaRPr>
            </a:p>
          </p:txBody>
        </p:sp>
        <p:sp>
          <p:nvSpPr>
            <p:cNvPr id="38" name="CuadroTexto 37"/>
            <p:cNvSpPr txBox="1"/>
            <p:nvPr/>
          </p:nvSpPr>
          <p:spPr>
            <a:xfrm>
              <a:off x="6200146" y="416591"/>
              <a:ext cx="779774" cy="800219"/>
            </a:xfrm>
            <a:prstGeom prst="rect">
              <a:avLst/>
            </a:prstGeom>
            <a:noFill/>
          </p:spPr>
          <p:txBody>
            <a:bodyPr wrap="square" rtlCol="0">
              <a:spAutoFit/>
            </a:bodyPr>
            <a:lstStyle/>
            <a:p>
              <a:r>
                <a:rPr lang="es-CL" sz="4600" b="1" dirty="0">
                  <a:solidFill>
                    <a:schemeClr val="bg1"/>
                  </a:solidFill>
                </a:rPr>
                <a:t>82</a:t>
              </a:r>
            </a:p>
          </p:txBody>
        </p:sp>
        <p:sp>
          <p:nvSpPr>
            <p:cNvPr id="39" name="CuadroTexto 38"/>
            <p:cNvSpPr txBox="1"/>
            <p:nvPr/>
          </p:nvSpPr>
          <p:spPr>
            <a:xfrm>
              <a:off x="6905084" y="891110"/>
              <a:ext cx="832203" cy="153888"/>
            </a:xfrm>
            <a:prstGeom prst="rect">
              <a:avLst/>
            </a:prstGeom>
            <a:noFill/>
          </p:spPr>
          <p:txBody>
            <a:bodyPr wrap="square" lIns="0" tIns="0" rIns="0" bIns="0" rtlCol="0">
              <a:spAutoFit/>
            </a:bodyPr>
            <a:lstStyle/>
            <a:p>
              <a:r>
                <a:rPr lang="es-CL" sz="900" dirty="0">
                  <a:solidFill>
                    <a:schemeClr val="bg1"/>
                  </a:solidFill>
                </a:rPr>
                <a:t>de </a:t>
              </a:r>
              <a:r>
                <a:rPr lang="es-CL" sz="1000" dirty="0">
                  <a:solidFill>
                    <a:schemeClr val="bg1"/>
                  </a:solidFill>
                </a:rPr>
                <a:t>personas</a:t>
              </a:r>
            </a:p>
          </p:txBody>
        </p:sp>
        <p:pic>
          <p:nvPicPr>
            <p:cNvPr id="17" name="Imagen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32362" y="1054318"/>
              <a:ext cx="1466091" cy="332233"/>
            </a:xfrm>
            <a:prstGeom prst="rect">
              <a:avLst/>
            </a:prstGeom>
          </p:spPr>
        </p:pic>
        <p:cxnSp>
          <p:nvCxnSpPr>
            <p:cNvPr id="26" name="Conector recto 25"/>
            <p:cNvCxnSpPr/>
            <p:nvPr/>
          </p:nvCxnSpPr>
          <p:spPr>
            <a:xfrm>
              <a:off x="6086475" y="1238831"/>
              <a:ext cx="1557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CuadroTexto 39"/>
            <p:cNvSpPr txBox="1"/>
            <p:nvPr/>
          </p:nvSpPr>
          <p:spPr>
            <a:xfrm>
              <a:off x="6376859" y="1278975"/>
              <a:ext cx="977096" cy="276999"/>
            </a:xfrm>
            <a:prstGeom prst="rect">
              <a:avLst/>
            </a:prstGeom>
            <a:noFill/>
          </p:spPr>
          <p:txBody>
            <a:bodyPr wrap="square" lIns="0" tIns="0" rIns="0" bIns="0" rtlCol="0">
              <a:spAutoFit/>
            </a:bodyPr>
            <a:lstStyle/>
            <a:p>
              <a:pPr algn="ctr"/>
              <a:r>
                <a:rPr lang="es-CL" sz="900" dirty="0">
                  <a:solidFill>
                    <a:schemeClr val="bg1"/>
                  </a:solidFill>
                </a:rPr>
                <a:t>Comen </a:t>
              </a:r>
              <a:r>
                <a:rPr lang="es-CL" sz="900" b="1" dirty="0">
                  <a:solidFill>
                    <a:schemeClr val="bg1"/>
                  </a:solidFill>
                </a:rPr>
                <a:t>fruta fresca </a:t>
              </a:r>
              <a:r>
                <a:rPr lang="es-CL" sz="900" dirty="0">
                  <a:solidFill>
                    <a:schemeClr val="bg1"/>
                  </a:solidFill>
                </a:rPr>
                <a:t>de Chile.</a:t>
              </a:r>
              <a:endParaRPr lang="es-CL" sz="1000" dirty="0">
                <a:solidFill>
                  <a:schemeClr val="bg1"/>
                </a:solidFill>
              </a:endParaRPr>
            </a:p>
          </p:txBody>
        </p:sp>
        <p:pic>
          <p:nvPicPr>
            <p:cNvPr id="41" name="Imagen 4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28602" y="1618139"/>
              <a:ext cx="673609" cy="277369"/>
            </a:xfrm>
            <a:prstGeom prst="rect">
              <a:avLst/>
            </a:prstGeom>
          </p:spPr>
        </p:pic>
      </p:grpSp>
      <p:grpSp>
        <p:nvGrpSpPr>
          <p:cNvPr id="54" name="Grupo 53"/>
          <p:cNvGrpSpPr/>
          <p:nvPr/>
        </p:nvGrpSpPr>
        <p:grpSpPr>
          <a:xfrm>
            <a:off x="7353962" y="2017268"/>
            <a:ext cx="1459307" cy="1281120"/>
            <a:chOff x="7353962" y="2017268"/>
            <a:chExt cx="1459307" cy="1281120"/>
          </a:xfrm>
        </p:grpSpPr>
        <p:sp>
          <p:nvSpPr>
            <p:cNvPr id="44" name="CuadroTexto 43"/>
            <p:cNvSpPr txBox="1"/>
            <p:nvPr/>
          </p:nvSpPr>
          <p:spPr>
            <a:xfrm>
              <a:off x="7977764" y="2171034"/>
              <a:ext cx="832203" cy="323165"/>
            </a:xfrm>
            <a:prstGeom prst="rect">
              <a:avLst/>
            </a:prstGeom>
            <a:noFill/>
          </p:spPr>
          <p:txBody>
            <a:bodyPr wrap="square" lIns="0" tIns="0" rIns="0" bIns="0" rtlCol="0">
              <a:spAutoFit/>
            </a:bodyPr>
            <a:lstStyle/>
            <a:p>
              <a:r>
                <a:rPr lang="es-CL" sz="2100" dirty="0">
                  <a:solidFill>
                    <a:schemeClr val="bg1"/>
                  </a:solidFill>
                </a:rPr>
                <a:t>Mills</a:t>
              </a:r>
              <a:r>
                <a:rPr lang="es-CL" dirty="0">
                  <a:solidFill>
                    <a:schemeClr val="bg1"/>
                  </a:solidFill>
                </a:rPr>
                <a:t>.</a:t>
              </a:r>
              <a:endParaRPr lang="es-CL" sz="1000" dirty="0">
                <a:solidFill>
                  <a:schemeClr val="bg1"/>
                </a:solidFill>
              </a:endParaRPr>
            </a:p>
          </p:txBody>
        </p:sp>
        <p:sp>
          <p:nvSpPr>
            <p:cNvPr id="45" name="CuadroTexto 44"/>
            <p:cNvSpPr txBox="1"/>
            <p:nvPr/>
          </p:nvSpPr>
          <p:spPr>
            <a:xfrm>
              <a:off x="7353962" y="2017268"/>
              <a:ext cx="779774" cy="707886"/>
            </a:xfrm>
            <a:prstGeom prst="rect">
              <a:avLst/>
            </a:prstGeom>
            <a:noFill/>
          </p:spPr>
          <p:txBody>
            <a:bodyPr wrap="square" rtlCol="0">
              <a:spAutoFit/>
            </a:bodyPr>
            <a:lstStyle/>
            <a:p>
              <a:r>
                <a:rPr lang="es-CL" sz="4000" b="1" dirty="0">
                  <a:solidFill>
                    <a:schemeClr val="bg1"/>
                  </a:solidFill>
                </a:rPr>
                <a:t>10</a:t>
              </a:r>
            </a:p>
          </p:txBody>
        </p:sp>
        <p:sp>
          <p:nvSpPr>
            <p:cNvPr id="46" name="CuadroTexto 45"/>
            <p:cNvSpPr txBox="1"/>
            <p:nvPr/>
          </p:nvSpPr>
          <p:spPr>
            <a:xfrm>
              <a:off x="7981066" y="2423186"/>
              <a:ext cx="832203" cy="153888"/>
            </a:xfrm>
            <a:prstGeom prst="rect">
              <a:avLst/>
            </a:prstGeom>
            <a:noFill/>
          </p:spPr>
          <p:txBody>
            <a:bodyPr wrap="square" lIns="0" tIns="0" rIns="0" bIns="0" rtlCol="0">
              <a:spAutoFit/>
            </a:bodyPr>
            <a:lstStyle/>
            <a:p>
              <a:r>
                <a:rPr lang="es-CL" sz="900" dirty="0">
                  <a:solidFill>
                    <a:schemeClr val="bg1"/>
                  </a:solidFill>
                </a:rPr>
                <a:t>de </a:t>
              </a:r>
              <a:r>
                <a:rPr lang="es-CL" sz="1000" dirty="0">
                  <a:solidFill>
                    <a:schemeClr val="bg1"/>
                  </a:solidFill>
                </a:rPr>
                <a:t>personas</a:t>
              </a:r>
            </a:p>
          </p:txBody>
        </p:sp>
        <p:pic>
          <p:nvPicPr>
            <p:cNvPr id="47" name="Imagen 46"/>
            <p:cNvPicPr>
              <a:picLocks noChangeAspect="1"/>
            </p:cNvPicPr>
            <p:nvPr/>
          </p:nvPicPr>
          <p:blipFill rotWithShape="1">
            <a:blip r:embed="rId4" cstate="print">
              <a:extLst>
                <a:ext uri="{28A0092B-C50C-407E-A947-70E740481C1C}">
                  <a14:useLocalDpi xmlns:a14="http://schemas.microsoft.com/office/drawing/2010/main" xmlns="" val="0"/>
                </a:ext>
              </a:extLst>
            </a:blip>
            <a:srcRect r="49736"/>
            <a:stretch/>
          </p:blipFill>
          <p:spPr>
            <a:xfrm>
              <a:off x="7614910" y="2586394"/>
              <a:ext cx="736928" cy="332233"/>
            </a:xfrm>
            <a:prstGeom prst="rect">
              <a:avLst/>
            </a:prstGeom>
          </p:spPr>
        </p:pic>
        <p:cxnSp>
          <p:nvCxnSpPr>
            <p:cNvPr id="48" name="Conector recto 47"/>
            <p:cNvCxnSpPr/>
            <p:nvPr/>
          </p:nvCxnSpPr>
          <p:spPr>
            <a:xfrm>
              <a:off x="7443788" y="2770907"/>
              <a:ext cx="1055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7421245" y="2799042"/>
              <a:ext cx="1110134" cy="276999"/>
            </a:xfrm>
            <a:prstGeom prst="rect">
              <a:avLst/>
            </a:prstGeom>
            <a:noFill/>
          </p:spPr>
          <p:txBody>
            <a:bodyPr wrap="square" lIns="0" tIns="0" rIns="0" bIns="0" rtlCol="0">
              <a:spAutoFit/>
            </a:bodyPr>
            <a:lstStyle/>
            <a:p>
              <a:pPr algn="ctr"/>
              <a:r>
                <a:rPr lang="es-CL" sz="900" dirty="0">
                  <a:solidFill>
                    <a:schemeClr val="bg1"/>
                  </a:solidFill>
                </a:rPr>
                <a:t>Consumen una porción de </a:t>
              </a:r>
              <a:r>
                <a:rPr lang="es-CL" sz="900" b="1" dirty="0">
                  <a:solidFill>
                    <a:schemeClr val="bg1"/>
                  </a:solidFill>
                </a:rPr>
                <a:t>salmón</a:t>
              </a:r>
              <a:r>
                <a:rPr lang="es-CL" sz="900" dirty="0">
                  <a:solidFill>
                    <a:schemeClr val="bg1"/>
                  </a:solidFill>
                </a:rPr>
                <a:t> chileno.</a:t>
              </a:r>
              <a:endParaRPr lang="es-CL" sz="1000" dirty="0">
                <a:solidFill>
                  <a:schemeClr val="bg1"/>
                </a:solidFill>
              </a:endParaRPr>
            </a:p>
          </p:txBody>
        </p:sp>
        <p:pic>
          <p:nvPicPr>
            <p:cNvPr id="51" name="Imagen 5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791668" y="3112460"/>
              <a:ext cx="387097" cy="185928"/>
            </a:xfrm>
            <a:prstGeom prst="rect">
              <a:avLst/>
            </a:prstGeom>
          </p:spPr>
        </p:pic>
      </p:grpSp>
      <p:grpSp>
        <p:nvGrpSpPr>
          <p:cNvPr id="64" name="Grupo 63"/>
          <p:cNvGrpSpPr/>
          <p:nvPr/>
        </p:nvGrpSpPr>
        <p:grpSpPr>
          <a:xfrm>
            <a:off x="7363534" y="3581514"/>
            <a:ext cx="1235064" cy="1365461"/>
            <a:chOff x="7363534" y="3581514"/>
            <a:chExt cx="1235064" cy="1365461"/>
          </a:xfrm>
        </p:grpSpPr>
        <p:sp>
          <p:nvSpPr>
            <p:cNvPr id="56" name="CuadroTexto 55"/>
            <p:cNvSpPr txBox="1"/>
            <p:nvPr/>
          </p:nvSpPr>
          <p:spPr>
            <a:xfrm>
              <a:off x="8049532" y="3744805"/>
              <a:ext cx="549066" cy="276999"/>
            </a:xfrm>
            <a:prstGeom prst="rect">
              <a:avLst/>
            </a:prstGeom>
            <a:noFill/>
          </p:spPr>
          <p:txBody>
            <a:bodyPr wrap="square" lIns="0" tIns="0" rIns="0" bIns="0" rtlCol="0">
              <a:spAutoFit/>
            </a:bodyPr>
            <a:lstStyle/>
            <a:p>
              <a:r>
                <a:rPr lang="es-CL" dirty="0">
                  <a:solidFill>
                    <a:schemeClr val="bg1"/>
                  </a:solidFill>
                </a:rPr>
                <a:t>Mills.</a:t>
              </a:r>
              <a:endParaRPr lang="es-CL" sz="1000" dirty="0">
                <a:solidFill>
                  <a:schemeClr val="bg1"/>
                </a:solidFill>
              </a:endParaRPr>
            </a:p>
          </p:txBody>
        </p:sp>
        <p:sp>
          <p:nvSpPr>
            <p:cNvPr id="57" name="CuadroTexto 56"/>
            <p:cNvSpPr txBox="1"/>
            <p:nvPr/>
          </p:nvSpPr>
          <p:spPr>
            <a:xfrm>
              <a:off x="7426308" y="3581514"/>
              <a:ext cx="779774" cy="677108"/>
            </a:xfrm>
            <a:prstGeom prst="rect">
              <a:avLst/>
            </a:prstGeom>
            <a:noFill/>
          </p:spPr>
          <p:txBody>
            <a:bodyPr wrap="square" rtlCol="0">
              <a:spAutoFit/>
            </a:bodyPr>
            <a:lstStyle/>
            <a:p>
              <a:r>
                <a:rPr lang="es-CL" sz="3800" b="1" spc="-300" dirty="0">
                  <a:solidFill>
                    <a:schemeClr val="bg1"/>
                  </a:solidFill>
                </a:rPr>
                <a:t>7,7</a:t>
              </a:r>
            </a:p>
          </p:txBody>
        </p:sp>
        <p:sp>
          <p:nvSpPr>
            <p:cNvPr id="58" name="CuadroTexto 57"/>
            <p:cNvSpPr txBox="1"/>
            <p:nvPr/>
          </p:nvSpPr>
          <p:spPr>
            <a:xfrm>
              <a:off x="8052834" y="3996957"/>
              <a:ext cx="545764" cy="123111"/>
            </a:xfrm>
            <a:prstGeom prst="rect">
              <a:avLst/>
            </a:prstGeom>
            <a:noFill/>
          </p:spPr>
          <p:txBody>
            <a:bodyPr wrap="square" lIns="0" tIns="0" rIns="0" bIns="0" rtlCol="0">
              <a:spAutoFit/>
            </a:bodyPr>
            <a:lstStyle/>
            <a:p>
              <a:r>
                <a:rPr lang="es-CL" sz="800" dirty="0">
                  <a:solidFill>
                    <a:schemeClr val="bg1"/>
                  </a:solidFill>
                </a:rPr>
                <a:t>de personas</a:t>
              </a:r>
            </a:p>
          </p:txBody>
        </p:sp>
        <p:pic>
          <p:nvPicPr>
            <p:cNvPr id="59" name="Imagen 58"/>
            <p:cNvPicPr>
              <a:picLocks noChangeAspect="1"/>
            </p:cNvPicPr>
            <p:nvPr/>
          </p:nvPicPr>
          <p:blipFill rotWithShape="1">
            <a:blip r:embed="rId4" cstate="print">
              <a:extLst>
                <a:ext uri="{28A0092B-C50C-407E-A947-70E740481C1C}">
                  <a14:useLocalDpi xmlns:a14="http://schemas.microsoft.com/office/drawing/2010/main" xmlns="" val="0"/>
                </a:ext>
              </a:extLst>
            </a:blip>
            <a:srcRect r="49736"/>
            <a:stretch/>
          </p:blipFill>
          <p:spPr>
            <a:xfrm>
              <a:off x="7655629" y="4166991"/>
              <a:ext cx="650873" cy="293436"/>
            </a:xfrm>
            <a:prstGeom prst="rect">
              <a:avLst/>
            </a:prstGeom>
          </p:spPr>
        </p:pic>
        <p:cxnSp>
          <p:nvCxnSpPr>
            <p:cNvPr id="60" name="Conector recto 59"/>
            <p:cNvCxnSpPr/>
            <p:nvPr/>
          </p:nvCxnSpPr>
          <p:spPr>
            <a:xfrm>
              <a:off x="7453222" y="4332762"/>
              <a:ext cx="1055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CuadroTexto 60"/>
            <p:cNvSpPr txBox="1"/>
            <p:nvPr/>
          </p:nvSpPr>
          <p:spPr>
            <a:xfrm>
              <a:off x="7363534" y="4343524"/>
              <a:ext cx="1235063" cy="415498"/>
            </a:xfrm>
            <a:prstGeom prst="rect">
              <a:avLst/>
            </a:prstGeom>
            <a:noFill/>
          </p:spPr>
          <p:txBody>
            <a:bodyPr wrap="square" lIns="0" tIns="0" rIns="0" bIns="0" rtlCol="0">
              <a:spAutoFit/>
            </a:bodyPr>
            <a:lstStyle/>
            <a:p>
              <a:pPr algn="ctr"/>
              <a:r>
                <a:rPr lang="es-CL" sz="900" dirty="0">
                  <a:solidFill>
                    <a:schemeClr val="bg1"/>
                  </a:solidFill>
                </a:rPr>
                <a:t>Consumen  un puñado de </a:t>
              </a:r>
              <a:r>
                <a:rPr lang="es-CL" sz="900" b="1" dirty="0">
                  <a:solidFill>
                    <a:schemeClr val="bg1"/>
                  </a:solidFill>
                </a:rPr>
                <a:t>ciruelas deshidratadas </a:t>
              </a:r>
              <a:r>
                <a:rPr lang="es-CL" sz="900" dirty="0">
                  <a:solidFill>
                    <a:schemeClr val="bg1"/>
                  </a:solidFill>
                </a:rPr>
                <a:t>chilenas.</a:t>
              </a:r>
              <a:endParaRPr lang="es-CL" sz="1000" dirty="0">
                <a:solidFill>
                  <a:schemeClr val="bg1"/>
                </a:solidFill>
              </a:endParaRPr>
            </a:p>
          </p:txBody>
        </p:sp>
        <p:pic>
          <p:nvPicPr>
            <p:cNvPr id="63" name="Imagen 6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842381" y="4764095"/>
              <a:ext cx="277369" cy="182880"/>
            </a:xfrm>
            <a:prstGeom prst="rect">
              <a:avLst/>
            </a:prstGeom>
          </p:spPr>
        </p:pic>
      </p:grpSp>
      <p:sp>
        <p:nvSpPr>
          <p:cNvPr id="66" name="CuadroTexto 65"/>
          <p:cNvSpPr txBox="1"/>
          <p:nvPr/>
        </p:nvSpPr>
        <p:spPr>
          <a:xfrm>
            <a:off x="6868334" y="4834713"/>
            <a:ext cx="549066" cy="276999"/>
          </a:xfrm>
          <a:prstGeom prst="rect">
            <a:avLst/>
          </a:prstGeom>
          <a:noFill/>
        </p:spPr>
        <p:txBody>
          <a:bodyPr wrap="square" lIns="0" tIns="0" rIns="0" bIns="0" rtlCol="0">
            <a:spAutoFit/>
          </a:bodyPr>
          <a:lstStyle/>
          <a:p>
            <a:r>
              <a:rPr lang="es-CL" dirty="0">
                <a:solidFill>
                  <a:schemeClr val="bg1"/>
                </a:solidFill>
              </a:rPr>
              <a:t>Mills.</a:t>
            </a:r>
            <a:endParaRPr lang="es-CL" sz="1000" dirty="0">
              <a:solidFill>
                <a:schemeClr val="bg1"/>
              </a:solidFill>
            </a:endParaRPr>
          </a:p>
        </p:txBody>
      </p:sp>
      <p:sp>
        <p:nvSpPr>
          <p:cNvPr id="67" name="CuadroTexto 66"/>
          <p:cNvSpPr txBox="1"/>
          <p:nvPr/>
        </p:nvSpPr>
        <p:spPr>
          <a:xfrm>
            <a:off x="6462860" y="4669910"/>
            <a:ext cx="779774" cy="677108"/>
          </a:xfrm>
          <a:prstGeom prst="rect">
            <a:avLst/>
          </a:prstGeom>
          <a:noFill/>
        </p:spPr>
        <p:txBody>
          <a:bodyPr wrap="square" rtlCol="0">
            <a:spAutoFit/>
          </a:bodyPr>
          <a:lstStyle/>
          <a:p>
            <a:r>
              <a:rPr lang="es-CL" sz="3800" b="1" spc="-300" dirty="0">
                <a:solidFill>
                  <a:schemeClr val="bg1"/>
                </a:solidFill>
              </a:rPr>
              <a:t>5</a:t>
            </a:r>
          </a:p>
        </p:txBody>
      </p:sp>
      <p:sp>
        <p:nvSpPr>
          <p:cNvPr id="68" name="CuadroTexto 67"/>
          <p:cNvSpPr txBox="1"/>
          <p:nvPr/>
        </p:nvSpPr>
        <p:spPr>
          <a:xfrm>
            <a:off x="6871636" y="5086865"/>
            <a:ext cx="545764" cy="123111"/>
          </a:xfrm>
          <a:prstGeom prst="rect">
            <a:avLst/>
          </a:prstGeom>
          <a:noFill/>
        </p:spPr>
        <p:txBody>
          <a:bodyPr wrap="square" lIns="0" tIns="0" rIns="0" bIns="0" rtlCol="0">
            <a:spAutoFit/>
          </a:bodyPr>
          <a:lstStyle/>
          <a:p>
            <a:r>
              <a:rPr lang="es-CL" sz="800" dirty="0">
                <a:solidFill>
                  <a:schemeClr val="bg1"/>
                </a:solidFill>
              </a:rPr>
              <a:t>de personas</a:t>
            </a:r>
          </a:p>
        </p:txBody>
      </p:sp>
      <p:pic>
        <p:nvPicPr>
          <p:cNvPr id="69" name="Imagen 68"/>
          <p:cNvPicPr>
            <a:picLocks noChangeAspect="1"/>
          </p:cNvPicPr>
          <p:nvPr/>
        </p:nvPicPr>
        <p:blipFill rotWithShape="1">
          <a:blip r:embed="rId4" cstate="print">
            <a:extLst>
              <a:ext uri="{28A0092B-C50C-407E-A947-70E740481C1C}">
                <a14:useLocalDpi xmlns:a14="http://schemas.microsoft.com/office/drawing/2010/main" xmlns="" val="0"/>
              </a:ext>
            </a:extLst>
          </a:blip>
          <a:srcRect r="49736"/>
          <a:stretch/>
        </p:blipFill>
        <p:spPr>
          <a:xfrm>
            <a:off x="6581605" y="5256899"/>
            <a:ext cx="650873" cy="293436"/>
          </a:xfrm>
          <a:prstGeom prst="rect">
            <a:avLst/>
          </a:prstGeom>
        </p:spPr>
      </p:pic>
      <p:cxnSp>
        <p:nvCxnSpPr>
          <p:cNvPr id="70" name="Conector recto 69"/>
          <p:cNvCxnSpPr/>
          <p:nvPr/>
        </p:nvCxnSpPr>
        <p:spPr>
          <a:xfrm>
            <a:off x="6379198" y="5422670"/>
            <a:ext cx="1055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CuadroTexto 70"/>
          <p:cNvSpPr txBox="1"/>
          <p:nvPr/>
        </p:nvSpPr>
        <p:spPr>
          <a:xfrm>
            <a:off x="6759289" y="5479847"/>
            <a:ext cx="622791" cy="415498"/>
          </a:xfrm>
          <a:prstGeom prst="rect">
            <a:avLst/>
          </a:prstGeom>
          <a:noFill/>
        </p:spPr>
        <p:txBody>
          <a:bodyPr wrap="square" lIns="0" tIns="0" rIns="0" bIns="0" rtlCol="0">
            <a:spAutoFit/>
          </a:bodyPr>
          <a:lstStyle/>
          <a:p>
            <a:pPr algn="ctr"/>
            <a:r>
              <a:rPr lang="es-CL" sz="900" dirty="0">
                <a:solidFill>
                  <a:schemeClr val="bg1"/>
                </a:solidFill>
              </a:rPr>
              <a:t>Toman una copa de </a:t>
            </a:r>
            <a:r>
              <a:rPr lang="es-CL" sz="900" b="1" dirty="0">
                <a:solidFill>
                  <a:schemeClr val="bg1"/>
                </a:solidFill>
              </a:rPr>
              <a:t>vino</a:t>
            </a:r>
            <a:r>
              <a:rPr lang="es-CL" sz="900" dirty="0">
                <a:solidFill>
                  <a:schemeClr val="bg1"/>
                </a:solidFill>
              </a:rPr>
              <a:t> chileno.</a:t>
            </a:r>
            <a:endParaRPr lang="es-CL" sz="1000" dirty="0">
              <a:solidFill>
                <a:schemeClr val="bg1"/>
              </a:solidFill>
            </a:endParaRPr>
          </a:p>
        </p:txBody>
      </p:sp>
      <p:pic>
        <p:nvPicPr>
          <p:cNvPr id="73" name="Imagen 7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39833" y="5465725"/>
            <a:ext cx="219456" cy="493777"/>
          </a:xfrm>
          <a:prstGeom prst="rect">
            <a:avLst/>
          </a:prstGeom>
        </p:spPr>
      </p:pic>
      <p:sp>
        <p:nvSpPr>
          <p:cNvPr id="76" name="CuadroTexto 75"/>
          <p:cNvSpPr txBox="1"/>
          <p:nvPr/>
        </p:nvSpPr>
        <p:spPr>
          <a:xfrm>
            <a:off x="5406217" y="5111640"/>
            <a:ext cx="549066" cy="276999"/>
          </a:xfrm>
          <a:prstGeom prst="rect">
            <a:avLst/>
          </a:prstGeom>
          <a:noFill/>
        </p:spPr>
        <p:txBody>
          <a:bodyPr wrap="square" lIns="0" tIns="0" rIns="0" bIns="0" rtlCol="0">
            <a:spAutoFit/>
          </a:bodyPr>
          <a:lstStyle/>
          <a:p>
            <a:r>
              <a:rPr lang="es-CL" dirty="0">
                <a:solidFill>
                  <a:schemeClr val="bg1"/>
                </a:solidFill>
              </a:rPr>
              <a:t>Mills.</a:t>
            </a:r>
            <a:endParaRPr lang="es-CL" sz="1000" dirty="0">
              <a:solidFill>
                <a:schemeClr val="bg1"/>
              </a:solidFill>
            </a:endParaRPr>
          </a:p>
        </p:txBody>
      </p:sp>
      <p:sp>
        <p:nvSpPr>
          <p:cNvPr id="77" name="CuadroTexto 76"/>
          <p:cNvSpPr txBox="1"/>
          <p:nvPr/>
        </p:nvSpPr>
        <p:spPr>
          <a:xfrm>
            <a:off x="4883784" y="5010137"/>
            <a:ext cx="779774" cy="569387"/>
          </a:xfrm>
          <a:prstGeom prst="rect">
            <a:avLst/>
          </a:prstGeom>
          <a:noFill/>
        </p:spPr>
        <p:txBody>
          <a:bodyPr wrap="square" rtlCol="0">
            <a:spAutoFit/>
          </a:bodyPr>
          <a:lstStyle/>
          <a:p>
            <a:r>
              <a:rPr lang="es-CL" sz="3100" b="1" spc="-300" dirty="0">
                <a:solidFill>
                  <a:schemeClr val="bg1"/>
                </a:solidFill>
              </a:rPr>
              <a:t>3,7</a:t>
            </a:r>
          </a:p>
        </p:txBody>
      </p:sp>
      <p:sp>
        <p:nvSpPr>
          <p:cNvPr id="78" name="CuadroTexto 77"/>
          <p:cNvSpPr txBox="1"/>
          <p:nvPr/>
        </p:nvSpPr>
        <p:spPr>
          <a:xfrm>
            <a:off x="5412694" y="5347422"/>
            <a:ext cx="545764" cy="123111"/>
          </a:xfrm>
          <a:prstGeom prst="rect">
            <a:avLst/>
          </a:prstGeom>
          <a:noFill/>
        </p:spPr>
        <p:txBody>
          <a:bodyPr wrap="square" lIns="0" tIns="0" rIns="0" bIns="0" rtlCol="0">
            <a:spAutoFit/>
          </a:bodyPr>
          <a:lstStyle/>
          <a:p>
            <a:r>
              <a:rPr lang="es-CL" sz="800" dirty="0">
                <a:solidFill>
                  <a:schemeClr val="bg1"/>
                </a:solidFill>
              </a:rPr>
              <a:t>de personas</a:t>
            </a:r>
          </a:p>
        </p:txBody>
      </p:sp>
      <p:pic>
        <p:nvPicPr>
          <p:cNvPr id="79" name="Imagen 78"/>
          <p:cNvPicPr>
            <a:picLocks noChangeAspect="1"/>
          </p:cNvPicPr>
          <p:nvPr/>
        </p:nvPicPr>
        <p:blipFill rotWithShape="1">
          <a:blip r:embed="rId4" cstate="print">
            <a:extLst>
              <a:ext uri="{28A0092B-C50C-407E-A947-70E740481C1C}">
                <a14:useLocalDpi xmlns:a14="http://schemas.microsoft.com/office/drawing/2010/main" xmlns="" val="0"/>
              </a:ext>
            </a:extLst>
          </a:blip>
          <a:srcRect r="49736"/>
          <a:stretch/>
        </p:blipFill>
        <p:spPr>
          <a:xfrm>
            <a:off x="5081919" y="5497515"/>
            <a:ext cx="650873" cy="293436"/>
          </a:xfrm>
          <a:prstGeom prst="rect">
            <a:avLst/>
          </a:prstGeom>
        </p:spPr>
      </p:pic>
      <p:cxnSp>
        <p:nvCxnSpPr>
          <p:cNvPr id="80" name="Conector recto 79"/>
          <p:cNvCxnSpPr/>
          <p:nvPr/>
        </p:nvCxnSpPr>
        <p:spPr>
          <a:xfrm>
            <a:off x="4879512" y="5663286"/>
            <a:ext cx="1055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CuadroTexto 80"/>
          <p:cNvSpPr txBox="1"/>
          <p:nvPr/>
        </p:nvSpPr>
        <p:spPr>
          <a:xfrm>
            <a:off x="4815443" y="5678563"/>
            <a:ext cx="1185307" cy="246221"/>
          </a:xfrm>
          <a:prstGeom prst="rect">
            <a:avLst/>
          </a:prstGeom>
          <a:noFill/>
        </p:spPr>
        <p:txBody>
          <a:bodyPr wrap="square" lIns="0" tIns="0" rIns="0" bIns="0" rtlCol="0">
            <a:spAutoFit/>
          </a:bodyPr>
          <a:lstStyle/>
          <a:p>
            <a:pPr algn="ctr"/>
            <a:r>
              <a:rPr lang="es-CL" sz="800" dirty="0">
                <a:solidFill>
                  <a:schemeClr val="bg1"/>
                </a:solidFill>
              </a:rPr>
              <a:t>Comen una porción de </a:t>
            </a:r>
            <a:r>
              <a:rPr lang="es-CL" sz="800" b="1" dirty="0">
                <a:solidFill>
                  <a:schemeClr val="bg1"/>
                </a:solidFill>
              </a:rPr>
              <a:t>carne de pollo </a:t>
            </a:r>
            <a:r>
              <a:rPr lang="es-CL" sz="800" dirty="0">
                <a:solidFill>
                  <a:schemeClr val="bg1"/>
                </a:solidFill>
              </a:rPr>
              <a:t>chileno.</a:t>
            </a:r>
          </a:p>
        </p:txBody>
      </p:sp>
      <p:pic>
        <p:nvPicPr>
          <p:cNvPr id="83" name="Imagen 8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160441" y="5927170"/>
            <a:ext cx="402337" cy="213360"/>
          </a:xfrm>
          <a:prstGeom prst="rect">
            <a:avLst/>
          </a:prstGeom>
        </p:spPr>
      </p:pic>
      <p:sp>
        <p:nvSpPr>
          <p:cNvPr id="84" name="CuadroTexto 83"/>
          <p:cNvSpPr txBox="1"/>
          <p:nvPr/>
        </p:nvSpPr>
        <p:spPr>
          <a:xfrm>
            <a:off x="4138777" y="4055763"/>
            <a:ext cx="549066" cy="276999"/>
          </a:xfrm>
          <a:prstGeom prst="rect">
            <a:avLst/>
          </a:prstGeom>
          <a:noFill/>
        </p:spPr>
        <p:txBody>
          <a:bodyPr wrap="square" lIns="0" tIns="0" rIns="0" bIns="0" rtlCol="0">
            <a:spAutoFit/>
          </a:bodyPr>
          <a:lstStyle/>
          <a:p>
            <a:r>
              <a:rPr lang="es-CL" dirty="0">
                <a:solidFill>
                  <a:schemeClr val="bg1"/>
                </a:solidFill>
              </a:rPr>
              <a:t>Mills.</a:t>
            </a:r>
            <a:endParaRPr lang="es-CL" sz="1000" dirty="0">
              <a:solidFill>
                <a:schemeClr val="bg1"/>
              </a:solidFill>
            </a:endParaRPr>
          </a:p>
        </p:txBody>
      </p:sp>
      <p:sp>
        <p:nvSpPr>
          <p:cNvPr id="85" name="CuadroTexto 84"/>
          <p:cNvSpPr txBox="1"/>
          <p:nvPr/>
        </p:nvSpPr>
        <p:spPr>
          <a:xfrm>
            <a:off x="3733303" y="3890960"/>
            <a:ext cx="779774" cy="677108"/>
          </a:xfrm>
          <a:prstGeom prst="rect">
            <a:avLst/>
          </a:prstGeom>
          <a:noFill/>
        </p:spPr>
        <p:txBody>
          <a:bodyPr wrap="square" rtlCol="0">
            <a:spAutoFit/>
          </a:bodyPr>
          <a:lstStyle/>
          <a:p>
            <a:r>
              <a:rPr lang="es-CL" sz="3800" b="1" spc="-300" dirty="0">
                <a:solidFill>
                  <a:schemeClr val="bg1"/>
                </a:solidFill>
              </a:rPr>
              <a:t>6</a:t>
            </a:r>
          </a:p>
        </p:txBody>
      </p:sp>
      <p:sp>
        <p:nvSpPr>
          <p:cNvPr id="86" name="CuadroTexto 85"/>
          <p:cNvSpPr txBox="1"/>
          <p:nvPr/>
        </p:nvSpPr>
        <p:spPr>
          <a:xfrm>
            <a:off x="4142079" y="4307915"/>
            <a:ext cx="545764" cy="123111"/>
          </a:xfrm>
          <a:prstGeom prst="rect">
            <a:avLst/>
          </a:prstGeom>
          <a:noFill/>
        </p:spPr>
        <p:txBody>
          <a:bodyPr wrap="square" lIns="0" tIns="0" rIns="0" bIns="0" rtlCol="0">
            <a:spAutoFit/>
          </a:bodyPr>
          <a:lstStyle/>
          <a:p>
            <a:r>
              <a:rPr lang="es-CL" sz="800" dirty="0">
                <a:solidFill>
                  <a:schemeClr val="bg1"/>
                </a:solidFill>
              </a:rPr>
              <a:t>de personas</a:t>
            </a:r>
          </a:p>
        </p:txBody>
      </p:sp>
      <p:pic>
        <p:nvPicPr>
          <p:cNvPr id="87" name="Imagen 86"/>
          <p:cNvPicPr>
            <a:picLocks noChangeAspect="1"/>
          </p:cNvPicPr>
          <p:nvPr/>
        </p:nvPicPr>
        <p:blipFill rotWithShape="1">
          <a:blip r:embed="rId4" cstate="print">
            <a:extLst>
              <a:ext uri="{28A0092B-C50C-407E-A947-70E740481C1C}">
                <a14:useLocalDpi xmlns:a14="http://schemas.microsoft.com/office/drawing/2010/main" xmlns="" val="0"/>
              </a:ext>
            </a:extLst>
          </a:blip>
          <a:srcRect r="49736"/>
          <a:stretch/>
        </p:blipFill>
        <p:spPr>
          <a:xfrm>
            <a:off x="3852048" y="4477949"/>
            <a:ext cx="650873" cy="293436"/>
          </a:xfrm>
          <a:prstGeom prst="rect">
            <a:avLst/>
          </a:prstGeom>
        </p:spPr>
      </p:pic>
      <p:cxnSp>
        <p:nvCxnSpPr>
          <p:cNvPr id="88" name="Conector recto 87"/>
          <p:cNvCxnSpPr/>
          <p:nvPr/>
        </p:nvCxnSpPr>
        <p:spPr>
          <a:xfrm>
            <a:off x="3649641" y="4643720"/>
            <a:ext cx="1055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CuadroTexto 88"/>
          <p:cNvSpPr txBox="1"/>
          <p:nvPr/>
        </p:nvSpPr>
        <p:spPr>
          <a:xfrm>
            <a:off x="4066749" y="4681800"/>
            <a:ext cx="675596" cy="415498"/>
          </a:xfrm>
          <a:prstGeom prst="rect">
            <a:avLst/>
          </a:prstGeom>
          <a:noFill/>
        </p:spPr>
        <p:txBody>
          <a:bodyPr wrap="square" lIns="0" tIns="0" rIns="0" bIns="0" rtlCol="0">
            <a:spAutoFit/>
          </a:bodyPr>
          <a:lstStyle/>
          <a:p>
            <a:pPr algn="ctr"/>
            <a:r>
              <a:rPr lang="es-CL" sz="900" dirty="0">
                <a:solidFill>
                  <a:schemeClr val="bg1"/>
                </a:solidFill>
              </a:rPr>
              <a:t>Toman una vaso de </a:t>
            </a:r>
            <a:r>
              <a:rPr lang="es-CL" sz="900" b="1" dirty="0">
                <a:solidFill>
                  <a:schemeClr val="bg1"/>
                </a:solidFill>
              </a:rPr>
              <a:t>leche</a:t>
            </a:r>
            <a:r>
              <a:rPr lang="es-CL" sz="900" dirty="0">
                <a:solidFill>
                  <a:schemeClr val="bg1"/>
                </a:solidFill>
              </a:rPr>
              <a:t> chilena.</a:t>
            </a:r>
            <a:endParaRPr lang="es-CL" sz="1000" dirty="0">
              <a:solidFill>
                <a:schemeClr val="bg1"/>
              </a:solidFill>
            </a:endParaRPr>
          </a:p>
        </p:txBody>
      </p:sp>
      <p:pic>
        <p:nvPicPr>
          <p:cNvPr id="91" name="Imagen 9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800277" y="4708289"/>
            <a:ext cx="234696" cy="396241"/>
          </a:xfrm>
          <a:prstGeom prst="rect">
            <a:avLst/>
          </a:prstGeom>
        </p:spPr>
      </p:pic>
      <p:sp>
        <p:nvSpPr>
          <p:cNvPr id="92" name="CuadroTexto 91"/>
          <p:cNvSpPr txBox="1"/>
          <p:nvPr/>
        </p:nvSpPr>
        <p:spPr>
          <a:xfrm>
            <a:off x="3740189" y="2371211"/>
            <a:ext cx="549066" cy="276999"/>
          </a:xfrm>
          <a:prstGeom prst="rect">
            <a:avLst/>
          </a:prstGeom>
          <a:noFill/>
        </p:spPr>
        <p:txBody>
          <a:bodyPr wrap="square" lIns="0" tIns="0" rIns="0" bIns="0" rtlCol="0">
            <a:spAutoFit/>
          </a:bodyPr>
          <a:lstStyle/>
          <a:p>
            <a:r>
              <a:rPr lang="es-CL" dirty="0">
                <a:solidFill>
                  <a:schemeClr val="bg1"/>
                </a:solidFill>
              </a:rPr>
              <a:t>Mills.</a:t>
            </a:r>
            <a:endParaRPr lang="es-CL" sz="1000" dirty="0">
              <a:solidFill>
                <a:schemeClr val="bg1"/>
              </a:solidFill>
            </a:endParaRPr>
          </a:p>
        </p:txBody>
      </p:sp>
      <p:sp>
        <p:nvSpPr>
          <p:cNvPr id="93" name="CuadroTexto 92"/>
          <p:cNvSpPr txBox="1"/>
          <p:nvPr/>
        </p:nvSpPr>
        <p:spPr>
          <a:xfrm>
            <a:off x="3343416" y="2181676"/>
            <a:ext cx="389887" cy="677108"/>
          </a:xfrm>
          <a:prstGeom prst="rect">
            <a:avLst/>
          </a:prstGeom>
          <a:noFill/>
        </p:spPr>
        <p:txBody>
          <a:bodyPr wrap="square" rtlCol="0">
            <a:spAutoFit/>
          </a:bodyPr>
          <a:lstStyle/>
          <a:p>
            <a:r>
              <a:rPr lang="es-CL" sz="3800" b="1" spc="-300" dirty="0">
                <a:solidFill>
                  <a:schemeClr val="bg1"/>
                </a:solidFill>
              </a:rPr>
              <a:t>9</a:t>
            </a:r>
          </a:p>
        </p:txBody>
      </p:sp>
      <p:sp>
        <p:nvSpPr>
          <p:cNvPr id="94" name="CuadroTexto 93"/>
          <p:cNvSpPr txBox="1"/>
          <p:nvPr/>
        </p:nvSpPr>
        <p:spPr>
          <a:xfrm>
            <a:off x="3752192" y="2598631"/>
            <a:ext cx="545764" cy="123111"/>
          </a:xfrm>
          <a:prstGeom prst="rect">
            <a:avLst/>
          </a:prstGeom>
          <a:noFill/>
        </p:spPr>
        <p:txBody>
          <a:bodyPr wrap="square" lIns="0" tIns="0" rIns="0" bIns="0" rtlCol="0">
            <a:spAutoFit/>
          </a:bodyPr>
          <a:lstStyle/>
          <a:p>
            <a:r>
              <a:rPr lang="es-CL" sz="800" dirty="0">
                <a:solidFill>
                  <a:schemeClr val="bg1"/>
                </a:solidFill>
              </a:rPr>
              <a:t>de personas</a:t>
            </a:r>
          </a:p>
        </p:txBody>
      </p:sp>
      <p:pic>
        <p:nvPicPr>
          <p:cNvPr id="95" name="Imagen 94"/>
          <p:cNvPicPr>
            <a:picLocks noChangeAspect="1"/>
          </p:cNvPicPr>
          <p:nvPr/>
        </p:nvPicPr>
        <p:blipFill rotWithShape="1">
          <a:blip r:embed="rId4" cstate="print">
            <a:extLst>
              <a:ext uri="{28A0092B-C50C-407E-A947-70E740481C1C}">
                <a14:useLocalDpi xmlns:a14="http://schemas.microsoft.com/office/drawing/2010/main" xmlns="" val="0"/>
              </a:ext>
            </a:extLst>
          </a:blip>
          <a:srcRect r="49736"/>
          <a:stretch/>
        </p:blipFill>
        <p:spPr>
          <a:xfrm>
            <a:off x="3463395" y="2748848"/>
            <a:ext cx="650873" cy="293436"/>
          </a:xfrm>
          <a:prstGeom prst="rect">
            <a:avLst/>
          </a:prstGeom>
        </p:spPr>
      </p:pic>
      <p:cxnSp>
        <p:nvCxnSpPr>
          <p:cNvPr id="96" name="Conector recto 95"/>
          <p:cNvCxnSpPr/>
          <p:nvPr/>
        </p:nvCxnSpPr>
        <p:spPr>
          <a:xfrm>
            <a:off x="3260988" y="2914619"/>
            <a:ext cx="1055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CuadroTexto 96"/>
          <p:cNvSpPr txBox="1"/>
          <p:nvPr/>
        </p:nvSpPr>
        <p:spPr>
          <a:xfrm>
            <a:off x="3221039" y="2941613"/>
            <a:ext cx="1158473" cy="276999"/>
          </a:xfrm>
          <a:prstGeom prst="rect">
            <a:avLst/>
          </a:prstGeom>
          <a:noFill/>
        </p:spPr>
        <p:txBody>
          <a:bodyPr wrap="square" lIns="0" tIns="0" rIns="0" bIns="0" rtlCol="0">
            <a:spAutoFit/>
          </a:bodyPr>
          <a:lstStyle/>
          <a:p>
            <a:pPr algn="ctr"/>
            <a:r>
              <a:rPr lang="es-CL" sz="900" dirty="0">
                <a:solidFill>
                  <a:schemeClr val="bg1"/>
                </a:solidFill>
              </a:rPr>
              <a:t>Consumen un puñado de </a:t>
            </a:r>
            <a:r>
              <a:rPr lang="es-CL" sz="900" b="1" dirty="0">
                <a:solidFill>
                  <a:schemeClr val="bg1"/>
                </a:solidFill>
              </a:rPr>
              <a:t>nueces</a:t>
            </a:r>
            <a:r>
              <a:rPr lang="es-CL" sz="900" dirty="0">
                <a:solidFill>
                  <a:schemeClr val="bg1"/>
                </a:solidFill>
              </a:rPr>
              <a:t> chilenas.</a:t>
            </a:r>
            <a:endParaRPr lang="es-CL" sz="1000" dirty="0">
              <a:solidFill>
                <a:schemeClr val="bg1"/>
              </a:solidFill>
            </a:endParaRPr>
          </a:p>
        </p:txBody>
      </p:sp>
      <p:pic>
        <p:nvPicPr>
          <p:cNvPr id="99" name="Imagen 9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660066" y="3251072"/>
            <a:ext cx="280417" cy="268225"/>
          </a:xfrm>
          <a:prstGeom prst="rect">
            <a:avLst/>
          </a:prstGeom>
        </p:spPr>
      </p:pic>
      <p:grpSp>
        <p:nvGrpSpPr>
          <p:cNvPr id="100" name="Grupo 99"/>
          <p:cNvGrpSpPr/>
          <p:nvPr/>
        </p:nvGrpSpPr>
        <p:grpSpPr>
          <a:xfrm>
            <a:off x="4579159" y="1406588"/>
            <a:ext cx="1469162" cy="1058773"/>
            <a:chOff x="7379032" y="2017268"/>
            <a:chExt cx="1469162" cy="1058773"/>
          </a:xfrm>
        </p:grpSpPr>
        <p:sp>
          <p:nvSpPr>
            <p:cNvPr id="101" name="CuadroTexto 100"/>
            <p:cNvSpPr txBox="1"/>
            <p:nvPr/>
          </p:nvSpPr>
          <p:spPr>
            <a:xfrm>
              <a:off x="8012689" y="2171034"/>
              <a:ext cx="832203" cy="323165"/>
            </a:xfrm>
            <a:prstGeom prst="rect">
              <a:avLst/>
            </a:prstGeom>
            <a:noFill/>
          </p:spPr>
          <p:txBody>
            <a:bodyPr wrap="square" lIns="0" tIns="0" rIns="0" bIns="0" rtlCol="0">
              <a:spAutoFit/>
            </a:bodyPr>
            <a:lstStyle/>
            <a:p>
              <a:r>
                <a:rPr lang="es-CL" sz="2100" dirty="0">
                  <a:solidFill>
                    <a:schemeClr val="bg1"/>
                  </a:solidFill>
                </a:rPr>
                <a:t>Mills</a:t>
              </a:r>
              <a:r>
                <a:rPr lang="es-CL" dirty="0">
                  <a:solidFill>
                    <a:schemeClr val="bg1"/>
                  </a:solidFill>
                </a:rPr>
                <a:t>.</a:t>
              </a:r>
              <a:endParaRPr lang="es-CL" sz="1000" dirty="0">
                <a:solidFill>
                  <a:schemeClr val="bg1"/>
                </a:solidFill>
              </a:endParaRPr>
            </a:p>
          </p:txBody>
        </p:sp>
        <p:sp>
          <p:nvSpPr>
            <p:cNvPr id="102" name="CuadroTexto 101"/>
            <p:cNvSpPr txBox="1"/>
            <p:nvPr/>
          </p:nvSpPr>
          <p:spPr>
            <a:xfrm>
              <a:off x="7388887" y="2017268"/>
              <a:ext cx="779774" cy="707886"/>
            </a:xfrm>
            <a:prstGeom prst="rect">
              <a:avLst/>
            </a:prstGeom>
            <a:noFill/>
          </p:spPr>
          <p:txBody>
            <a:bodyPr wrap="square" rtlCol="0">
              <a:spAutoFit/>
            </a:bodyPr>
            <a:lstStyle/>
            <a:p>
              <a:r>
                <a:rPr lang="es-CL" sz="4000" b="1" dirty="0">
                  <a:solidFill>
                    <a:schemeClr val="bg1"/>
                  </a:solidFill>
                </a:rPr>
                <a:t>11</a:t>
              </a:r>
            </a:p>
          </p:txBody>
        </p:sp>
        <p:sp>
          <p:nvSpPr>
            <p:cNvPr id="103" name="CuadroTexto 102"/>
            <p:cNvSpPr txBox="1"/>
            <p:nvPr/>
          </p:nvSpPr>
          <p:spPr>
            <a:xfrm>
              <a:off x="8015991" y="2423186"/>
              <a:ext cx="832203" cy="153888"/>
            </a:xfrm>
            <a:prstGeom prst="rect">
              <a:avLst/>
            </a:prstGeom>
            <a:noFill/>
          </p:spPr>
          <p:txBody>
            <a:bodyPr wrap="square" lIns="0" tIns="0" rIns="0" bIns="0" rtlCol="0">
              <a:spAutoFit/>
            </a:bodyPr>
            <a:lstStyle/>
            <a:p>
              <a:r>
                <a:rPr lang="es-CL" sz="900" dirty="0">
                  <a:solidFill>
                    <a:schemeClr val="bg1"/>
                  </a:solidFill>
                </a:rPr>
                <a:t>de </a:t>
              </a:r>
              <a:r>
                <a:rPr lang="es-CL" sz="1000" dirty="0">
                  <a:solidFill>
                    <a:schemeClr val="bg1"/>
                  </a:solidFill>
                </a:rPr>
                <a:t>personas</a:t>
              </a:r>
            </a:p>
          </p:txBody>
        </p:sp>
        <p:pic>
          <p:nvPicPr>
            <p:cNvPr id="104" name="Imagen 103"/>
            <p:cNvPicPr>
              <a:picLocks noChangeAspect="1"/>
            </p:cNvPicPr>
            <p:nvPr/>
          </p:nvPicPr>
          <p:blipFill rotWithShape="1">
            <a:blip r:embed="rId4" cstate="print">
              <a:extLst>
                <a:ext uri="{28A0092B-C50C-407E-A947-70E740481C1C}">
                  <a14:useLocalDpi xmlns:a14="http://schemas.microsoft.com/office/drawing/2010/main" xmlns="" val="0"/>
                </a:ext>
              </a:extLst>
            </a:blip>
            <a:srcRect r="49736"/>
            <a:stretch/>
          </p:blipFill>
          <p:spPr>
            <a:xfrm>
              <a:off x="7668710" y="2586394"/>
              <a:ext cx="736928" cy="332233"/>
            </a:xfrm>
            <a:prstGeom prst="rect">
              <a:avLst/>
            </a:prstGeom>
          </p:spPr>
        </p:pic>
        <p:cxnSp>
          <p:nvCxnSpPr>
            <p:cNvPr id="105" name="Conector recto 104"/>
            <p:cNvCxnSpPr/>
            <p:nvPr/>
          </p:nvCxnSpPr>
          <p:spPr>
            <a:xfrm>
              <a:off x="7497588" y="2770907"/>
              <a:ext cx="10556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CuadroTexto 105"/>
            <p:cNvSpPr txBox="1"/>
            <p:nvPr/>
          </p:nvSpPr>
          <p:spPr>
            <a:xfrm>
              <a:off x="7379032" y="2799042"/>
              <a:ext cx="1249203" cy="276999"/>
            </a:xfrm>
            <a:prstGeom prst="rect">
              <a:avLst/>
            </a:prstGeom>
            <a:noFill/>
          </p:spPr>
          <p:txBody>
            <a:bodyPr wrap="square" lIns="0" tIns="0" rIns="0" bIns="0" rtlCol="0">
              <a:spAutoFit/>
            </a:bodyPr>
            <a:lstStyle/>
            <a:p>
              <a:pPr algn="ctr"/>
              <a:r>
                <a:rPr lang="es-CL" sz="900" dirty="0">
                  <a:solidFill>
                    <a:schemeClr val="bg1"/>
                  </a:solidFill>
                </a:rPr>
                <a:t>Consumen una porción de </a:t>
              </a:r>
              <a:r>
                <a:rPr lang="es-CL" sz="900" b="1" dirty="0">
                  <a:solidFill>
                    <a:schemeClr val="bg1"/>
                  </a:solidFill>
                </a:rPr>
                <a:t>carne de cerdo </a:t>
              </a:r>
              <a:r>
                <a:rPr lang="es-CL" sz="900" dirty="0">
                  <a:solidFill>
                    <a:schemeClr val="bg1"/>
                  </a:solidFill>
                </a:rPr>
                <a:t>chileno.</a:t>
              </a:r>
              <a:endParaRPr lang="es-CL" sz="1000" dirty="0">
                <a:solidFill>
                  <a:schemeClr val="bg1"/>
                </a:solidFill>
              </a:endParaRPr>
            </a:p>
          </p:txBody>
        </p:sp>
      </p:grpSp>
      <p:pic>
        <p:nvPicPr>
          <p:cNvPr id="108" name="Imagen 10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045501" y="2475642"/>
            <a:ext cx="310897" cy="234696"/>
          </a:xfrm>
          <a:prstGeom prst="rect">
            <a:avLst/>
          </a:prstGeom>
        </p:spPr>
      </p:pic>
      <p:sp>
        <p:nvSpPr>
          <p:cNvPr id="109" name="CuadroTexto 108"/>
          <p:cNvSpPr txBox="1"/>
          <p:nvPr/>
        </p:nvSpPr>
        <p:spPr>
          <a:xfrm>
            <a:off x="5255870" y="3410986"/>
            <a:ext cx="1464919" cy="693753"/>
          </a:xfrm>
          <a:prstGeom prst="rect">
            <a:avLst/>
          </a:prstGeom>
          <a:noFill/>
        </p:spPr>
        <p:txBody>
          <a:bodyPr wrap="square" lIns="0" tIns="0" rIns="0" bIns="0" rtlCol="0">
            <a:spAutoFit/>
          </a:bodyPr>
          <a:lstStyle/>
          <a:p>
            <a:pPr algn="ctr">
              <a:lnSpc>
                <a:spcPts val="1800"/>
              </a:lnSpc>
            </a:pPr>
            <a:r>
              <a:rPr lang="es-CL" sz="1700" b="1" dirty="0">
                <a:solidFill>
                  <a:schemeClr val="bg1"/>
                </a:solidFill>
                <a:latin typeface="+mj-lt"/>
              </a:rPr>
              <a:t>CADA </a:t>
            </a:r>
            <a:r>
              <a:rPr lang="es-CL" sz="1700" b="1" i="1" dirty="0">
                <a:solidFill>
                  <a:schemeClr val="bg1"/>
                </a:solidFill>
                <a:latin typeface="+mj-lt"/>
              </a:rPr>
              <a:t>día</a:t>
            </a:r>
          </a:p>
          <a:p>
            <a:pPr algn="ctr">
              <a:lnSpc>
                <a:spcPts val="1800"/>
              </a:lnSpc>
            </a:pPr>
            <a:r>
              <a:rPr lang="es-CL" sz="1700" b="1" dirty="0">
                <a:solidFill>
                  <a:schemeClr val="bg1"/>
                </a:solidFill>
                <a:latin typeface="+mj-lt"/>
              </a:rPr>
              <a:t>EN EL</a:t>
            </a:r>
          </a:p>
          <a:p>
            <a:pPr algn="ctr">
              <a:lnSpc>
                <a:spcPts val="1800"/>
              </a:lnSpc>
            </a:pPr>
            <a:r>
              <a:rPr lang="es-CL" sz="1700" b="1" dirty="0">
                <a:solidFill>
                  <a:schemeClr val="bg1"/>
                </a:solidFill>
                <a:latin typeface="+mj-lt"/>
              </a:rPr>
              <a:t>MUNDO…</a:t>
            </a:r>
          </a:p>
        </p:txBody>
      </p:sp>
    </p:spTree>
    <p:extLst>
      <p:ext uri="{BB962C8B-B14F-4D97-AF65-F5344CB8AC3E}">
        <p14:creationId xmlns:p14="http://schemas.microsoft.com/office/powerpoint/2010/main" xmlns="" val="46119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857500" y="1504829"/>
            <a:ext cx="6073629" cy="3867448"/>
          </a:xfrm>
          <a:prstGeom prst="rect">
            <a:avLst/>
          </a:prstGeom>
          <a:solidFill>
            <a:srgbClr val="F9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p:cNvSpPr/>
          <p:nvPr/>
        </p:nvSpPr>
        <p:spPr>
          <a:xfrm>
            <a:off x="207433" y="198967"/>
            <a:ext cx="279400" cy="878416"/>
          </a:xfrm>
          <a:prstGeom prst="rect">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7278997" cy="1195199"/>
          </a:xfrm>
          <a:prstGeom prst="rect">
            <a:avLst/>
          </a:prstGeom>
          <a:noFill/>
        </p:spPr>
        <p:txBody>
          <a:bodyPr wrap="square" rtlCol="0">
            <a:spAutoFit/>
          </a:bodyPr>
          <a:lstStyle/>
          <a:p>
            <a:pPr>
              <a:lnSpc>
                <a:spcPts val="4300"/>
              </a:lnSpc>
            </a:pPr>
            <a:r>
              <a:rPr lang="es-CL" sz="4000" dirty="0">
                <a:solidFill>
                  <a:srgbClr val="941B80"/>
                </a:solidFill>
              </a:rPr>
              <a:t>Un sector clave para la</a:t>
            </a:r>
          </a:p>
          <a:p>
            <a:pPr>
              <a:lnSpc>
                <a:spcPts val="4300"/>
              </a:lnSpc>
            </a:pPr>
            <a:r>
              <a:rPr lang="es-CL" sz="4000" b="1" i="1" dirty="0">
                <a:solidFill>
                  <a:srgbClr val="941B80"/>
                </a:solidFill>
              </a:rPr>
              <a:t>MARCA-PAÍS</a:t>
            </a:r>
          </a:p>
        </p:txBody>
      </p:sp>
      <p:sp>
        <p:nvSpPr>
          <p:cNvPr id="10" name="CuadroTexto 9"/>
          <p:cNvSpPr txBox="1"/>
          <p:nvPr/>
        </p:nvSpPr>
        <p:spPr>
          <a:xfrm>
            <a:off x="207433" y="1498170"/>
            <a:ext cx="2571690" cy="3539430"/>
          </a:xfrm>
          <a:prstGeom prst="rect">
            <a:avLst/>
          </a:prstGeom>
          <a:noFill/>
        </p:spPr>
        <p:txBody>
          <a:bodyPr wrap="square" lIns="0" tIns="0" rIns="0" bIns="0" rtlCol="0">
            <a:spAutoFit/>
          </a:bodyPr>
          <a:lstStyle/>
          <a:p>
            <a:pPr indent="324000">
              <a:lnSpc>
                <a:spcPts val="1800"/>
              </a:lnSpc>
              <a:spcAft>
                <a:spcPts val="1200"/>
              </a:spcAft>
            </a:pPr>
            <a:r>
              <a:rPr lang="es-CL" sz="1700" dirty="0">
                <a:solidFill>
                  <a:schemeClr val="tx1">
                    <a:lumMod val="50000"/>
                    <a:lumOff val="50000"/>
                  </a:schemeClr>
                </a:solidFill>
                <a:latin typeface="+mj-lt"/>
              </a:rPr>
              <a:t>Nuestros productos están disponibles en países </a:t>
            </a:r>
            <a:r>
              <a:rPr lang="es-CL" sz="1700" b="1" dirty="0">
                <a:solidFill>
                  <a:srgbClr val="941B80"/>
                </a:solidFill>
                <a:latin typeface="+mj-lt"/>
              </a:rPr>
              <a:t>que representan el 95% de la población mundial.</a:t>
            </a:r>
          </a:p>
          <a:p>
            <a:pPr indent="324000">
              <a:lnSpc>
                <a:spcPts val="1800"/>
              </a:lnSpc>
              <a:spcAft>
                <a:spcPts val="1200"/>
              </a:spcAft>
            </a:pPr>
            <a:r>
              <a:rPr lang="es-CL" sz="1700" dirty="0">
                <a:solidFill>
                  <a:schemeClr val="tx1">
                    <a:lumMod val="50000"/>
                    <a:lumOff val="50000"/>
                  </a:schemeClr>
                </a:solidFill>
                <a:latin typeface="+mj-lt"/>
              </a:rPr>
              <a:t>Chile exporta a países de todos los continentes y es uno de los principales </a:t>
            </a:r>
            <a:r>
              <a:rPr lang="es-CL" sz="1700" b="1" dirty="0">
                <a:solidFill>
                  <a:srgbClr val="941B80"/>
                </a:solidFill>
                <a:latin typeface="+mj-lt"/>
              </a:rPr>
              <a:t>proveedores de alimentos en Brasil, Estados Unidos y Japón. </a:t>
            </a:r>
          </a:p>
          <a:p>
            <a:pPr indent="324000">
              <a:lnSpc>
                <a:spcPts val="1800"/>
              </a:lnSpc>
              <a:spcAft>
                <a:spcPts val="1200"/>
              </a:spcAft>
            </a:pPr>
            <a:r>
              <a:rPr lang="es-CL" sz="1700" dirty="0">
                <a:solidFill>
                  <a:schemeClr val="tx1">
                    <a:lumMod val="50000"/>
                    <a:lumOff val="50000"/>
                  </a:schemeClr>
                </a:solidFill>
                <a:latin typeface="+mj-lt"/>
              </a:rPr>
              <a:t>Esta vocación exportadora del sector alimentos </a:t>
            </a:r>
            <a:r>
              <a:rPr lang="es-CL" sz="1700" b="1" dirty="0">
                <a:solidFill>
                  <a:srgbClr val="941B80"/>
                </a:solidFill>
                <a:latin typeface="+mj-lt"/>
              </a:rPr>
              <a:t>potencia nuestra marca-país.</a:t>
            </a:r>
          </a:p>
        </p:txBody>
      </p:sp>
      <p:sp>
        <p:nvSpPr>
          <p:cNvPr id="11" name="Triángulo isósceles 10"/>
          <p:cNvSpPr/>
          <p:nvPr/>
        </p:nvSpPr>
        <p:spPr>
          <a:xfrm rot="5400000">
            <a:off x="189110" y="1498171"/>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riángulo isósceles 11"/>
          <p:cNvSpPr/>
          <p:nvPr/>
        </p:nvSpPr>
        <p:spPr>
          <a:xfrm rot="5400000">
            <a:off x="189109" y="2569025"/>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5556959"/>
            <a:ext cx="8723698" cy="886172"/>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453716" y="5692095"/>
            <a:ext cx="8267097" cy="666849"/>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“Chile es un mercado de 18 millones de consumidores; sólo </a:t>
            </a:r>
            <a:r>
              <a:rPr lang="es-CL" sz="1200" i="1" dirty="0" err="1">
                <a:solidFill>
                  <a:schemeClr val="bg1">
                    <a:lumMod val="65000"/>
                  </a:schemeClr>
                </a:solidFill>
                <a:latin typeface="+mj-lt"/>
              </a:rPr>
              <a:t>Shanghai</a:t>
            </a:r>
            <a:r>
              <a:rPr lang="es-CL" sz="1200" i="1" dirty="0">
                <a:solidFill>
                  <a:schemeClr val="bg1">
                    <a:lumMod val="65000"/>
                  </a:schemeClr>
                </a:solidFill>
                <a:latin typeface="+mj-lt"/>
              </a:rPr>
              <a:t>, en China, tiene la misma población. Con más exportaciones podemos producir más y generar nuevos puestos de trabajo principalmente en sectores rurales en donde la gente debía emigrar a la ciudad para encontrar una oportunidad”.</a:t>
            </a:r>
          </a:p>
          <a:p>
            <a:pPr>
              <a:lnSpc>
                <a:spcPts val="1200"/>
              </a:lnSpc>
              <a:spcAft>
                <a:spcPts val="400"/>
              </a:spcAft>
            </a:pPr>
            <a:r>
              <a:rPr lang="en-US" sz="1200" b="1" dirty="0">
                <a:solidFill>
                  <a:schemeClr val="bg1">
                    <a:lumMod val="65000"/>
                  </a:schemeClr>
                </a:solidFill>
                <a:latin typeface="+mj-lt"/>
              </a:rPr>
              <a:t>Juan Carlos </a:t>
            </a:r>
            <a:r>
              <a:rPr lang="en-US" sz="1200" b="1" dirty="0" err="1">
                <a:solidFill>
                  <a:schemeClr val="bg1">
                    <a:lumMod val="65000"/>
                  </a:schemeClr>
                </a:solidFill>
                <a:latin typeface="+mj-lt"/>
              </a:rPr>
              <a:t>Domínguez</a:t>
            </a:r>
            <a:r>
              <a:rPr lang="en-US" sz="1200" b="1" dirty="0">
                <a:solidFill>
                  <a:schemeClr val="bg1">
                    <a:lumMod val="65000"/>
                  </a:schemeClr>
                </a:solidFill>
                <a:latin typeface="+mj-lt"/>
              </a:rPr>
              <a:t>, </a:t>
            </a:r>
            <a:r>
              <a:rPr lang="en-US" sz="1200" b="1" dirty="0" err="1">
                <a:solidFill>
                  <a:schemeClr val="bg1">
                    <a:lumMod val="65000"/>
                  </a:schemeClr>
                </a:solidFill>
                <a:latin typeface="+mj-lt"/>
              </a:rPr>
              <a:t>Expocarnes</a:t>
            </a:r>
            <a:endParaRPr lang="en-US" sz="1200" b="1" dirty="0">
              <a:solidFill>
                <a:schemeClr val="bg1">
                  <a:lumMod val="65000"/>
                </a:schemeClr>
              </a:solidFill>
              <a:latin typeface="+mj-lt"/>
            </a:endParaRPr>
          </a:p>
        </p:txBody>
      </p:sp>
      <p:sp>
        <p:nvSpPr>
          <p:cNvPr id="25" name="Triángulo isósceles 24"/>
          <p:cNvSpPr/>
          <p:nvPr/>
        </p:nvSpPr>
        <p:spPr>
          <a:xfrm rot="5400000">
            <a:off x="189109" y="4078753"/>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CuadroTexto 25"/>
          <p:cNvSpPr txBox="1"/>
          <p:nvPr/>
        </p:nvSpPr>
        <p:spPr>
          <a:xfrm>
            <a:off x="3159236" y="1639339"/>
            <a:ext cx="5411538" cy="538609"/>
          </a:xfrm>
          <a:prstGeom prst="rect">
            <a:avLst/>
          </a:prstGeom>
          <a:noFill/>
        </p:spPr>
        <p:txBody>
          <a:bodyPr wrap="square" lIns="0" tIns="0" rIns="0" bIns="0" rtlCol="0">
            <a:spAutoFit/>
          </a:bodyPr>
          <a:lstStyle/>
          <a:p>
            <a:pPr>
              <a:lnSpc>
                <a:spcPts val="1400"/>
              </a:lnSpc>
            </a:pPr>
            <a:r>
              <a:rPr lang="es-CL" sz="1400" b="1" dirty="0">
                <a:solidFill>
                  <a:srgbClr val="941B80"/>
                </a:solidFill>
                <a:latin typeface="+mj-lt"/>
              </a:rPr>
              <a:t>EE.UU. es un fan de nuestros productos, </a:t>
            </a:r>
            <a:r>
              <a:rPr lang="es-CL" sz="1400" dirty="0">
                <a:solidFill>
                  <a:schemeClr val="tx1">
                    <a:lumMod val="50000"/>
                    <a:lumOff val="50000"/>
                  </a:schemeClr>
                </a:solidFill>
                <a:latin typeface="+mj-lt"/>
              </a:rPr>
              <a:t>tras Canadá y México, sus vecinos directos, y de un gigante como China, Chile es junto a Francia quien más alimentos vende a ese país.</a:t>
            </a:r>
            <a:endParaRPr lang="es-CL" sz="1400" b="1" dirty="0">
              <a:solidFill>
                <a:srgbClr val="941B80"/>
              </a:solidFill>
              <a:latin typeface="+mj-lt"/>
            </a:endParaRPr>
          </a:p>
        </p:txBody>
      </p:sp>
      <p:sp>
        <p:nvSpPr>
          <p:cNvPr id="2" name="Rectángulo 1"/>
          <p:cNvSpPr/>
          <p:nvPr/>
        </p:nvSpPr>
        <p:spPr>
          <a:xfrm rot="16200000">
            <a:off x="5427285" y="2409612"/>
            <a:ext cx="1036578" cy="5386090"/>
          </a:xfrm>
          <a:prstGeom prst="rect">
            <a:avLst/>
          </a:prstGeom>
        </p:spPr>
        <p:txBody>
          <a:bodyPr wrap="square" lIns="0" tIns="0" rIns="0" bIns="0">
            <a:spAutoFit/>
          </a:bodyPr>
          <a:lstStyle/>
          <a:p>
            <a:pPr algn="r">
              <a:lnSpc>
                <a:spcPts val="2000"/>
              </a:lnSpc>
            </a:pPr>
            <a:r>
              <a:rPr lang="es-CL" sz="900" dirty="0">
                <a:solidFill>
                  <a:schemeClr val="bg1">
                    <a:lumMod val="50000"/>
                  </a:schemeClr>
                </a:solidFill>
                <a:latin typeface="+mj-lt"/>
              </a:rPr>
              <a:t>México</a:t>
            </a:r>
          </a:p>
          <a:p>
            <a:pPr algn="r">
              <a:lnSpc>
                <a:spcPts val="2000"/>
              </a:lnSpc>
            </a:pPr>
            <a:r>
              <a:rPr lang="es-CL" sz="900" dirty="0">
                <a:solidFill>
                  <a:schemeClr val="bg1">
                    <a:lumMod val="50000"/>
                  </a:schemeClr>
                </a:solidFill>
                <a:latin typeface="+mj-lt"/>
              </a:rPr>
              <a:t>Canadá</a:t>
            </a:r>
          </a:p>
          <a:p>
            <a:pPr algn="r">
              <a:lnSpc>
                <a:spcPts val="2000"/>
              </a:lnSpc>
            </a:pPr>
            <a:r>
              <a:rPr lang="es-CL" sz="900" dirty="0">
                <a:solidFill>
                  <a:schemeClr val="bg1">
                    <a:lumMod val="50000"/>
                  </a:schemeClr>
                </a:solidFill>
                <a:latin typeface="+mj-lt"/>
              </a:rPr>
              <a:t>China</a:t>
            </a:r>
          </a:p>
          <a:p>
            <a:pPr algn="r">
              <a:lnSpc>
                <a:spcPts val="2000"/>
              </a:lnSpc>
            </a:pPr>
            <a:r>
              <a:rPr lang="es-CL" sz="900" dirty="0">
                <a:solidFill>
                  <a:schemeClr val="bg1">
                    <a:lumMod val="50000"/>
                  </a:schemeClr>
                </a:solidFill>
                <a:latin typeface="+mj-lt"/>
              </a:rPr>
              <a:t>Francia</a:t>
            </a:r>
          </a:p>
          <a:p>
            <a:pPr algn="r">
              <a:lnSpc>
                <a:spcPts val="2000"/>
              </a:lnSpc>
            </a:pPr>
            <a:r>
              <a:rPr lang="es-CL" sz="900" dirty="0">
                <a:solidFill>
                  <a:schemeClr val="bg1">
                    <a:lumMod val="50000"/>
                  </a:schemeClr>
                </a:solidFill>
                <a:latin typeface="+mj-lt"/>
              </a:rPr>
              <a:t>Chile</a:t>
            </a:r>
          </a:p>
          <a:p>
            <a:pPr algn="r">
              <a:lnSpc>
                <a:spcPts val="2000"/>
              </a:lnSpc>
            </a:pPr>
            <a:r>
              <a:rPr lang="es-CL" sz="900" dirty="0">
                <a:solidFill>
                  <a:schemeClr val="bg1">
                    <a:lumMod val="50000"/>
                  </a:schemeClr>
                </a:solidFill>
                <a:latin typeface="+mj-lt"/>
              </a:rPr>
              <a:t>Italia</a:t>
            </a:r>
          </a:p>
          <a:p>
            <a:pPr algn="r">
              <a:lnSpc>
                <a:spcPts val="2000"/>
              </a:lnSpc>
            </a:pPr>
            <a:r>
              <a:rPr lang="es-CL" sz="900" dirty="0">
                <a:solidFill>
                  <a:schemeClr val="bg1">
                    <a:lumMod val="50000"/>
                  </a:schemeClr>
                </a:solidFill>
                <a:latin typeface="+mj-lt"/>
              </a:rPr>
              <a:t>Indonesia</a:t>
            </a:r>
          </a:p>
          <a:p>
            <a:pPr algn="r">
              <a:lnSpc>
                <a:spcPts val="2000"/>
              </a:lnSpc>
            </a:pPr>
            <a:r>
              <a:rPr lang="es-CL" sz="900" dirty="0">
                <a:solidFill>
                  <a:schemeClr val="bg1">
                    <a:lumMod val="50000"/>
                  </a:schemeClr>
                </a:solidFill>
                <a:latin typeface="+mj-lt"/>
              </a:rPr>
              <a:t>Vietnam</a:t>
            </a:r>
          </a:p>
          <a:p>
            <a:pPr algn="r">
              <a:lnSpc>
                <a:spcPts val="2000"/>
              </a:lnSpc>
            </a:pPr>
            <a:r>
              <a:rPr lang="es-CL" sz="900" dirty="0">
                <a:solidFill>
                  <a:schemeClr val="bg1">
                    <a:lumMod val="50000"/>
                  </a:schemeClr>
                </a:solidFill>
                <a:latin typeface="+mj-lt"/>
              </a:rPr>
              <a:t>Tailandia</a:t>
            </a:r>
          </a:p>
          <a:p>
            <a:pPr algn="r">
              <a:lnSpc>
                <a:spcPts val="2000"/>
              </a:lnSpc>
            </a:pPr>
            <a:r>
              <a:rPr lang="es-CL" sz="900" dirty="0">
                <a:solidFill>
                  <a:schemeClr val="bg1">
                    <a:lumMod val="50000"/>
                  </a:schemeClr>
                </a:solidFill>
                <a:latin typeface="+mj-lt"/>
              </a:rPr>
              <a:t>India</a:t>
            </a:r>
          </a:p>
          <a:p>
            <a:pPr algn="r">
              <a:lnSpc>
                <a:spcPts val="2000"/>
              </a:lnSpc>
            </a:pPr>
            <a:r>
              <a:rPr lang="es-CL" sz="900" dirty="0">
                <a:solidFill>
                  <a:schemeClr val="bg1">
                    <a:lumMod val="50000"/>
                  </a:schemeClr>
                </a:solidFill>
                <a:latin typeface="+mj-lt"/>
              </a:rPr>
              <a:t>Brasil</a:t>
            </a:r>
          </a:p>
          <a:p>
            <a:pPr algn="r">
              <a:lnSpc>
                <a:spcPts val="2000"/>
              </a:lnSpc>
            </a:pPr>
            <a:r>
              <a:rPr lang="es-CL" sz="900" dirty="0">
                <a:solidFill>
                  <a:schemeClr val="bg1">
                    <a:lumMod val="50000"/>
                  </a:schemeClr>
                </a:solidFill>
                <a:latin typeface="+mj-lt"/>
              </a:rPr>
              <a:t>Australia</a:t>
            </a:r>
          </a:p>
          <a:p>
            <a:pPr algn="r">
              <a:lnSpc>
                <a:spcPts val="2000"/>
              </a:lnSpc>
            </a:pPr>
            <a:r>
              <a:rPr lang="es-CL" sz="900" dirty="0">
                <a:solidFill>
                  <a:schemeClr val="bg1">
                    <a:lumMod val="50000"/>
                  </a:schemeClr>
                </a:solidFill>
                <a:latin typeface="+mj-lt"/>
              </a:rPr>
              <a:t>Reino Unido</a:t>
            </a:r>
          </a:p>
          <a:p>
            <a:pPr algn="r">
              <a:lnSpc>
                <a:spcPts val="2000"/>
              </a:lnSpc>
            </a:pPr>
            <a:r>
              <a:rPr lang="es-CL" sz="900" dirty="0">
                <a:solidFill>
                  <a:schemeClr val="bg1">
                    <a:lumMod val="50000"/>
                  </a:schemeClr>
                </a:solidFill>
                <a:latin typeface="+mj-lt"/>
              </a:rPr>
              <a:t>Nueva Zelandia</a:t>
            </a:r>
          </a:p>
          <a:p>
            <a:pPr algn="r">
              <a:lnSpc>
                <a:spcPts val="2000"/>
              </a:lnSpc>
            </a:pPr>
            <a:r>
              <a:rPr lang="es-CL" sz="900" dirty="0">
                <a:solidFill>
                  <a:schemeClr val="bg1">
                    <a:lumMod val="50000"/>
                  </a:schemeClr>
                </a:solidFill>
                <a:latin typeface="+mj-lt"/>
              </a:rPr>
              <a:t>Perú</a:t>
            </a:r>
          </a:p>
          <a:p>
            <a:pPr algn="r">
              <a:lnSpc>
                <a:spcPts val="2000"/>
              </a:lnSpc>
            </a:pPr>
            <a:r>
              <a:rPr lang="es-CL" sz="900" dirty="0">
                <a:solidFill>
                  <a:schemeClr val="bg1">
                    <a:lumMod val="50000"/>
                  </a:schemeClr>
                </a:solidFill>
                <a:latin typeface="+mj-lt"/>
              </a:rPr>
              <a:t>Guatemala</a:t>
            </a:r>
          </a:p>
          <a:p>
            <a:pPr algn="r">
              <a:lnSpc>
                <a:spcPts val="2000"/>
              </a:lnSpc>
            </a:pPr>
            <a:r>
              <a:rPr lang="es-CL" sz="900" dirty="0">
                <a:solidFill>
                  <a:schemeClr val="bg1">
                    <a:lumMod val="50000"/>
                  </a:schemeClr>
                </a:solidFill>
                <a:latin typeface="+mj-lt"/>
              </a:rPr>
              <a:t>Países Bajos</a:t>
            </a:r>
          </a:p>
          <a:p>
            <a:pPr algn="r">
              <a:lnSpc>
                <a:spcPts val="2000"/>
              </a:lnSpc>
            </a:pPr>
            <a:r>
              <a:rPr lang="es-CL" sz="900" dirty="0">
                <a:solidFill>
                  <a:schemeClr val="bg1">
                    <a:lumMod val="50000"/>
                  </a:schemeClr>
                </a:solidFill>
                <a:latin typeface="+mj-lt"/>
              </a:rPr>
              <a:t>España</a:t>
            </a:r>
          </a:p>
          <a:p>
            <a:pPr algn="r">
              <a:lnSpc>
                <a:spcPts val="2000"/>
              </a:lnSpc>
            </a:pPr>
            <a:r>
              <a:rPr lang="es-CL" sz="900" dirty="0">
                <a:solidFill>
                  <a:schemeClr val="bg1">
                    <a:lumMod val="50000"/>
                  </a:schemeClr>
                </a:solidFill>
                <a:latin typeface="+mj-lt"/>
              </a:rPr>
              <a:t>Ecuador</a:t>
            </a:r>
          </a:p>
          <a:p>
            <a:pPr algn="r">
              <a:lnSpc>
                <a:spcPts val="2000"/>
              </a:lnSpc>
            </a:pPr>
            <a:r>
              <a:rPr lang="es-CL" sz="900" dirty="0">
                <a:solidFill>
                  <a:schemeClr val="bg1">
                    <a:lumMod val="50000"/>
                  </a:schemeClr>
                </a:solidFill>
                <a:latin typeface="+mj-lt"/>
              </a:rPr>
              <a:t>Colombia</a:t>
            </a:r>
          </a:p>
          <a:p>
            <a:pPr algn="r">
              <a:lnSpc>
                <a:spcPts val="2000"/>
              </a:lnSpc>
            </a:pPr>
            <a:r>
              <a:rPr lang="es-CL" sz="900" dirty="0">
                <a:solidFill>
                  <a:schemeClr val="bg1">
                    <a:lumMod val="50000"/>
                  </a:schemeClr>
                </a:solidFill>
                <a:latin typeface="+mj-lt"/>
              </a:rPr>
              <a:t>Costa Rica</a:t>
            </a:r>
          </a:p>
        </p:txBody>
      </p:sp>
      <p:grpSp>
        <p:nvGrpSpPr>
          <p:cNvPr id="21" name="Grupo 20"/>
          <p:cNvGrpSpPr/>
          <p:nvPr/>
        </p:nvGrpSpPr>
        <p:grpSpPr>
          <a:xfrm>
            <a:off x="3267877" y="2627379"/>
            <a:ext cx="5355394" cy="1897743"/>
            <a:chOff x="3200902" y="1945388"/>
            <a:chExt cx="5355394" cy="1897743"/>
          </a:xfrm>
        </p:grpSpPr>
        <p:cxnSp>
          <p:nvCxnSpPr>
            <p:cNvPr id="20" name="Conector recto 19"/>
            <p:cNvCxnSpPr/>
            <p:nvPr/>
          </p:nvCxnSpPr>
          <p:spPr>
            <a:xfrm flipH="1">
              <a:off x="3200902" y="3525268"/>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flipH="1">
              <a:off x="3200902" y="3843131"/>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flipH="1">
              <a:off x="3200902" y="2875028"/>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flipH="1">
              <a:off x="3200902" y="3197971"/>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flipH="1">
              <a:off x="3200902" y="2250188"/>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flipH="1">
              <a:off x="3200902" y="2573131"/>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flipH="1">
              <a:off x="3200902" y="1945388"/>
              <a:ext cx="53553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Rectángulo 35"/>
          <p:cNvSpPr/>
          <p:nvPr/>
        </p:nvSpPr>
        <p:spPr>
          <a:xfrm rot="16200000">
            <a:off x="2567403" y="3575379"/>
            <a:ext cx="1708646"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Rectángulo 36"/>
          <p:cNvSpPr/>
          <p:nvPr/>
        </p:nvSpPr>
        <p:spPr>
          <a:xfrm>
            <a:off x="8701649" y="2477357"/>
            <a:ext cx="296456" cy="2308324"/>
          </a:xfrm>
          <a:prstGeom prst="rect">
            <a:avLst/>
          </a:prstGeom>
        </p:spPr>
        <p:txBody>
          <a:bodyPr wrap="square" lIns="0" tIns="0" rIns="0" bIns="0">
            <a:spAutoFit/>
          </a:bodyPr>
          <a:lstStyle/>
          <a:p>
            <a:pPr>
              <a:lnSpc>
                <a:spcPts val="1510"/>
              </a:lnSpc>
            </a:pPr>
            <a:r>
              <a:rPr lang="es-CL" sz="800" dirty="0">
                <a:solidFill>
                  <a:schemeClr val="bg1">
                    <a:lumMod val="50000"/>
                  </a:schemeClr>
                </a:solidFill>
              </a:rPr>
              <a:t>20%</a:t>
            </a:r>
          </a:p>
          <a:p>
            <a:pPr>
              <a:lnSpc>
                <a:spcPts val="1510"/>
              </a:lnSpc>
            </a:pPr>
            <a:r>
              <a:rPr lang="es-CL" sz="800" dirty="0">
                <a:solidFill>
                  <a:schemeClr val="bg1">
                    <a:lumMod val="50000"/>
                  </a:schemeClr>
                </a:solidFill>
              </a:rPr>
              <a:t>18%</a:t>
            </a:r>
          </a:p>
          <a:p>
            <a:pPr>
              <a:lnSpc>
                <a:spcPts val="1510"/>
              </a:lnSpc>
            </a:pPr>
            <a:r>
              <a:rPr lang="es-CL" sz="800" dirty="0">
                <a:solidFill>
                  <a:schemeClr val="bg1">
                    <a:lumMod val="50000"/>
                  </a:schemeClr>
                </a:solidFill>
              </a:rPr>
              <a:t>16%</a:t>
            </a:r>
          </a:p>
          <a:p>
            <a:pPr>
              <a:lnSpc>
                <a:spcPts val="1510"/>
              </a:lnSpc>
            </a:pPr>
            <a:r>
              <a:rPr lang="es-CL" sz="800" dirty="0">
                <a:solidFill>
                  <a:schemeClr val="bg1">
                    <a:lumMod val="50000"/>
                  </a:schemeClr>
                </a:solidFill>
              </a:rPr>
              <a:t>14%</a:t>
            </a:r>
          </a:p>
          <a:p>
            <a:pPr>
              <a:lnSpc>
                <a:spcPts val="1510"/>
              </a:lnSpc>
            </a:pPr>
            <a:r>
              <a:rPr lang="es-CL" sz="800" dirty="0">
                <a:solidFill>
                  <a:schemeClr val="bg1">
                    <a:lumMod val="50000"/>
                  </a:schemeClr>
                </a:solidFill>
              </a:rPr>
              <a:t>12%</a:t>
            </a:r>
          </a:p>
          <a:p>
            <a:pPr>
              <a:lnSpc>
                <a:spcPts val="1510"/>
              </a:lnSpc>
            </a:pPr>
            <a:r>
              <a:rPr lang="es-CL" sz="800" dirty="0">
                <a:solidFill>
                  <a:schemeClr val="bg1">
                    <a:lumMod val="50000"/>
                  </a:schemeClr>
                </a:solidFill>
              </a:rPr>
              <a:t>10%</a:t>
            </a:r>
          </a:p>
          <a:p>
            <a:pPr>
              <a:lnSpc>
                <a:spcPts val="1510"/>
              </a:lnSpc>
            </a:pPr>
            <a:r>
              <a:rPr lang="es-CL" sz="800" dirty="0">
                <a:solidFill>
                  <a:schemeClr val="bg1">
                    <a:lumMod val="50000"/>
                  </a:schemeClr>
                </a:solidFill>
              </a:rPr>
              <a:t>8%</a:t>
            </a:r>
          </a:p>
          <a:p>
            <a:pPr>
              <a:lnSpc>
                <a:spcPts val="1510"/>
              </a:lnSpc>
            </a:pPr>
            <a:r>
              <a:rPr lang="es-CL" sz="800" dirty="0">
                <a:solidFill>
                  <a:schemeClr val="bg1">
                    <a:lumMod val="50000"/>
                  </a:schemeClr>
                </a:solidFill>
              </a:rPr>
              <a:t>6%</a:t>
            </a:r>
          </a:p>
          <a:p>
            <a:pPr>
              <a:lnSpc>
                <a:spcPts val="1510"/>
              </a:lnSpc>
            </a:pPr>
            <a:r>
              <a:rPr lang="es-CL" sz="800" dirty="0">
                <a:solidFill>
                  <a:schemeClr val="bg1">
                    <a:lumMod val="50000"/>
                  </a:schemeClr>
                </a:solidFill>
              </a:rPr>
              <a:t>4%</a:t>
            </a:r>
          </a:p>
          <a:p>
            <a:pPr>
              <a:lnSpc>
                <a:spcPts val="1510"/>
              </a:lnSpc>
            </a:pPr>
            <a:r>
              <a:rPr lang="es-CL" sz="800" dirty="0">
                <a:solidFill>
                  <a:schemeClr val="bg1">
                    <a:lumMod val="50000"/>
                  </a:schemeClr>
                </a:solidFill>
              </a:rPr>
              <a:t>2%</a:t>
            </a:r>
          </a:p>
          <a:p>
            <a:pPr>
              <a:lnSpc>
                <a:spcPts val="1510"/>
              </a:lnSpc>
            </a:pPr>
            <a:r>
              <a:rPr lang="es-CL" sz="800" dirty="0">
                <a:solidFill>
                  <a:schemeClr val="bg1">
                    <a:lumMod val="50000"/>
                  </a:schemeClr>
                </a:solidFill>
              </a:rPr>
              <a:t>0%</a:t>
            </a:r>
          </a:p>
          <a:p>
            <a:pPr>
              <a:lnSpc>
                <a:spcPts val="1510"/>
              </a:lnSpc>
            </a:pPr>
            <a:endParaRPr lang="es-CL" sz="800" dirty="0">
              <a:solidFill>
                <a:schemeClr val="bg1">
                  <a:lumMod val="50000"/>
                </a:schemeClr>
              </a:solidFill>
            </a:endParaRPr>
          </a:p>
        </p:txBody>
      </p:sp>
      <p:sp>
        <p:nvSpPr>
          <p:cNvPr id="38" name="Rectángulo 37"/>
          <p:cNvSpPr/>
          <p:nvPr/>
        </p:nvSpPr>
        <p:spPr>
          <a:xfrm rot="16200000">
            <a:off x="2859562" y="3613668"/>
            <a:ext cx="1632068"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Rectángulo 38"/>
          <p:cNvSpPr/>
          <p:nvPr/>
        </p:nvSpPr>
        <p:spPr>
          <a:xfrm rot="16200000">
            <a:off x="3684744" y="4184980"/>
            <a:ext cx="489444"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Rectángulo 39"/>
          <p:cNvSpPr/>
          <p:nvPr/>
        </p:nvSpPr>
        <p:spPr>
          <a:xfrm rot="16200000">
            <a:off x="3992589" y="4238955"/>
            <a:ext cx="381494"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p:cNvSpPr/>
          <p:nvPr/>
        </p:nvSpPr>
        <p:spPr>
          <a:xfrm rot="16200000">
            <a:off x="4246458" y="4238954"/>
            <a:ext cx="381495" cy="190840"/>
          </a:xfrm>
          <a:prstGeom prst="rect">
            <a:avLst/>
          </a:prstGeom>
          <a:solidFill>
            <a:srgbClr val="E533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Rectángulo 41"/>
          <p:cNvSpPr/>
          <p:nvPr/>
        </p:nvSpPr>
        <p:spPr>
          <a:xfrm rot="16200000">
            <a:off x="4527973" y="4266599"/>
            <a:ext cx="326206"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Rectángulo 42"/>
          <p:cNvSpPr/>
          <p:nvPr/>
        </p:nvSpPr>
        <p:spPr>
          <a:xfrm rot="16200000">
            <a:off x="4823605" y="4308361"/>
            <a:ext cx="242681"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4" name="Rectángulo 43"/>
          <p:cNvSpPr/>
          <p:nvPr/>
        </p:nvSpPr>
        <p:spPr>
          <a:xfrm rot="16200000">
            <a:off x="5077475" y="4308361"/>
            <a:ext cx="242681"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5" name="Rectángulo 44"/>
          <p:cNvSpPr/>
          <p:nvPr/>
        </p:nvSpPr>
        <p:spPr>
          <a:xfrm rot="16200000">
            <a:off x="5331345" y="4308361"/>
            <a:ext cx="242681"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Rectángulo 45"/>
          <p:cNvSpPr/>
          <p:nvPr/>
        </p:nvSpPr>
        <p:spPr>
          <a:xfrm rot="16200000">
            <a:off x="5585215" y="4308361"/>
            <a:ext cx="242681"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p:cNvSpPr/>
          <p:nvPr/>
        </p:nvSpPr>
        <p:spPr>
          <a:xfrm rot="16200000">
            <a:off x="5846766" y="4316042"/>
            <a:ext cx="227319"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Rectángulo 47"/>
          <p:cNvSpPr/>
          <p:nvPr/>
        </p:nvSpPr>
        <p:spPr>
          <a:xfrm rot="16200000">
            <a:off x="6100636" y="4316042"/>
            <a:ext cx="227319"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Rectángulo 48"/>
          <p:cNvSpPr/>
          <p:nvPr/>
        </p:nvSpPr>
        <p:spPr>
          <a:xfrm rot="16200000">
            <a:off x="6376559" y="4338095"/>
            <a:ext cx="183214"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49"/>
          <p:cNvSpPr/>
          <p:nvPr/>
        </p:nvSpPr>
        <p:spPr>
          <a:xfrm rot="16200000">
            <a:off x="6639831" y="4347497"/>
            <a:ext cx="164410"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Rectángulo 50"/>
          <p:cNvSpPr/>
          <p:nvPr/>
        </p:nvSpPr>
        <p:spPr>
          <a:xfrm rot="16200000">
            <a:off x="6890061" y="4343857"/>
            <a:ext cx="171689"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p>
        </p:txBody>
      </p:sp>
      <p:sp>
        <p:nvSpPr>
          <p:cNvPr id="52" name="Rectángulo 51"/>
          <p:cNvSpPr/>
          <p:nvPr/>
        </p:nvSpPr>
        <p:spPr>
          <a:xfrm rot="16200000">
            <a:off x="7156632" y="4356558"/>
            <a:ext cx="146287"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Rectángulo 52"/>
          <p:cNvSpPr/>
          <p:nvPr/>
        </p:nvSpPr>
        <p:spPr>
          <a:xfrm rot="16200000">
            <a:off x="7410502" y="4356558"/>
            <a:ext cx="146287"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4" name="Rectángulo 53"/>
          <p:cNvSpPr/>
          <p:nvPr/>
        </p:nvSpPr>
        <p:spPr>
          <a:xfrm rot="16200000">
            <a:off x="7664372" y="4356558"/>
            <a:ext cx="146287"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5" name="Rectángulo 54"/>
          <p:cNvSpPr/>
          <p:nvPr/>
        </p:nvSpPr>
        <p:spPr>
          <a:xfrm rot="16200000">
            <a:off x="7933172" y="4371488"/>
            <a:ext cx="116428"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6" name="Rectángulo 55"/>
          <p:cNvSpPr/>
          <p:nvPr/>
        </p:nvSpPr>
        <p:spPr>
          <a:xfrm rot="16200000">
            <a:off x="8187042" y="4371488"/>
            <a:ext cx="116428"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7" name="Rectángulo 56"/>
          <p:cNvSpPr/>
          <p:nvPr/>
        </p:nvSpPr>
        <p:spPr>
          <a:xfrm rot="16200000">
            <a:off x="8440918" y="4371488"/>
            <a:ext cx="116428" cy="190840"/>
          </a:xfrm>
          <a:prstGeom prst="rect">
            <a:avLst/>
          </a:prstGeom>
          <a:solidFill>
            <a:srgbClr val="2FB3C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27"/>
          <p:cNvSpPr/>
          <p:nvPr/>
        </p:nvSpPr>
        <p:spPr>
          <a:xfrm>
            <a:off x="3156132" y="2393418"/>
            <a:ext cx="509522" cy="2326791"/>
          </a:xfrm>
          <a:prstGeom prst="rect">
            <a:avLst/>
          </a:prstGeom>
        </p:spPr>
        <p:txBody>
          <a:bodyPr wrap="square" lIns="0" tIns="0" rIns="0" bIns="0">
            <a:spAutoFit/>
          </a:bodyPr>
          <a:lstStyle/>
          <a:p>
            <a:pPr>
              <a:lnSpc>
                <a:spcPct val="260000"/>
              </a:lnSpc>
            </a:pPr>
            <a:r>
              <a:rPr lang="es-CL" sz="800" dirty="0">
                <a:solidFill>
                  <a:schemeClr val="bg1">
                    <a:lumMod val="50000"/>
                  </a:schemeClr>
                </a:solidFill>
              </a:rPr>
              <a:t>30</a:t>
            </a:r>
          </a:p>
          <a:p>
            <a:pPr>
              <a:lnSpc>
                <a:spcPct val="260000"/>
              </a:lnSpc>
            </a:pPr>
            <a:r>
              <a:rPr lang="es-CL" sz="800" dirty="0">
                <a:solidFill>
                  <a:schemeClr val="bg1">
                    <a:lumMod val="50000"/>
                  </a:schemeClr>
                </a:solidFill>
              </a:rPr>
              <a:t>25</a:t>
            </a:r>
          </a:p>
          <a:p>
            <a:pPr>
              <a:lnSpc>
                <a:spcPct val="260000"/>
              </a:lnSpc>
            </a:pPr>
            <a:r>
              <a:rPr lang="es-CL" sz="800" dirty="0">
                <a:solidFill>
                  <a:schemeClr val="bg1">
                    <a:lumMod val="50000"/>
                  </a:schemeClr>
                </a:solidFill>
              </a:rPr>
              <a:t>20</a:t>
            </a:r>
          </a:p>
          <a:p>
            <a:pPr>
              <a:lnSpc>
                <a:spcPct val="260000"/>
              </a:lnSpc>
            </a:pPr>
            <a:r>
              <a:rPr lang="es-CL" sz="800" dirty="0">
                <a:solidFill>
                  <a:schemeClr val="bg1">
                    <a:lumMod val="50000"/>
                  </a:schemeClr>
                </a:solidFill>
              </a:rPr>
              <a:t>15</a:t>
            </a:r>
          </a:p>
          <a:p>
            <a:pPr>
              <a:lnSpc>
                <a:spcPct val="260000"/>
              </a:lnSpc>
            </a:pPr>
            <a:r>
              <a:rPr lang="es-CL" sz="800" dirty="0">
                <a:solidFill>
                  <a:schemeClr val="bg1">
                    <a:lumMod val="50000"/>
                  </a:schemeClr>
                </a:solidFill>
              </a:rPr>
              <a:t>10</a:t>
            </a:r>
          </a:p>
          <a:p>
            <a:pPr>
              <a:lnSpc>
                <a:spcPct val="260000"/>
              </a:lnSpc>
            </a:pPr>
            <a:r>
              <a:rPr lang="es-CL" sz="800" dirty="0">
                <a:solidFill>
                  <a:schemeClr val="bg1">
                    <a:lumMod val="50000"/>
                  </a:schemeClr>
                </a:solidFill>
              </a:rPr>
              <a:t>5</a:t>
            </a:r>
          </a:p>
          <a:p>
            <a:pPr>
              <a:lnSpc>
                <a:spcPct val="260000"/>
              </a:lnSpc>
            </a:pPr>
            <a:r>
              <a:rPr lang="es-CL" sz="800" dirty="0">
                <a:solidFill>
                  <a:schemeClr val="bg1">
                    <a:lumMod val="50000"/>
                  </a:schemeClr>
                </a:solidFill>
              </a:rPr>
              <a:t>0</a:t>
            </a:r>
          </a:p>
        </p:txBody>
      </p:sp>
      <p:sp>
        <p:nvSpPr>
          <p:cNvPr id="4" name="CuadroTexto 3"/>
          <p:cNvSpPr txBox="1"/>
          <p:nvPr/>
        </p:nvSpPr>
        <p:spPr>
          <a:xfrm>
            <a:off x="3283225" y="2682274"/>
            <a:ext cx="276999" cy="100027"/>
          </a:xfrm>
          <a:prstGeom prst="rect">
            <a:avLst/>
          </a:prstGeom>
          <a:noFill/>
        </p:spPr>
        <p:txBody>
          <a:bodyPr wrap="square" lIns="0" tIns="0" rIns="0" bIns="0" rtlCol="0">
            <a:spAutoFit/>
          </a:bodyPr>
          <a:lstStyle/>
          <a:p>
            <a:pPr algn="ctr"/>
            <a:r>
              <a:rPr lang="es-CL" sz="650" dirty="0">
                <a:latin typeface="+mj-lt"/>
              </a:rPr>
              <a:t>18,1%</a:t>
            </a:r>
          </a:p>
        </p:txBody>
      </p:sp>
      <p:sp>
        <p:nvSpPr>
          <p:cNvPr id="58" name="CuadroTexto 57"/>
          <p:cNvSpPr txBox="1"/>
          <p:nvPr/>
        </p:nvSpPr>
        <p:spPr>
          <a:xfrm>
            <a:off x="3545651" y="2774381"/>
            <a:ext cx="276999" cy="100027"/>
          </a:xfrm>
          <a:prstGeom prst="rect">
            <a:avLst/>
          </a:prstGeom>
          <a:noFill/>
        </p:spPr>
        <p:txBody>
          <a:bodyPr wrap="square" lIns="0" tIns="0" rIns="0" bIns="0" rtlCol="0">
            <a:spAutoFit/>
          </a:bodyPr>
          <a:lstStyle/>
          <a:p>
            <a:pPr algn="ctr"/>
            <a:r>
              <a:rPr lang="es-CL" sz="650" dirty="0">
                <a:latin typeface="+mj-lt"/>
              </a:rPr>
              <a:t>17,1%</a:t>
            </a:r>
          </a:p>
        </p:txBody>
      </p:sp>
      <p:sp>
        <p:nvSpPr>
          <p:cNvPr id="59" name="CuadroTexto 58"/>
          <p:cNvSpPr txBox="1"/>
          <p:nvPr/>
        </p:nvSpPr>
        <p:spPr>
          <a:xfrm>
            <a:off x="3790099" y="3922718"/>
            <a:ext cx="276999" cy="100027"/>
          </a:xfrm>
          <a:prstGeom prst="rect">
            <a:avLst/>
          </a:prstGeom>
          <a:noFill/>
        </p:spPr>
        <p:txBody>
          <a:bodyPr wrap="square" lIns="0" tIns="0" rIns="0" bIns="0" rtlCol="0">
            <a:spAutoFit/>
          </a:bodyPr>
          <a:lstStyle/>
          <a:p>
            <a:pPr algn="ctr"/>
            <a:r>
              <a:rPr lang="es-CL" sz="650" dirty="0">
                <a:latin typeface="+mj-lt"/>
              </a:rPr>
              <a:t>5,0%</a:t>
            </a:r>
          </a:p>
        </p:txBody>
      </p:sp>
      <p:sp>
        <p:nvSpPr>
          <p:cNvPr id="61" name="CuadroTexto 60"/>
          <p:cNvSpPr txBox="1"/>
          <p:nvPr/>
        </p:nvSpPr>
        <p:spPr>
          <a:xfrm>
            <a:off x="4049184" y="4039681"/>
            <a:ext cx="276999" cy="100027"/>
          </a:xfrm>
          <a:prstGeom prst="rect">
            <a:avLst/>
          </a:prstGeom>
          <a:noFill/>
        </p:spPr>
        <p:txBody>
          <a:bodyPr wrap="square" lIns="0" tIns="0" rIns="0" bIns="0" rtlCol="0">
            <a:spAutoFit/>
          </a:bodyPr>
          <a:lstStyle/>
          <a:p>
            <a:pPr algn="ctr"/>
            <a:r>
              <a:rPr lang="es-CL" sz="650" dirty="0">
                <a:latin typeface="+mj-lt"/>
              </a:rPr>
              <a:t>3,9%</a:t>
            </a:r>
          </a:p>
        </p:txBody>
      </p:sp>
      <p:sp>
        <p:nvSpPr>
          <p:cNvPr id="62" name="CuadroTexto 61"/>
          <p:cNvSpPr txBox="1"/>
          <p:nvPr/>
        </p:nvSpPr>
        <p:spPr>
          <a:xfrm>
            <a:off x="4307261" y="4041643"/>
            <a:ext cx="276999" cy="100027"/>
          </a:xfrm>
          <a:prstGeom prst="rect">
            <a:avLst/>
          </a:prstGeom>
          <a:noFill/>
        </p:spPr>
        <p:txBody>
          <a:bodyPr wrap="square" lIns="0" tIns="0" rIns="0" bIns="0" rtlCol="0">
            <a:spAutoFit/>
          </a:bodyPr>
          <a:lstStyle/>
          <a:p>
            <a:pPr algn="ctr"/>
            <a:r>
              <a:rPr lang="es-CL" sz="650" dirty="0">
                <a:latin typeface="+mj-lt"/>
              </a:rPr>
              <a:t>3,9%</a:t>
            </a:r>
          </a:p>
        </p:txBody>
      </p:sp>
      <p:sp>
        <p:nvSpPr>
          <p:cNvPr id="63" name="CuadroTexto 62"/>
          <p:cNvSpPr txBox="1"/>
          <p:nvPr/>
        </p:nvSpPr>
        <p:spPr>
          <a:xfrm>
            <a:off x="4557411" y="4094263"/>
            <a:ext cx="276999" cy="100027"/>
          </a:xfrm>
          <a:prstGeom prst="rect">
            <a:avLst/>
          </a:prstGeom>
          <a:noFill/>
        </p:spPr>
        <p:txBody>
          <a:bodyPr wrap="square" lIns="0" tIns="0" rIns="0" bIns="0" rtlCol="0">
            <a:spAutoFit/>
          </a:bodyPr>
          <a:lstStyle/>
          <a:p>
            <a:pPr algn="ctr"/>
            <a:r>
              <a:rPr lang="es-CL" sz="650" dirty="0">
                <a:latin typeface="+mj-lt"/>
              </a:rPr>
              <a:t>3,5%</a:t>
            </a:r>
          </a:p>
        </p:txBody>
      </p:sp>
      <p:sp>
        <p:nvSpPr>
          <p:cNvPr id="64" name="CuadroTexto 63"/>
          <p:cNvSpPr txBox="1"/>
          <p:nvPr/>
        </p:nvSpPr>
        <p:spPr>
          <a:xfrm>
            <a:off x="4834410" y="4174778"/>
            <a:ext cx="214611" cy="100027"/>
          </a:xfrm>
          <a:prstGeom prst="rect">
            <a:avLst/>
          </a:prstGeom>
          <a:noFill/>
        </p:spPr>
        <p:txBody>
          <a:bodyPr wrap="square" lIns="0" tIns="0" rIns="0" bIns="0" rtlCol="0">
            <a:spAutoFit/>
          </a:bodyPr>
          <a:lstStyle/>
          <a:p>
            <a:pPr algn="ctr"/>
            <a:r>
              <a:rPr lang="es-CL" sz="650" dirty="0">
                <a:latin typeface="+mj-lt"/>
              </a:rPr>
              <a:t>2,7%</a:t>
            </a:r>
          </a:p>
        </p:txBody>
      </p:sp>
      <p:sp>
        <p:nvSpPr>
          <p:cNvPr id="65" name="CuadroTexto 64"/>
          <p:cNvSpPr txBox="1"/>
          <p:nvPr/>
        </p:nvSpPr>
        <p:spPr>
          <a:xfrm>
            <a:off x="5100165" y="4174778"/>
            <a:ext cx="214611" cy="100027"/>
          </a:xfrm>
          <a:prstGeom prst="rect">
            <a:avLst/>
          </a:prstGeom>
          <a:noFill/>
        </p:spPr>
        <p:txBody>
          <a:bodyPr wrap="square" lIns="0" tIns="0" rIns="0" bIns="0" rtlCol="0">
            <a:spAutoFit/>
          </a:bodyPr>
          <a:lstStyle/>
          <a:p>
            <a:pPr algn="ctr"/>
            <a:r>
              <a:rPr lang="es-CL" sz="650" dirty="0">
                <a:latin typeface="+mj-lt"/>
              </a:rPr>
              <a:t>2,7%</a:t>
            </a:r>
          </a:p>
        </p:txBody>
      </p:sp>
      <p:sp>
        <p:nvSpPr>
          <p:cNvPr id="66" name="CuadroTexto 65"/>
          <p:cNvSpPr txBox="1"/>
          <p:nvPr/>
        </p:nvSpPr>
        <p:spPr>
          <a:xfrm>
            <a:off x="5350805" y="4174778"/>
            <a:ext cx="214611" cy="100027"/>
          </a:xfrm>
          <a:prstGeom prst="rect">
            <a:avLst/>
          </a:prstGeom>
          <a:noFill/>
        </p:spPr>
        <p:txBody>
          <a:bodyPr wrap="square" lIns="0" tIns="0" rIns="0" bIns="0" rtlCol="0">
            <a:spAutoFit/>
          </a:bodyPr>
          <a:lstStyle/>
          <a:p>
            <a:pPr algn="ctr"/>
            <a:r>
              <a:rPr lang="es-CL" sz="650" dirty="0">
                <a:latin typeface="+mj-lt"/>
              </a:rPr>
              <a:t>2,7%</a:t>
            </a:r>
          </a:p>
        </p:txBody>
      </p:sp>
      <p:sp>
        <p:nvSpPr>
          <p:cNvPr id="67" name="CuadroTexto 66"/>
          <p:cNvSpPr txBox="1"/>
          <p:nvPr/>
        </p:nvSpPr>
        <p:spPr>
          <a:xfrm>
            <a:off x="5595415" y="4179719"/>
            <a:ext cx="214611" cy="100027"/>
          </a:xfrm>
          <a:prstGeom prst="rect">
            <a:avLst/>
          </a:prstGeom>
          <a:noFill/>
        </p:spPr>
        <p:txBody>
          <a:bodyPr wrap="square" lIns="0" tIns="0" rIns="0" bIns="0" rtlCol="0">
            <a:spAutoFit/>
          </a:bodyPr>
          <a:lstStyle/>
          <a:p>
            <a:pPr algn="ctr"/>
            <a:r>
              <a:rPr lang="es-CL" sz="650" dirty="0">
                <a:latin typeface="+mj-lt"/>
              </a:rPr>
              <a:t>2,6%</a:t>
            </a:r>
          </a:p>
        </p:txBody>
      </p:sp>
      <p:sp>
        <p:nvSpPr>
          <p:cNvPr id="68" name="CuadroTexto 67"/>
          <p:cNvSpPr txBox="1"/>
          <p:nvPr/>
        </p:nvSpPr>
        <p:spPr>
          <a:xfrm>
            <a:off x="5853983" y="4202270"/>
            <a:ext cx="214611" cy="100027"/>
          </a:xfrm>
          <a:prstGeom prst="rect">
            <a:avLst/>
          </a:prstGeom>
          <a:noFill/>
        </p:spPr>
        <p:txBody>
          <a:bodyPr wrap="square" lIns="0" tIns="0" rIns="0" bIns="0" rtlCol="0">
            <a:spAutoFit/>
          </a:bodyPr>
          <a:lstStyle/>
          <a:p>
            <a:pPr algn="ctr"/>
            <a:r>
              <a:rPr lang="es-CL" sz="650" dirty="0">
                <a:latin typeface="+mj-lt"/>
              </a:rPr>
              <a:t>2,5%</a:t>
            </a:r>
          </a:p>
        </p:txBody>
      </p:sp>
      <p:sp>
        <p:nvSpPr>
          <p:cNvPr id="69" name="CuadroTexto 68"/>
          <p:cNvSpPr txBox="1"/>
          <p:nvPr/>
        </p:nvSpPr>
        <p:spPr>
          <a:xfrm>
            <a:off x="6103155" y="4207259"/>
            <a:ext cx="214611" cy="100027"/>
          </a:xfrm>
          <a:prstGeom prst="rect">
            <a:avLst/>
          </a:prstGeom>
          <a:noFill/>
        </p:spPr>
        <p:txBody>
          <a:bodyPr wrap="square" lIns="0" tIns="0" rIns="0" bIns="0" rtlCol="0">
            <a:spAutoFit/>
          </a:bodyPr>
          <a:lstStyle/>
          <a:p>
            <a:pPr algn="ctr"/>
            <a:r>
              <a:rPr lang="es-CL" sz="650" dirty="0">
                <a:latin typeface="+mj-lt"/>
              </a:rPr>
              <a:t>2,4%</a:t>
            </a:r>
          </a:p>
        </p:txBody>
      </p:sp>
      <p:sp>
        <p:nvSpPr>
          <p:cNvPr id="70" name="CuadroTexto 69"/>
          <p:cNvSpPr txBox="1"/>
          <p:nvPr/>
        </p:nvSpPr>
        <p:spPr>
          <a:xfrm>
            <a:off x="6356420" y="4229732"/>
            <a:ext cx="214611" cy="100027"/>
          </a:xfrm>
          <a:prstGeom prst="rect">
            <a:avLst/>
          </a:prstGeom>
          <a:noFill/>
        </p:spPr>
        <p:txBody>
          <a:bodyPr wrap="square" lIns="0" tIns="0" rIns="0" bIns="0" rtlCol="0">
            <a:spAutoFit/>
          </a:bodyPr>
          <a:lstStyle/>
          <a:p>
            <a:pPr algn="ctr"/>
            <a:r>
              <a:rPr lang="es-CL" sz="650" dirty="0">
                <a:latin typeface="+mj-lt"/>
              </a:rPr>
              <a:t>2,0%</a:t>
            </a:r>
          </a:p>
        </p:txBody>
      </p:sp>
      <p:sp>
        <p:nvSpPr>
          <p:cNvPr id="71" name="CuadroTexto 70"/>
          <p:cNvSpPr txBox="1"/>
          <p:nvPr/>
        </p:nvSpPr>
        <p:spPr>
          <a:xfrm>
            <a:off x="6614730" y="4247788"/>
            <a:ext cx="214611" cy="100027"/>
          </a:xfrm>
          <a:prstGeom prst="rect">
            <a:avLst/>
          </a:prstGeom>
          <a:noFill/>
        </p:spPr>
        <p:txBody>
          <a:bodyPr wrap="square" lIns="0" tIns="0" rIns="0" bIns="0" rtlCol="0">
            <a:spAutoFit/>
          </a:bodyPr>
          <a:lstStyle/>
          <a:p>
            <a:pPr algn="ctr"/>
            <a:r>
              <a:rPr lang="es-CL" sz="650" dirty="0">
                <a:latin typeface="+mj-lt"/>
              </a:rPr>
              <a:t>1,9%</a:t>
            </a:r>
          </a:p>
        </p:txBody>
      </p:sp>
      <p:sp>
        <p:nvSpPr>
          <p:cNvPr id="72" name="CuadroTexto 71"/>
          <p:cNvSpPr txBox="1"/>
          <p:nvPr/>
        </p:nvSpPr>
        <p:spPr>
          <a:xfrm>
            <a:off x="6871519" y="4253405"/>
            <a:ext cx="214611" cy="100027"/>
          </a:xfrm>
          <a:prstGeom prst="rect">
            <a:avLst/>
          </a:prstGeom>
          <a:noFill/>
        </p:spPr>
        <p:txBody>
          <a:bodyPr wrap="square" lIns="0" tIns="0" rIns="0" bIns="0" rtlCol="0">
            <a:spAutoFit/>
          </a:bodyPr>
          <a:lstStyle/>
          <a:p>
            <a:pPr algn="ctr"/>
            <a:r>
              <a:rPr lang="es-CL" sz="650" dirty="0">
                <a:latin typeface="+mj-lt"/>
              </a:rPr>
              <a:t>1,7%</a:t>
            </a:r>
          </a:p>
        </p:txBody>
      </p:sp>
      <p:sp>
        <p:nvSpPr>
          <p:cNvPr id="73" name="CuadroTexto 72"/>
          <p:cNvSpPr txBox="1"/>
          <p:nvPr/>
        </p:nvSpPr>
        <p:spPr>
          <a:xfrm>
            <a:off x="7122470" y="4277082"/>
            <a:ext cx="214611" cy="100027"/>
          </a:xfrm>
          <a:prstGeom prst="rect">
            <a:avLst/>
          </a:prstGeom>
          <a:noFill/>
        </p:spPr>
        <p:txBody>
          <a:bodyPr wrap="square" lIns="0" tIns="0" rIns="0" bIns="0" rtlCol="0">
            <a:spAutoFit/>
          </a:bodyPr>
          <a:lstStyle/>
          <a:p>
            <a:pPr algn="ctr"/>
            <a:r>
              <a:rPr lang="es-CL" sz="650" dirty="0">
                <a:latin typeface="+mj-lt"/>
              </a:rPr>
              <a:t>1,6%</a:t>
            </a:r>
          </a:p>
        </p:txBody>
      </p:sp>
      <p:sp>
        <p:nvSpPr>
          <p:cNvPr id="74" name="CuadroTexto 73"/>
          <p:cNvSpPr txBox="1"/>
          <p:nvPr/>
        </p:nvSpPr>
        <p:spPr>
          <a:xfrm>
            <a:off x="7373421" y="4279828"/>
            <a:ext cx="214611" cy="100027"/>
          </a:xfrm>
          <a:prstGeom prst="rect">
            <a:avLst/>
          </a:prstGeom>
          <a:noFill/>
        </p:spPr>
        <p:txBody>
          <a:bodyPr wrap="square" lIns="0" tIns="0" rIns="0" bIns="0" rtlCol="0">
            <a:spAutoFit/>
          </a:bodyPr>
          <a:lstStyle/>
          <a:p>
            <a:pPr algn="ctr"/>
            <a:r>
              <a:rPr lang="es-CL" sz="650" dirty="0">
                <a:latin typeface="+mj-lt"/>
              </a:rPr>
              <a:t>1,6%</a:t>
            </a:r>
          </a:p>
        </p:txBody>
      </p:sp>
      <p:sp>
        <p:nvSpPr>
          <p:cNvPr id="75" name="CuadroTexto 74"/>
          <p:cNvSpPr txBox="1"/>
          <p:nvPr/>
        </p:nvSpPr>
        <p:spPr>
          <a:xfrm>
            <a:off x="7632410" y="4282105"/>
            <a:ext cx="214611" cy="100027"/>
          </a:xfrm>
          <a:prstGeom prst="rect">
            <a:avLst/>
          </a:prstGeom>
          <a:noFill/>
        </p:spPr>
        <p:txBody>
          <a:bodyPr wrap="square" lIns="0" tIns="0" rIns="0" bIns="0" rtlCol="0">
            <a:spAutoFit/>
          </a:bodyPr>
          <a:lstStyle/>
          <a:p>
            <a:pPr algn="ctr"/>
            <a:r>
              <a:rPr lang="es-CL" sz="650" dirty="0">
                <a:latin typeface="+mj-lt"/>
              </a:rPr>
              <a:t>1,6%</a:t>
            </a:r>
          </a:p>
        </p:txBody>
      </p:sp>
      <p:sp>
        <p:nvSpPr>
          <p:cNvPr id="76" name="CuadroTexto 75"/>
          <p:cNvSpPr txBox="1"/>
          <p:nvPr/>
        </p:nvSpPr>
        <p:spPr>
          <a:xfrm>
            <a:off x="7875526" y="4292855"/>
            <a:ext cx="214611" cy="100027"/>
          </a:xfrm>
          <a:prstGeom prst="rect">
            <a:avLst/>
          </a:prstGeom>
          <a:noFill/>
        </p:spPr>
        <p:txBody>
          <a:bodyPr wrap="square" lIns="0" tIns="0" rIns="0" bIns="0" rtlCol="0">
            <a:spAutoFit/>
          </a:bodyPr>
          <a:lstStyle/>
          <a:p>
            <a:pPr algn="ctr"/>
            <a:r>
              <a:rPr lang="es-CL" sz="650" dirty="0">
                <a:latin typeface="+mj-lt"/>
              </a:rPr>
              <a:t>1,4%</a:t>
            </a:r>
          </a:p>
        </p:txBody>
      </p:sp>
      <p:sp>
        <p:nvSpPr>
          <p:cNvPr id="77" name="CuadroTexto 76"/>
          <p:cNvSpPr txBox="1"/>
          <p:nvPr/>
        </p:nvSpPr>
        <p:spPr>
          <a:xfrm>
            <a:off x="8132727" y="4307732"/>
            <a:ext cx="214611" cy="100027"/>
          </a:xfrm>
          <a:prstGeom prst="rect">
            <a:avLst/>
          </a:prstGeom>
          <a:noFill/>
        </p:spPr>
        <p:txBody>
          <a:bodyPr wrap="square" lIns="0" tIns="0" rIns="0" bIns="0" rtlCol="0">
            <a:spAutoFit/>
          </a:bodyPr>
          <a:lstStyle/>
          <a:p>
            <a:pPr algn="ctr"/>
            <a:r>
              <a:rPr lang="es-CL" sz="650" dirty="0">
                <a:latin typeface="+mj-lt"/>
              </a:rPr>
              <a:t>1,3%</a:t>
            </a:r>
          </a:p>
        </p:txBody>
      </p:sp>
      <p:sp>
        <p:nvSpPr>
          <p:cNvPr id="78" name="CuadroTexto 77"/>
          <p:cNvSpPr txBox="1"/>
          <p:nvPr/>
        </p:nvSpPr>
        <p:spPr>
          <a:xfrm>
            <a:off x="8399865" y="4307731"/>
            <a:ext cx="214611" cy="100027"/>
          </a:xfrm>
          <a:prstGeom prst="rect">
            <a:avLst/>
          </a:prstGeom>
          <a:noFill/>
        </p:spPr>
        <p:txBody>
          <a:bodyPr wrap="square" lIns="0" tIns="0" rIns="0" bIns="0" rtlCol="0">
            <a:spAutoFit/>
          </a:bodyPr>
          <a:lstStyle/>
          <a:p>
            <a:pPr algn="ctr"/>
            <a:r>
              <a:rPr lang="es-CL" sz="650" dirty="0">
                <a:latin typeface="+mj-lt"/>
              </a:rPr>
              <a:t>1,3%</a:t>
            </a:r>
          </a:p>
        </p:txBody>
      </p:sp>
      <p:sp>
        <p:nvSpPr>
          <p:cNvPr id="85" name="Rectángulo 84"/>
          <p:cNvSpPr/>
          <p:nvPr/>
        </p:nvSpPr>
        <p:spPr>
          <a:xfrm rot="16200000">
            <a:off x="2313387" y="3359276"/>
            <a:ext cx="1492504" cy="138499"/>
          </a:xfrm>
          <a:prstGeom prst="rect">
            <a:avLst/>
          </a:prstGeom>
        </p:spPr>
        <p:txBody>
          <a:bodyPr wrap="square" lIns="0" tIns="0" rIns="0" bIns="0">
            <a:spAutoFit/>
          </a:bodyPr>
          <a:lstStyle/>
          <a:p>
            <a:pPr algn="ctr"/>
            <a:r>
              <a:rPr lang="es-CL" sz="900" dirty="0">
                <a:solidFill>
                  <a:schemeClr val="bg1">
                    <a:lumMod val="50000"/>
                  </a:schemeClr>
                </a:solidFill>
                <a:latin typeface="+mj-lt"/>
              </a:rPr>
              <a:t>Miles de Millones de dólares</a:t>
            </a:r>
          </a:p>
        </p:txBody>
      </p:sp>
      <p:sp>
        <p:nvSpPr>
          <p:cNvPr id="27" name="CuadroTexto 26"/>
          <p:cNvSpPr txBox="1"/>
          <p:nvPr/>
        </p:nvSpPr>
        <p:spPr>
          <a:xfrm>
            <a:off x="4700501" y="2725376"/>
            <a:ext cx="3330598" cy="538609"/>
          </a:xfrm>
          <a:prstGeom prst="rect">
            <a:avLst/>
          </a:prstGeom>
          <a:noFill/>
        </p:spPr>
        <p:txBody>
          <a:bodyPr wrap="square" lIns="0" tIns="0" rIns="0" bIns="0" rtlCol="0">
            <a:spAutoFit/>
          </a:bodyPr>
          <a:lstStyle/>
          <a:p>
            <a:pPr algn="r">
              <a:lnSpc>
                <a:spcPts val="1400"/>
              </a:lnSpc>
            </a:pPr>
            <a:r>
              <a:rPr lang="es-CL" sz="1400" dirty="0">
                <a:solidFill>
                  <a:schemeClr val="tx1">
                    <a:lumMod val="50000"/>
                    <a:lumOff val="50000"/>
                  </a:schemeClr>
                </a:solidFill>
                <a:latin typeface="+mj-lt"/>
              </a:rPr>
              <a:t>Participación y Valor de las Exportaciones de Alimentos a EE.UU. desde principales Países Proveedores de Alimentos – 2016</a:t>
            </a:r>
          </a:p>
        </p:txBody>
      </p:sp>
    </p:spTree>
    <p:extLst>
      <p:ext uri="{BB962C8B-B14F-4D97-AF65-F5344CB8AC3E}">
        <p14:creationId xmlns:p14="http://schemas.microsoft.com/office/powerpoint/2010/main" xmlns="" val="16851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019925" y="1459750"/>
            <a:ext cx="5793105" cy="3461166"/>
          </a:xfrm>
          <a:prstGeom prst="rect">
            <a:avLst/>
          </a:prstGeom>
          <a:solidFill>
            <a:srgbClr val="F9F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13" name="Grupo 12"/>
          <p:cNvGrpSpPr/>
          <p:nvPr/>
        </p:nvGrpSpPr>
        <p:grpSpPr>
          <a:xfrm>
            <a:off x="6038405" y="2058205"/>
            <a:ext cx="2574013" cy="2574016"/>
            <a:chOff x="5579532" y="1828800"/>
            <a:chExt cx="3742267" cy="3439232"/>
          </a:xfrm>
        </p:grpSpPr>
        <p:sp>
          <p:nvSpPr>
            <p:cNvPr id="5" name="Rectángulo 4"/>
            <p:cNvSpPr/>
            <p:nvPr/>
          </p:nvSpPr>
          <p:spPr>
            <a:xfrm>
              <a:off x="5579532" y="1828800"/>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8" name="Rectángulo 87"/>
            <p:cNvSpPr/>
            <p:nvPr/>
          </p:nvSpPr>
          <p:spPr>
            <a:xfrm>
              <a:off x="5579532" y="2117167"/>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9" name="Rectángulo 88"/>
            <p:cNvSpPr/>
            <p:nvPr/>
          </p:nvSpPr>
          <p:spPr>
            <a:xfrm>
              <a:off x="5579532" y="2405534"/>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0" name="Rectángulo 89"/>
            <p:cNvSpPr/>
            <p:nvPr/>
          </p:nvSpPr>
          <p:spPr>
            <a:xfrm>
              <a:off x="5579532" y="2693901"/>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1" name="Rectángulo 90"/>
            <p:cNvSpPr/>
            <p:nvPr/>
          </p:nvSpPr>
          <p:spPr>
            <a:xfrm>
              <a:off x="5579532" y="2978530"/>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2" name="Rectángulo 91"/>
            <p:cNvSpPr/>
            <p:nvPr/>
          </p:nvSpPr>
          <p:spPr>
            <a:xfrm>
              <a:off x="5579532" y="3266897"/>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3" name="Rectángulo 92"/>
            <p:cNvSpPr/>
            <p:nvPr/>
          </p:nvSpPr>
          <p:spPr>
            <a:xfrm>
              <a:off x="5579532" y="3555264"/>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4" name="Rectángulo 93"/>
            <p:cNvSpPr/>
            <p:nvPr/>
          </p:nvSpPr>
          <p:spPr>
            <a:xfrm>
              <a:off x="5579532" y="3843631"/>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5" name="Rectángulo 94"/>
            <p:cNvSpPr/>
            <p:nvPr/>
          </p:nvSpPr>
          <p:spPr>
            <a:xfrm>
              <a:off x="5579532" y="4131998"/>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6" name="Rectángulo 95"/>
            <p:cNvSpPr/>
            <p:nvPr/>
          </p:nvSpPr>
          <p:spPr>
            <a:xfrm>
              <a:off x="5579532" y="4420365"/>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7" name="Rectángulo 96"/>
            <p:cNvSpPr/>
            <p:nvPr/>
          </p:nvSpPr>
          <p:spPr>
            <a:xfrm>
              <a:off x="5579532" y="4708732"/>
              <a:ext cx="3742267" cy="270933"/>
            </a:xfrm>
            <a:prstGeom prst="rect">
              <a:avLst/>
            </a:prstGeom>
            <a:solidFill>
              <a:srgbClr val="DDE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8" name="Rectángulo 97"/>
            <p:cNvSpPr/>
            <p:nvPr/>
          </p:nvSpPr>
          <p:spPr>
            <a:xfrm>
              <a:off x="5579532" y="4997099"/>
              <a:ext cx="3742267" cy="270933"/>
            </a:xfrm>
            <a:prstGeom prst="rect">
              <a:avLst/>
            </a:prstGeom>
            <a:solidFill>
              <a:srgbClr val="E7E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8" name="Rectángulo 7"/>
          <p:cNvSpPr/>
          <p:nvPr/>
        </p:nvSpPr>
        <p:spPr>
          <a:xfrm>
            <a:off x="207433" y="198967"/>
            <a:ext cx="279400" cy="878416"/>
          </a:xfrm>
          <a:prstGeom prst="rect">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486832" y="67033"/>
            <a:ext cx="8444297" cy="1195199"/>
          </a:xfrm>
          <a:prstGeom prst="rect">
            <a:avLst/>
          </a:prstGeom>
          <a:noFill/>
        </p:spPr>
        <p:txBody>
          <a:bodyPr wrap="square" rtlCol="0">
            <a:spAutoFit/>
          </a:bodyPr>
          <a:lstStyle/>
          <a:p>
            <a:pPr>
              <a:lnSpc>
                <a:spcPts val="4300"/>
              </a:lnSpc>
            </a:pPr>
            <a:r>
              <a:rPr lang="es-CL" sz="3800" dirty="0">
                <a:solidFill>
                  <a:srgbClr val="941B80"/>
                </a:solidFill>
              </a:rPr>
              <a:t>Somos el </a:t>
            </a:r>
            <a:r>
              <a:rPr lang="es-CL" sz="3800" b="1" i="1" dirty="0">
                <a:solidFill>
                  <a:srgbClr val="941B80"/>
                </a:solidFill>
              </a:rPr>
              <a:t>PRINCIPAL PROVEEDOR GLOBAL</a:t>
            </a:r>
            <a:r>
              <a:rPr lang="es-CL" sz="3800" dirty="0">
                <a:solidFill>
                  <a:srgbClr val="941B80"/>
                </a:solidFill>
              </a:rPr>
              <a:t> en diversas categorías de alimentos</a:t>
            </a:r>
            <a:endParaRPr lang="es-CL" sz="3800" b="1" i="1" dirty="0">
              <a:solidFill>
                <a:srgbClr val="941B80"/>
              </a:solidFill>
            </a:endParaRPr>
          </a:p>
        </p:txBody>
      </p:sp>
      <p:sp>
        <p:nvSpPr>
          <p:cNvPr id="10" name="CuadroTexto 9"/>
          <p:cNvSpPr txBox="1"/>
          <p:nvPr/>
        </p:nvSpPr>
        <p:spPr>
          <a:xfrm>
            <a:off x="207433" y="1498170"/>
            <a:ext cx="1958251" cy="1615827"/>
          </a:xfrm>
          <a:prstGeom prst="rect">
            <a:avLst/>
          </a:prstGeom>
          <a:noFill/>
        </p:spPr>
        <p:txBody>
          <a:bodyPr wrap="square" lIns="0" tIns="0" rIns="0" bIns="0" rtlCol="0">
            <a:spAutoFit/>
          </a:bodyPr>
          <a:lstStyle/>
          <a:p>
            <a:pPr indent="324000">
              <a:lnSpc>
                <a:spcPts val="1800"/>
              </a:lnSpc>
              <a:spcAft>
                <a:spcPts val="1200"/>
              </a:spcAft>
            </a:pPr>
            <a:r>
              <a:rPr lang="es-CL" sz="1700" b="1" dirty="0">
                <a:solidFill>
                  <a:srgbClr val="941B80"/>
                </a:solidFill>
                <a:latin typeface="+mj-lt"/>
              </a:rPr>
              <a:t>12 productos alimenticios chilenos están en el 1er lugar </a:t>
            </a:r>
            <a:r>
              <a:rPr lang="es-CL" sz="1700" dirty="0">
                <a:solidFill>
                  <a:schemeClr val="tx1">
                    <a:lumMod val="50000"/>
                    <a:lumOff val="50000"/>
                  </a:schemeClr>
                </a:solidFill>
                <a:latin typeface="+mj-lt"/>
              </a:rPr>
              <a:t>mundial por valor de sus exportaciones y 27 se ubican entre los tres primeros lugares.</a:t>
            </a:r>
            <a:endParaRPr lang="es-CL" sz="1700" b="1" dirty="0">
              <a:solidFill>
                <a:srgbClr val="941B80"/>
              </a:solidFill>
              <a:latin typeface="+mj-lt"/>
            </a:endParaRPr>
          </a:p>
        </p:txBody>
      </p:sp>
      <p:sp>
        <p:nvSpPr>
          <p:cNvPr id="11" name="Triángulo isósceles 10"/>
          <p:cNvSpPr/>
          <p:nvPr/>
        </p:nvSpPr>
        <p:spPr>
          <a:xfrm rot="5400000">
            <a:off x="189110" y="1498171"/>
            <a:ext cx="265675" cy="229030"/>
          </a:xfrm>
          <a:prstGeom prst="triangle">
            <a:avLst/>
          </a:prstGeom>
          <a:solidFill>
            <a:srgbClr val="941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Imagen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627813"/>
            <a:ext cx="9144000" cy="230187"/>
          </a:xfrm>
          <a:prstGeom prst="rect">
            <a:avLst/>
          </a:prstGeom>
        </p:spPr>
      </p:pic>
      <p:sp>
        <p:nvSpPr>
          <p:cNvPr id="15" name="Rectángulo 14"/>
          <p:cNvSpPr/>
          <p:nvPr/>
        </p:nvSpPr>
        <p:spPr>
          <a:xfrm>
            <a:off x="207431" y="6655174"/>
            <a:ext cx="2929470" cy="169277"/>
          </a:xfrm>
          <a:prstGeom prst="rect">
            <a:avLst/>
          </a:prstGeom>
        </p:spPr>
        <p:txBody>
          <a:bodyPr wrap="square" lIns="0" tIns="0" rIns="0" bIns="0">
            <a:spAutoFit/>
          </a:bodyPr>
          <a:lstStyle/>
          <a:p>
            <a:r>
              <a:rPr lang="es-CL" sz="1100" dirty="0">
                <a:solidFill>
                  <a:schemeClr val="bg1"/>
                </a:solidFill>
              </a:rPr>
              <a:t>La Industria Chilena Exportadora de ALIMENTOS</a:t>
            </a:r>
          </a:p>
        </p:txBody>
      </p:sp>
      <p:sp>
        <p:nvSpPr>
          <p:cNvPr id="18" name="Rectángulo redondeado 17"/>
          <p:cNvSpPr/>
          <p:nvPr/>
        </p:nvSpPr>
        <p:spPr>
          <a:xfrm>
            <a:off x="207432" y="5690139"/>
            <a:ext cx="8723698" cy="752992"/>
          </a:xfrm>
          <a:prstGeom prst="roundRect">
            <a:avLst/>
          </a:prstGeom>
          <a:solidFill>
            <a:srgbClr val="FBE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18"/>
          <p:cNvSpPr/>
          <p:nvPr/>
        </p:nvSpPr>
        <p:spPr>
          <a:xfrm>
            <a:off x="453716" y="5850272"/>
            <a:ext cx="8267097" cy="512961"/>
          </a:xfrm>
          <a:prstGeom prst="rect">
            <a:avLst/>
          </a:prstGeom>
        </p:spPr>
        <p:txBody>
          <a:bodyPr wrap="square" lIns="0" tIns="0" rIns="0" bIns="0">
            <a:spAutoFit/>
          </a:bodyPr>
          <a:lstStyle/>
          <a:p>
            <a:pPr>
              <a:lnSpc>
                <a:spcPts val="1200"/>
              </a:lnSpc>
              <a:spcAft>
                <a:spcPts val="400"/>
              </a:spcAft>
            </a:pPr>
            <a:r>
              <a:rPr lang="es-CL" sz="1200" i="1" dirty="0">
                <a:solidFill>
                  <a:schemeClr val="bg1">
                    <a:lumMod val="65000"/>
                  </a:schemeClr>
                </a:solidFill>
                <a:latin typeface="+mj-lt"/>
              </a:rPr>
              <a:t>"Chile es el principal exportador de uva de mesa en el mundo, y durante el 2017 también nos hemos consolidado como el primer proveedor de frutas frescas en China".</a:t>
            </a:r>
          </a:p>
          <a:p>
            <a:pPr>
              <a:lnSpc>
                <a:spcPts val="1200"/>
              </a:lnSpc>
              <a:spcAft>
                <a:spcPts val="400"/>
              </a:spcAft>
            </a:pPr>
            <a:r>
              <a:rPr lang="en-US" sz="1200" b="1" dirty="0">
                <a:solidFill>
                  <a:schemeClr val="bg1">
                    <a:lumMod val="65000"/>
                  </a:schemeClr>
                </a:solidFill>
                <a:latin typeface="+mj-lt"/>
              </a:rPr>
              <a:t>Ronald </a:t>
            </a:r>
            <a:r>
              <a:rPr lang="en-US" sz="1200" b="1" dirty="0" err="1">
                <a:solidFill>
                  <a:schemeClr val="bg1">
                    <a:lumMod val="65000"/>
                  </a:schemeClr>
                </a:solidFill>
                <a:latin typeface="+mj-lt"/>
              </a:rPr>
              <a:t>Bown</a:t>
            </a:r>
            <a:r>
              <a:rPr lang="en-US" sz="1200" b="1" dirty="0">
                <a:solidFill>
                  <a:schemeClr val="bg1">
                    <a:lumMod val="65000"/>
                  </a:schemeClr>
                </a:solidFill>
                <a:latin typeface="+mj-lt"/>
              </a:rPr>
              <a:t>, </a:t>
            </a:r>
            <a:r>
              <a:rPr lang="en-US" sz="1200" b="1" dirty="0" err="1">
                <a:solidFill>
                  <a:schemeClr val="bg1">
                    <a:lumMod val="65000"/>
                  </a:schemeClr>
                </a:solidFill>
                <a:latin typeface="+mj-lt"/>
              </a:rPr>
              <a:t>Asoex</a:t>
            </a:r>
            <a:endParaRPr lang="en-US" sz="1200" b="1" dirty="0">
              <a:solidFill>
                <a:schemeClr val="bg1">
                  <a:lumMod val="65000"/>
                </a:schemeClr>
              </a:solidFill>
              <a:latin typeface="+mj-lt"/>
            </a:endParaRPr>
          </a:p>
        </p:txBody>
      </p:sp>
      <p:sp>
        <p:nvSpPr>
          <p:cNvPr id="86" name="Rectángulo 85"/>
          <p:cNvSpPr/>
          <p:nvPr/>
        </p:nvSpPr>
        <p:spPr>
          <a:xfrm>
            <a:off x="3136900" y="1607024"/>
            <a:ext cx="5429027" cy="276999"/>
          </a:xfrm>
          <a:prstGeom prst="rect">
            <a:avLst/>
          </a:prstGeom>
        </p:spPr>
        <p:txBody>
          <a:bodyPr wrap="square" lIns="0" tIns="0" rIns="0" bIns="0">
            <a:spAutoFit/>
          </a:bodyPr>
          <a:lstStyle/>
          <a:p>
            <a:pPr algn="r"/>
            <a:r>
              <a:rPr lang="es-CL" b="1" dirty="0">
                <a:solidFill>
                  <a:srgbClr val="941B80"/>
                </a:solidFill>
                <a:latin typeface="+mj-lt"/>
              </a:rPr>
              <a:t>CHILE ESTÁ CONQUISTANDO EL MUNDO CON SUS SABORES</a:t>
            </a:r>
          </a:p>
        </p:txBody>
      </p:sp>
      <p:sp>
        <p:nvSpPr>
          <p:cNvPr id="87" name="CuadroTexto 86"/>
          <p:cNvSpPr txBox="1"/>
          <p:nvPr/>
        </p:nvSpPr>
        <p:spPr>
          <a:xfrm>
            <a:off x="5930010" y="2058204"/>
            <a:ext cx="2790803" cy="2585323"/>
          </a:xfrm>
          <a:prstGeom prst="rect">
            <a:avLst/>
          </a:prstGeom>
          <a:noFill/>
        </p:spPr>
        <p:txBody>
          <a:bodyPr wrap="square" lIns="0" tIns="0" rIns="0" bIns="0" rtlCol="0">
            <a:spAutoFit/>
          </a:bodyPr>
          <a:lstStyle/>
          <a:p>
            <a:pPr algn="ctr"/>
            <a:r>
              <a:rPr lang="es-CL" sz="1400" dirty="0">
                <a:solidFill>
                  <a:schemeClr val="tx1">
                    <a:lumMod val="50000"/>
                    <a:lumOff val="50000"/>
                  </a:schemeClr>
                </a:solidFill>
                <a:latin typeface="+mj-lt"/>
              </a:rPr>
              <a:t>Uvas</a:t>
            </a:r>
          </a:p>
          <a:p>
            <a:pPr algn="ctr"/>
            <a:r>
              <a:rPr lang="es-CL" sz="1400" dirty="0">
                <a:solidFill>
                  <a:schemeClr val="tx1">
                    <a:lumMod val="50000"/>
                    <a:lumOff val="50000"/>
                  </a:schemeClr>
                </a:solidFill>
                <a:latin typeface="+mj-lt"/>
              </a:rPr>
              <a:t>Filete de salmón congelado</a:t>
            </a:r>
          </a:p>
          <a:p>
            <a:pPr algn="ctr"/>
            <a:r>
              <a:rPr lang="es-CL" sz="1400" dirty="0">
                <a:solidFill>
                  <a:schemeClr val="tx1">
                    <a:lumMod val="50000"/>
                    <a:lumOff val="50000"/>
                  </a:schemeClr>
                </a:solidFill>
                <a:latin typeface="+mj-lt"/>
              </a:rPr>
              <a:t>Arándanos</a:t>
            </a:r>
          </a:p>
          <a:p>
            <a:pPr algn="ctr"/>
            <a:r>
              <a:rPr lang="es-CL" sz="1400" dirty="0">
                <a:solidFill>
                  <a:schemeClr val="tx1">
                    <a:lumMod val="50000"/>
                    <a:lumOff val="50000"/>
                  </a:schemeClr>
                </a:solidFill>
                <a:latin typeface="+mj-lt"/>
              </a:rPr>
              <a:t>Cerezas</a:t>
            </a:r>
          </a:p>
          <a:p>
            <a:pPr algn="ctr"/>
            <a:r>
              <a:rPr lang="es-CL" sz="1400" dirty="0">
                <a:solidFill>
                  <a:schemeClr val="tx1">
                    <a:lumMod val="50000"/>
                    <a:lumOff val="50000"/>
                  </a:schemeClr>
                </a:solidFill>
                <a:latin typeface="+mj-lt"/>
              </a:rPr>
              <a:t>Carozos</a:t>
            </a:r>
          </a:p>
          <a:p>
            <a:pPr algn="ctr"/>
            <a:r>
              <a:rPr lang="es-CL" sz="1400" dirty="0">
                <a:solidFill>
                  <a:schemeClr val="tx1">
                    <a:lumMod val="50000"/>
                    <a:lumOff val="50000"/>
                  </a:schemeClr>
                </a:solidFill>
                <a:latin typeface="+mj-lt"/>
              </a:rPr>
              <a:t>Ciruela Deshidratada</a:t>
            </a:r>
          </a:p>
          <a:p>
            <a:pPr algn="ctr"/>
            <a:r>
              <a:rPr lang="es-CL" sz="1400" dirty="0">
                <a:solidFill>
                  <a:schemeClr val="tx1">
                    <a:lumMod val="50000"/>
                    <a:lumOff val="50000"/>
                  </a:schemeClr>
                </a:solidFill>
                <a:latin typeface="+mj-lt"/>
              </a:rPr>
              <a:t>Filete de truchas congeladas</a:t>
            </a:r>
          </a:p>
          <a:p>
            <a:pPr algn="ctr"/>
            <a:r>
              <a:rPr lang="es-CL" sz="1400" dirty="0">
                <a:solidFill>
                  <a:schemeClr val="tx1">
                    <a:lumMod val="50000"/>
                    <a:lumOff val="50000"/>
                  </a:schemeClr>
                </a:solidFill>
                <a:latin typeface="+mj-lt"/>
              </a:rPr>
              <a:t>Merluza austral fresco refrigerado</a:t>
            </a:r>
          </a:p>
          <a:p>
            <a:pPr algn="ctr"/>
            <a:r>
              <a:rPr lang="es-CL" sz="1400" dirty="0">
                <a:solidFill>
                  <a:schemeClr val="tx1">
                    <a:lumMod val="50000"/>
                    <a:lumOff val="50000"/>
                  </a:schemeClr>
                </a:solidFill>
                <a:latin typeface="+mj-lt"/>
              </a:rPr>
              <a:t>Jurel en conserva</a:t>
            </a:r>
          </a:p>
          <a:p>
            <a:pPr algn="ctr"/>
            <a:r>
              <a:rPr lang="es-CL" sz="1400" dirty="0">
                <a:solidFill>
                  <a:schemeClr val="tx1">
                    <a:lumMod val="50000"/>
                    <a:lumOff val="50000"/>
                  </a:schemeClr>
                </a:solidFill>
                <a:latin typeface="+mj-lt"/>
              </a:rPr>
              <a:t>Mejillón cocido congelado</a:t>
            </a:r>
          </a:p>
          <a:p>
            <a:pPr algn="ctr"/>
            <a:r>
              <a:rPr lang="es-CL" sz="1400" dirty="0">
                <a:solidFill>
                  <a:schemeClr val="tx1">
                    <a:lumMod val="50000"/>
                    <a:lumOff val="50000"/>
                  </a:schemeClr>
                </a:solidFill>
                <a:latin typeface="+mj-lt"/>
              </a:rPr>
              <a:t>Manzanas Deshidratadas</a:t>
            </a:r>
          </a:p>
          <a:p>
            <a:pPr algn="ctr"/>
            <a:r>
              <a:rPr lang="es-CL" sz="1400" dirty="0">
                <a:solidFill>
                  <a:schemeClr val="tx1">
                    <a:lumMod val="50000"/>
                    <a:lumOff val="50000"/>
                  </a:schemeClr>
                </a:solidFill>
                <a:latin typeface="+mj-lt"/>
              </a:rPr>
              <a:t>Erizo congelado</a:t>
            </a:r>
          </a:p>
        </p:txBody>
      </p:sp>
      <p:sp>
        <p:nvSpPr>
          <p:cNvPr id="16" name="Rectángulo 15"/>
          <p:cNvSpPr/>
          <p:nvPr/>
        </p:nvSpPr>
        <p:spPr>
          <a:xfrm>
            <a:off x="3277827" y="3756121"/>
            <a:ext cx="2124352" cy="784830"/>
          </a:xfrm>
          <a:prstGeom prst="rect">
            <a:avLst/>
          </a:prstGeom>
        </p:spPr>
        <p:txBody>
          <a:bodyPr wrap="square">
            <a:spAutoFit/>
          </a:bodyPr>
          <a:lstStyle/>
          <a:p>
            <a:pPr>
              <a:lnSpc>
                <a:spcPts val="1800"/>
              </a:lnSpc>
            </a:pPr>
            <a:r>
              <a:rPr lang="es-CL" sz="1600" dirty="0">
                <a:solidFill>
                  <a:schemeClr val="tx1">
                    <a:lumMod val="50000"/>
                    <a:lumOff val="50000"/>
                  </a:schemeClr>
                </a:solidFill>
              </a:rPr>
              <a:t>Ranking de Participación mundial de Alimentos de Chile</a:t>
            </a:r>
          </a:p>
        </p:txBody>
      </p:sp>
      <p:pic>
        <p:nvPicPr>
          <p:cNvPr id="17" name="Imagen 16"/>
          <p:cNvPicPr>
            <a:picLocks noChangeAspect="1"/>
          </p:cNvPicPr>
          <p:nvPr/>
        </p:nvPicPr>
        <p:blipFill>
          <a:blip r:embed="rId3"/>
          <a:stretch>
            <a:fillRect/>
          </a:stretch>
        </p:blipFill>
        <p:spPr>
          <a:xfrm>
            <a:off x="3285059" y="2161144"/>
            <a:ext cx="2441250" cy="1563750"/>
          </a:xfrm>
          <a:prstGeom prst="rect">
            <a:avLst/>
          </a:prstGeom>
        </p:spPr>
      </p:pic>
      <p:sp>
        <p:nvSpPr>
          <p:cNvPr id="99" name="Rectángulo 98"/>
          <p:cNvSpPr/>
          <p:nvPr/>
        </p:nvSpPr>
        <p:spPr>
          <a:xfrm rot="21345135">
            <a:off x="3358364" y="1861875"/>
            <a:ext cx="2124352" cy="2092881"/>
          </a:xfrm>
          <a:prstGeom prst="rect">
            <a:avLst/>
          </a:prstGeom>
        </p:spPr>
        <p:txBody>
          <a:bodyPr wrap="square">
            <a:spAutoFit/>
          </a:bodyPr>
          <a:lstStyle/>
          <a:p>
            <a:r>
              <a:rPr lang="es-CL" sz="13000" b="1" spc="-300" dirty="0">
                <a:solidFill>
                  <a:schemeClr val="bg1"/>
                </a:solidFill>
              </a:rPr>
              <a:t>1</a:t>
            </a:r>
            <a:r>
              <a:rPr lang="es-CL" sz="6000" b="1" baseline="90000" dirty="0">
                <a:solidFill>
                  <a:schemeClr val="bg1"/>
                </a:solidFill>
              </a:rPr>
              <a:t>er</a:t>
            </a:r>
          </a:p>
        </p:txBody>
      </p:sp>
      <p:sp>
        <p:nvSpPr>
          <p:cNvPr id="100" name="Rectángulo 99"/>
          <p:cNvSpPr/>
          <p:nvPr/>
        </p:nvSpPr>
        <p:spPr>
          <a:xfrm rot="21373301">
            <a:off x="4226371" y="3199879"/>
            <a:ext cx="857639" cy="323165"/>
          </a:xfrm>
          <a:prstGeom prst="rect">
            <a:avLst/>
          </a:prstGeom>
        </p:spPr>
        <p:txBody>
          <a:bodyPr wrap="square">
            <a:spAutoFit/>
          </a:bodyPr>
          <a:lstStyle/>
          <a:p>
            <a:pPr>
              <a:lnSpc>
                <a:spcPts val="1800"/>
              </a:lnSpc>
            </a:pPr>
            <a:r>
              <a:rPr lang="es-CL" sz="1600" dirty="0">
                <a:solidFill>
                  <a:schemeClr val="bg1"/>
                </a:solidFill>
              </a:rPr>
              <a:t>LUGAR</a:t>
            </a:r>
          </a:p>
        </p:txBody>
      </p:sp>
    </p:spTree>
    <p:extLst>
      <p:ext uri="{BB962C8B-B14F-4D97-AF65-F5344CB8AC3E}">
        <p14:creationId xmlns:p14="http://schemas.microsoft.com/office/powerpoint/2010/main" xmlns="" val="86117629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TotalTime>
  <Words>2562</Words>
  <Application>Microsoft Office PowerPoint</Application>
  <PresentationFormat>Presentación en pantalla (4:3)</PresentationFormat>
  <Paragraphs>365</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Angelica Plubins</dc:creator>
  <cp:lastModifiedBy>Guillermo Iturrieta Cattan</cp:lastModifiedBy>
  <cp:revision>63</cp:revision>
  <dcterms:created xsi:type="dcterms:W3CDTF">2017-10-06T13:06:34Z</dcterms:created>
  <dcterms:modified xsi:type="dcterms:W3CDTF">2018-03-28T15:22:36Z</dcterms:modified>
</cp:coreProperties>
</file>