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3" r:id="rId3"/>
  </p:sldMasterIdLst>
  <p:notesMasterIdLst>
    <p:notesMasterId r:id="rId32"/>
  </p:notesMasterIdLst>
  <p:sldIdLst>
    <p:sldId id="256" r:id="rId4"/>
    <p:sldId id="271" r:id="rId5"/>
    <p:sldId id="287" r:id="rId6"/>
    <p:sldId id="258" r:id="rId7"/>
    <p:sldId id="367" r:id="rId8"/>
    <p:sldId id="395" r:id="rId9"/>
    <p:sldId id="400" r:id="rId10"/>
    <p:sldId id="268" r:id="rId11"/>
    <p:sldId id="269" r:id="rId12"/>
    <p:sldId id="266" r:id="rId13"/>
    <p:sldId id="273" r:id="rId14"/>
    <p:sldId id="274" r:id="rId15"/>
    <p:sldId id="401" r:id="rId16"/>
    <p:sldId id="276" r:id="rId17"/>
    <p:sldId id="277" r:id="rId18"/>
    <p:sldId id="393" r:id="rId19"/>
    <p:sldId id="291" r:id="rId20"/>
    <p:sldId id="304" r:id="rId21"/>
    <p:sldId id="397" r:id="rId22"/>
    <p:sldId id="398" r:id="rId23"/>
    <p:sldId id="385" r:id="rId24"/>
    <p:sldId id="386" r:id="rId25"/>
    <p:sldId id="387" r:id="rId26"/>
    <p:sldId id="388" r:id="rId27"/>
    <p:sldId id="389" r:id="rId28"/>
    <p:sldId id="390" r:id="rId29"/>
    <p:sldId id="391" r:id="rId30"/>
    <p:sldId id="379" r:id="rId31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5583"/>
    <p:restoredTop sz="94674"/>
  </p:normalViewPr>
  <p:slideViewPr>
    <p:cSldViewPr snapToGrid="0" snapToObjects="1">
      <p:cViewPr>
        <p:scale>
          <a:sx n="50" d="100"/>
          <a:sy n="50" d="100"/>
        </p:scale>
        <p:origin x="-2290" y="-7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D:\Escritorio\Bases\IED%20presentaci&#243;n%20AMCHAM.xlsx" TargetMode="Externa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Millones USD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s-ES"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'IED histórica'!$A$2:$A$18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'IED histórica'!$B$2:$B$18</c:f>
              <c:numCache>
                <c:formatCode>#,##0</c:formatCode>
                <c:ptCount val="17"/>
                <c:pt idx="0">
                  <c:v>783</c:v>
                </c:pt>
                <c:pt idx="1">
                  <c:v>872</c:v>
                </c:pt>
                <c:pt idx="2">
                  <c:v>837</c:v>
                </c:pt>
                <c:pt idx="3">
                  <c:v>493</c:v>
                </c:pt>
                <c:pt idx="4">
                  <c:v>271</c:v>
                </c:pt>
                <c:pt idx="5">
                  <c:v>194</c:v>
                </c:pt>
                <c:pt idx="6">
                  <c:v>1057</c:v>
                </c:pt>
                <c:pt idx="7">
                  <c:v>308.60589043099975</c:v>
                </c:pt>
                <c:pt idx="8">
                  <c:v>165.85732050364001</c:v>
                </c:pt>
                <c:pt idx="9">
                  <c:v>644.07735868590305</c:v>
                </c:pt>
                <c:pt idx="10">
                  <c:v>567.49230085637942</c:v>
                </c:pt>
                <c:pt idx="11">
                  <c:v>727.04420626341664</c:v>
                </c:pt>
                <c:pt idx="12">
                  <c:v>772.2759460911185</c:v>
                </c:pt>
                <c:pt idx="13">
                  <c:v>1322.4963386074774</c:v>
                </c:pt>
                <c:pt idx="14">
                  <c:v>767.43187206223979</c:v>
                </c:pt>
                <c:pt idx="15">
                  <c:v>618.43941226372328</c:v>
                </c:pt>
                <c:pt idx="16">
                  <c:v>1401.0301455275214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FDD-4378-A288-0380C57201E1}"/>
            </c:ext>
          </c:extLst>
        </c:ser>
        <c:dLbls/>
        <c:gapWidth val="219"/>
        <c:overlap val="-27"/>
        <c:axId val="175039616"/>
        <c:axId val="175041152"/>
      </c:barChart>
      <c:catAx>
        <c:axId val="1750396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75041152"/>
        <c:crosses val="autoZero"/>
        <c:auto val="1"/>
        <c:lblAlgn val="ctr"/>
        <c:lblOffset val="100"/>
      </c:catAx>
      <c:valAx>
        <c:axId val="175041152"/>
        <c:scaling>
          <c:orientation val="minMax"/>
        </c:scaling>
        <c:delete val="1"/>
        <c:axPos val="l"/>
        <c:numFmt formatCode="#,##0" sourceLinked="1"/>
        <c:majorTickMark val="none"/>
        <c:tickLblPos val="nextTo"/>
        <c:crossAx val="175039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L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0.79654</cdr:x>
      <cdr:y>0.21373</cdr:y>
    </cdr:from>
    <cdr:to>
      <cdr:x>0.92641</cdr:x>
      <cdr:y>0.58814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="" xmlns:a16="http://schemas.microsoft.com/office/drawing/2014/main" id="{4CA06256-DF95-4DF5-97A4-C081C45D5F47}"/>
            </a:ext>
          </a:extLst>
        </cdr:cNvPr>
        <cdr:cNvSpPr txBox="1"/>
      </cdr:nvSpPr>
      <cdr:spPr>
        <a:xfrm xmlns:a="http://schemas.openxmlformats.org/drawingml/2006/main">
          <a:off x="5608320" y="5219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EC" sz="1100"/>
        </a:p>
      </cdr:txBody>
    </cdr:sp>
  </cdr:relSizeAnchor>
  <cdr:relSizeAnchor xmlns:cdr="http://schemas.openxmlformats.org/drawingml/2006/chartDrawing">
    <cdr:from>
      <cdr:x>0.92905</cdr:x>
      <cdr:y>0.01767</cdr:y>
    </cdr:from>
    <cdr:to>
      <cdr:x>0.98831</cdr:x>
      <cdr:y>0.09672</cdr:y>
    </cdr:to>
    <cdr:sp macro="" textlink="">
      <cdr:nvSpPr>
        <cdr:cNvPr id="5" name="CuadroTexto 4">
          <a:extLst xmlns:a="http://schemas.openxmlformats.org/drawingml/2006/main">
            <a:ext uri="{FF2B5EF4-FFF2-40B4-BE49-F238E27FC236}">
              <a16:creationId xmlns="" xmlns:a16="http://schemas.microsoft.com/office/drawing/2014/main" id="{E4AD597B-174C-436D-9C0C-65BFE7DDD66C}"/>
            </a:ext>
          </a:extLst>
        </cdr:cNvPr>
        <cdr:cNvSpPr txBox="1"/>
      </cdr:nvSpPr>
      <cdr:spPr>
        <a:xfrm xmlns:a="http://schemas.openxmlformats.org/drawingml/2006/main">
          <a:off x="10943304" y="78658"/>
          <a:ext cx="698090" cy="3519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C" sz="1800" b="1" dirty="0">
              <a:solidFill>
                <a:srgbClr val="00B050"/>
              </a:solidFill>
            </a:rPr>
            <a:t>127%</a:t>
          </a:r>
        </a:p>
      </cdr:txBody>
    </cdr:sp>
  </cdr:relSizeAnchor>
  <cdr:relSizeAnchor xmlns:cdr="http://schemas.openxmlformats.org/drawingml/2006/chartDrawing">
    <cdr:from>
      <cdr:x>0.93239</cdr:x>
      <cdr:y>0.09519</cdr:y>
    </cdr:from>
    <cdr:to>
      <cdr:x>0.98831</cdr:x>
      <cdr:y>0.12544</cdr:y>
    </cdr:to>
    <cdr:sp macro="" textlink="">
      <cdr:nvSpPr>
        <cdr:cNvPr id="2" name="Abrir corchete 1">
          <a:extLst xmlns:a="http://schemas.openxmlformats.org/drawingml/2006/main">
            <a:ext uri="{FF2B5EF4-FFF2-40B4-BE49-F238E27FC236}">
              <a16:creationId xmlns="" xmlns:a16="http://schemas.microsoft.com/office/drawing/2014/main" id="{169C74A3-A21E-4CE3-BD8E-2ECEFE2B45CF}"/>
            </a:ext>
          </a:extLst>
        </cdr:cNvPr>
        <cdr:cNvSpPr/>
      </cdr:nvSpPr>
      <cdr:spPr>
        <a:xfrm xmlns:a="http://schemas.openxmlformats.org/drawingml/2006/main" rot="5400000">
          <a:off x="11244690" y="161736"/>
          <a:ext cx="134646" cy="658761"/>
        </a:xfrm>
        <a:prstGeom xmlns:a="http://schemas.openxmlformats.org/drawingml/2006/main" prst="leftBracket">
          <a:avLst/>
        </a:prstGeom>
        <a:ln xmlns:a="http://schemas.openxmlformats.org/drawingml/2006/main">
          <a:solidFill>
            <a:schemeClr val="accent6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C"/>
        </a:p>
      </cdr:txBody>
    </cdr:sp>
  </cdr:relSizeAnchor>
  <cdr:relSizeAnchor xmlns:cdr="http://schemas.openxmlformats.org/drawingml/2006/chartDrawing">
    <cdr:from>
      <cdr:x>0.91168</cdr:x>
      <cdr:y>0</cdr:y>
    </cdr:from>
    <cdr:to>
      <cdr:x>0.93239</cdr:x>
      <cdr:y>0.07685</cdr:y>
    </cdr:to>
    <cdr:sp macro="" textlink="">
      <cdr:nvSpPr>
        <cdr:cNvPr id="6" name="Flecha: a la derecha 5">
          <a:extLst xmlns:a="http://schemas.openxmlformats.org/drawingml/2006/main">
            <a:ext uri="{FF2B5EF4-FFF2-40B4-BE49-F238E27FC236}">
              <a16:creationId xmlns="" xmlns:a16="http://schemas.microsoft.com/office/drawing/2014/main" id="{50DC0737-7EBF-4C2A-8AA0-4D5A8932687D}"/>
            </a:ext>
          </a:extLst>
        </cdr:cNvPr>
        <cdr:cNvSpPr/>
      </cdr:nvSpPr>
      <cdr:spPr>
        <a:xfrm xmlns:a="http://schemas.openxmlformats.org/drawingml/2006/main" rot="16200000">
          <a:off x="10689633" y="-1260566"/>
          <a:ext cx="342127" cy="243878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chemeClr val="accent6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C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2BDDC-2E87-48F7-9CAE-A4B04B92E241}" type="datetimeFigureOut">
              <a:rPr lang="es-CL" smtClean="0"/>
              <a:pPr/>
              <a:t>19-02-2020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B2043-735C-4D6E-965B-4A20C660BE1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383817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90882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30260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58131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61B49-E9CF-4BB5-BFD1-E8B3E2066A48}" type="slidenum">
              <a:rPr lang="es-EC" smtClean="0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es-EC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172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61B49-E9CF-4BB5-BFD1-E8B3E2066A48}" type="slidenum">
              <a:rPr lang="es-EC" smtClean="0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s-EC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4117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61212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549974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80201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31567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52889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510920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b="1" dirty="0"/>
              <a:t>Colombia: 40%</a:t>
            </a:r>
          </a:p>
          <a:p>
            <a:r>
              <a:rPr lang="x-none" b="1" dirty="0"/>
              <a:t>Perú: 28%</a:t>
            </a:r>
          </a:p>
          <a:p>
            <a:r>
              <a:rPr lang="x-none" b="1" dirty="0"/>
              <a:t>Argentina: 35% </a:t>
            </a:r>
            <a:endParaRPr lang="x-non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74658-C31D-43B0-B3F4-E001663FA5A9}" type="slidenum">
              <a:rPr lang="es-EC" smtClean="0"/>
              <a:pPr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1312970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61B49-E9CF-4BB5-BFD1-E8B3E2066A48}" type="slidenum">
              <a:rPr lang="es-EC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s-EC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480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14874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580525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14274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59947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61B49-E9CF-4BB5-BFD1-E8B3E2066A48}" type="slidenum">
              <a:rPr lang="es-EC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s-EC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5086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83632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1738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19/02/2020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7980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19/02/2020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130817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fondo_final.jpg">
            <a:extLst>
              <a:ext uri="{FF2B5EF4-FFF2-40B4-BE49-F238E27FC236}">
                <a16:creationId xmlns="" xmlns:a16="http://schemas.microsoft.com/office/drawing/2014/main" id="{E5747655-0FD4-41D0-97D4-E8DF2F5224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482"/>
          <a:stretch/>
        </p:blipFill>
        <p:spPr bwMode="auto">
          <a:xfrm>
            <a:off x="0" y="-11605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4538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24655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19/02/2020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6038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19/02/2020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426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19/02/2020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972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19/02/2020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5309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19/02/2020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5249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19/02/2020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526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19/02/2020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089400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19/02/2020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6713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19/02/2020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8766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19/02/2020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0975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19/02/2020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4981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squemas interno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6"/>
            <a:ext cx="12192000" cy="68565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1" y="365133"/>
            <a:ext cx="10515600" cy="511911"/>
          </a:xfrm>
        </p:spPr>
        <p:txBody>
          <a:bodyPr>
            <a:normAutofit/>
          </a:bodyPr>
          <a:lstStyle>
            <a:lvl1pPr algn="r">
              <a:defRPr sz="1620" b="1" i="0">
                <a:solidFill>
                  <a:srgbClr val="4C4C4C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s-ES" dirty="0"/>
              <a:t>TÍTULO PRINCIPAL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1" y="1326013"/>
            <a:ext cx="10515600" cy="4562378"/>
          </a:xfrm>
        </p:spPr>
        <p:txBody>
          <a:bodyPr/>
          <a:lstStyle>
            <a:lvl1pPr marL="0" marR="0" indent="0" algn="l" defTabSz="68573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>
                <a:solidFill>
                  <a:srgbClr val="4C4C4C"/>
                </a:solidFill>
              </a:defRPr>
            </a:lvl1pPr>
            <a:lvl2pPr marL="514298" indent="-171433">
              <a:buClr>
                <a:schemeClr val="accent4">
                  <a:lumMod val="75000"/>
                </a:schemeClr>
              </a:buClr>
              <a:buFont typeface="Wingdings" charset="2"/>
              <a:buChar char="§"/>
              <a:defRPr sz="1215">
                <a:solidFill>
                  <a:srgbClr val="4C4C4C"/>
                </a:solidFill>
              </a:defRPr>
            </a:lvl2pPr>
            <a:lvl3pPr marL="857162" indent="-171433">
              <a:buClr>
                <a:schemeClr val="accent4">
                  <a:lumMod val="75000"/>
                </a:schemeClr>
              </a:buClr>
              <a:buFont typeface="Wingdings" charset="2"/>
              <a:buChar char="§"/>
              <a:defRPr sz="1080">
                <a:solidFill>
                  <a:srgbClr val="4C4C4C"/>
                </a:solidFill>
              </a:defRPr>
            </a:lvl3pPr>
            <a:lvl4pPr marL="1200027" indent="-171433">
              <a:buClr>
                <a:schemeClr val="accent4">
                  <a:lumMod val="75000"/>
                </a:schemeClr>
              </a:buClr>
              <a:buFont typeface="Wingdings" charset="2"/>
              <a:buChar char="§"/>
              <a:defRPr sz="945">
                <a:solidFill>
                  <a:srgbClr val="4C4C4C"/>
                </a:solidFill>
              </a:defRPr>
            </a:lvl4pPr>
            <a:lvl5pPr marL="1542893" indent="-171433">
              <a:buClr>
                <a:schemeClr val="accent4">
                  <a:lumMod val="75000"/>
                </a:schemeClr>
              </a:buClr>
              <a:buFont typeface="Wingdings" charset="2"/>
              <a:buChar char="§"/>
              <a:defRPr sz="810">
                <a:solidFill>
                  <a:srgbClr val="4C4C4C"/>
                </a:solidFill>
              </a:defRPr>
            </a:lvl5pPr>
          </a:lstStyle>
          <a:p>
            <a:pPr lvl="0"/>
            <a:r>
              <a:rPr lang="es-ES_tradnl" dirty="0"/>
              <a:t>Hojas internas </a:t>
            </a:r>
            <a:r>
              <a:rPr lang="es-ES_tradnl" dirty="0" err="1"/>
              <a:t>opci</a:t>
            </a:r>
            <a:r>
              <a:rPr lang="es-ES" dirty="0" err="1"/>
              <a:t>ón</a:t>
            </a:r>
            <a:r>
              <a:rPr lang="es-ES" dirty="0"/>
              <a:t> 2</a:t>
            </a:r>
          </a:p>
          <a:p>
            <a:pPr marL="0" marR="0" lvl="0" indent="0" algn="l" defTabSz="68573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6" name="Marcador de texto 8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5" y="961355"/>
            <a:ext cx="10515599" cy="268549"/>
          </a:xfrm>
        </p:spPr>
        <p:txBody>
          <a:bodyPr/>
          <a:lstStyle>
            <a:lvl1pPr marL="0" marR="0" indent="0" algn="r" defTabSz="68573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59" b="0" i="0">
                <a:solidFill>
                  <a:srgbClr val="4C4C4C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0" marR="0" lvl="0" indent="0" algn="l" defTabSz="68573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945" b="0" dirty="0"/>
              <a:t>SUBTÍTULO DE DIAPOSITIVA</a:t>
            </a:r>
            <a:endParaRPr lang="en-US" sz="945" b="0" dirty="0"/>
          </a:p>
        </p:txBody>
      </p:sp>
    </p:spTree>
    <p:extLst>
      <p:ext uri="{BB962C8B-B14F-4D97-AF65-F5344CB8AC3E}">
        <p14:creationId xmlns:p14="http://schemas.microsoft.com/office/powerpoint/2010/main" xmlns="" val="3928084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0322" y="2467101"/>
            <a:ext cx="11611355" cy="1117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341443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5B9BD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5079879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25566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71568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9929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19/02/2020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1531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19/02/2020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12549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19/02/2020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144283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19/02/2020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25675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19/02/2020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85069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19/02/2020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45348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19/02/2020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2239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1FE11-93B0-C540-B861-999BE6418E4E}" type="datetimeFigureOut">
              <a:rPr lang="es-ES_tradnl" smtClean="0"/>
              <a:pPr/>
              <a:t>19/02/2020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88000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1FE11-93B0-C540-B861-999BE6418E4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19/02/2020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A5831-8528-5945-8BFE-DBF06695CB80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774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375" y="127660"/>
            <a:ext cx="12033250" cy="114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441" y="2308605"/>
            <a:ext cx="11685117" cy="2140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5B9BD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6759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8.png"/><Relationship Id="rId21" Type="http://schemas.openxmlformats.org/officeDocument/2006/relationships/image" Target="../media/image66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13" Type="http://schemas.openxmlformats.org/officeDocument/2006/relationships/image" Target="../media/image78.jpeg"/><Relationship Id="rId18" Type="http://schemas.openxmlformats.org/officeDocument/2006/relationships/image" Target="../media/image83.jpeg"/><Relationship Id="rId3" Type="http://schemas.openxmlformats.org/officeDocument/2006/relationships/image" Target="../media/image68.png"/><Relationship Id="rId21" Type="http://schemas.openxmlformats.org/officeDocument/2006/relationships/image" Target="../media/image86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82.jpeg"/><Relationship Id="rId25" Type="http://schemas.openxmlformats.org/officeDocument/2006/relationships/image" Target="../media/image90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81.png"/><Relationship Id="rId20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11" Type="http://schemas.openxmlformats.org/officeDocument/2006/relationships/image" Target="../media/image76.jpeg"/><Relationship Id="rId24" Type="http://schemas.openxmlformats.org/officeDocument/2006/relationships/image" Target="../media/image89.jpeg"/><Relationship Id="rId5" Type="http://schemas.openxmlformats.org/officeDocument/2006/relationships/image" Target="../media/image70.jpeg"/><Relationship Id="rId15" Type="http://schemas.openxmlformats.org/officeDocument/2006/relationships/image" Target="../media/image80.png"/><Relationship Id="rId23" Type="http://schemas.openxmlformats.org/officeDocument/2006/relationships/image" Target="../media/image88.jpeg"/><Relationship Id="rId10" Type="http://schemas.openxmlformats.org/officeDocument/2006/relationships/image" Target="../media/image75.jpeg"/><Relationship Id="rId19" Type="http://schemas.openxmlformats.org/officeDocument/2006/relationships/image" Target="../media/image84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Relationship Id="rId14" Type="http://schemas.openxmlformats.org/officeDocument/2006/relationships/image" Target="../media/image79.jpeg"/><Relationship Id="rId22" Type="http://schemas.openxmlformats.org/officeDocument/2006/relationships/image" Target="../media/image8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18" Type="http://schemas.openxmlformats.org/officeDocument/2006/relationships/image" Target="../media/image106.png"/><Relationship Id="rId3" Type="http://schemas.openxmlformats.org/officeDocument/2006/relationships/image" Target="../media/image91.jpeg"/><Relationship Id="rId21" Type="http://schemas.openxmlformats.org/officeDocument/2006/relationships/image" Target="../media/image80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5" Type="http://schemas.openxmlformats.org/officeDocument/2006/relationships/image" Target="../media/image112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04.jpeg"/><Relationship Id="rId20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11" Type="http://schemas.openxmlformats.org/officeDocument/2006/relationships/image" Target="../media/image99.jpeg"/><Relationship Id="rId24" Type="http://schemas.openxmlformats.org/officeDocument/2006/relationships/image" Target="../media/image111.png"/><Relationship Id="rId5" Type="http://schemas.openxmlformats.org/officeDocument/2006/relationships/image" Target="../media/image93.png"/><Relationship Id="rId15" Type="http://schemas.openxmlformats.org/officeDocument/2006/relationships/image" Target="../media/image103.jpeg"/><Relationship Id="rId23" Type="http://schemas.openxmlformats.org/officeDocument/2006/relationships/image" Target="../media/image110.png"/><Relationship Id="rId10" Type="http://schemas.openxmlformats.org/officeDocument/2006/relationships/image" Target="../media/image98.jpeg"/><Relationship Id="rId19" Type="http://schemas.openxmlformats.org/officeDocument/2006/relationships/image" Target="../media/image107.jpeg"/><Relationship Id="rId4" Type="http://schemas.openxmlformats.org/officeDocument/2006/relationships/image" Target="../media/image92.png"/><Relationship Id="rId9" Type="http://schemas.openxmlformats.org/officeDocument/2006/relationships/image" Target="../media/image97.jpeg"/><Relationship Id="rId14" Type="http://schemas.openxmlformats.org/officeDocument/2006/relationships/image" Target="../media/image102.png"/><Relationship Id="rId22" Type="http://schemas.openxmlformats.org/officeDocument/2006/relationships/image" Target="../media/image10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406650" y="2950201"/>
            <a:ext cx="9147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algn="r"/>
            <a:r>
              <a:rPr lang="es-EC" sz="4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Destino de Inversiones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769121" y="2771616"/>
            <a:ext cx="3754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ECUADOR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559050" y="4890458"/>
            <a:ext cx="9147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EC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s-MX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Santiago de Chile, 18 febrero 2020</a:t>
            </a:r>
            <a:endParaRPr lang="es-EC" sz="2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559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202455A1-9ACB-4155-B9C2-60BB591616BA}"/>
              </a:ext>
            </a:extLst>
          </p:cNvPr>
          <p:cNvSpPr txBox="1"/>
          <p:nvPr/>
        </p:nvSpPr>
        <p:spPr>
          <a:xfrm>
            <a:off x="2189163" y="0"/>
            <a:ext cx="9364662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RESUMEN EXONERACIONES PARA INVERSIONES NUEVAS</a:t>
            </a:r>
            <a:endParaRPr lang="es-ES_tradnl" sz="4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19459" name="Imagen 4">
            <a:extLst>
              <a:ext uri="{FF2B5EF4-FFF2-40B4-BE49-F238E27FC236}">
                <a16:creationId xmlns="" xmlns:a16="http://schemas.microsoft.com/office/drawing/2014/main" id="{0A115447-B579-40EF-B1E3-AF1B47CC5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979" y="483595"/>
            <a:ext cx="10292971" cy="579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4503" y="1700783"/>
            <a:ext cx="4713732" cy="3563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89878" y="2285839"/>
            <a:ext cx="4168775" cy="2349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ts val="19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1600" b="1" i="0" u="none" strike="noStrike" kern="1200" cap="none" spc="-3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1" i="0" u="none" strike="noStrike" kern="1200" cap="none" spc="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1600" b="1" i="0" u="none" strike="noStrike" kern="1200" cap="none" spc="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600" b="1" i="0" u="none" strike="noStrike" kern="1200" cap="none" spc="-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os</a:t>
            </a:r>
            <a:r>
              <a:rPr kumimoji="0" sz="1600" b="1" i="0" u="none" strike="noStrike" kern="1200" cap="none" spc="-3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ín</a:t>
            </a: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1" i="0" u="none" strike="noStrike" kern="1200" cap="none" spc="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1" i="0" u="none" strike="noStrike" kern="1200" cap="none" spc="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desemp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r>
              <a:rPr kumimoji="0" sz="1600" b="1" i="0" u="none" strike="noStrike" kern="1200" cap="none" spc="-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just" defTabSz="914400" rtl="0" eaLnBrk="1" fontAlgn="auto" latinLnBrk="0" hangingPunct="1">
              <a:lnSpc>
                <a:spcPts val="19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eces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ades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</a:t>
            </a:r>
            <a:r>
              <a:rPr kumimoji="0" sz="1600" b="1" i="0" u="none" strike="noStrike" kern="1200" cap="none" spc="-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1" i="0" u="none" strike="noStrike" kern="1200" cap="none" spc="-3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echas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1600" b="1" i="0" u="none" strike="noStrike" kern="1200" cap="none" spc="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lne</a:t>
            </a:r>
            <a:r>
              <a:rPr kumimoji="0" sz="1600" b="1" i="0" u="none" strike="noStrike" kern="1200" cap="none" spc="-6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abilida</a:t>
            </a: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8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NCEN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</a:t>
            </a:r>
            <a:r>
              <a:rPr kumimoji="0" sz="1600" b="1" i="0" u="none" strike="noStrike" kern="1200" cap="none" spc="-4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1" i="0" u="none" strike="noStrike" kern="1200" cap="none" spc="10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-12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ARA</a:t>
            </a:r>
            <a:r>
              <a:rPr kumimoji="0" sz="1600" b="1" i="0" u="none" strike="noStrike" kern="1200" cap="none" spc="12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LAS</a:t>
            </a:r>
            <a:r>
              <a:rPr kumimoji="0" sz="1600" b="1" i="0" u="none" strike="noStrike" kern="1200" cap="none" spc="10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EMPR</a:t>
            </a: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1" i="0" u="none" strike="noStrike" kern="1200" cap="none" spc="-3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1" i="0" u="none" strike="noStrike" kern="1200" cap="none" spc="10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QUE</a:t>
            </a:r>
            <a:r>
              <a:rPr kumimoji="0" sz="1600" b="1" i="0" u="none" strike="noStrike" kern="1200" cap="none" spc="11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1" i="0" u="none" strike="noStrike" kern="1200" cap="none" spc="-3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</a:t>
            </a: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IZ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NVE</a:t>
            </a:r>
            <a:r>
              <a:rPr kumimoji="0" sz="1600" b="1" i="0" u="none" strike="noStrike" kern="1200" cap="none" spc="-2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ONE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sz="1600" b="1" i="0" u="none" strike="noStrike" kern="1200" cap="none" spc="-3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NAS</a:t>
            </a:r>
            <a:r>
              <a:rPr kumimoji="0" sz="1600" b="1" i="0" u="none" strike="noStrike" kern="1200" cap="none" spc="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DEPRI</a:t>
            </a: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</a:t>
            </a:r>
            <a:r>
              <a:rPr kumimoji="0" sz="1600" b="1" i="0" u="none" strike="noStrike" kern="1200" cap="none" spc="-5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52069" marR="5080" lvl="0" indent="0" algn="just" defTabSz="914400" rtl="0" eaLnBrk="1" fontAlgn="auto" latinLnBrk="0" hangingPunct="1">
              <a:lnSpc>
                <a:spcPts val="1510"/>
              </a:lnSpc>
              <a:spcBef>
                <a:spcPts val="13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sz="1400" b="0" i="0" u="none" strike="noStrike" kern="1200" cap="none" spc="3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 </a:t>
            </a:r>
            <a:r>
              <a:rPr kumimoji="0" sz="1400" b="0" i="0" u="none" strike="noStrike" kern="1200" cap="none" spc="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ál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 </a:t>
            </a:r>
            <a:r>
              <a:rPr kumimoji="0" sz="1400" b="0" i="0" u="none" strike="noStrike" kern="1200" cap="none" spc="4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 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Impu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 </a:t>
            </a:r>
            <a:r>
              <a:rPr kumimoji="0" sz="1400" b="0" i="0" u="none" strike="noStrike" kern="1200" cap="none" spc="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sz="1400" b="0" i="0" u="none" strike="noStrike" kern="1200" cap="none" spc="3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 </a:t>
            </a:r>
            <a:r>
              <a:rPr kumimoji="0" sz="1400" b="0" i="0" u="none" strike="noStrike" kern="1200" cap="none" spc="3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ta </a:t>
            </a:r>
            <a:r>
              <a:rPr kumimoji="0" sz="1400" b="0" i="0" u="none" strike="noStrike" kern="1200" cap="none" spc="3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án </a:t>
            </a:r>
            <a:r>
              <a:rPr kumimoji="0" sz="1400" b="0" i="0" u="none" strike="noStrike" kern="1200" cap="none" spc="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edu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cc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ión 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io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 </a:t>
            </a:r>
            <a:r>
              <a:rPr kumimoji="0" sz="1400" b="0" i="0" u="none" strike="noStrike" kern="1200" cap="none" spc="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 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 </a:t>
            </a:r>
            <a:r>
              <a:rPr kumimoji="0" sz="14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los </a:t>
            </a:r>
            <a:r>
              <a:rPr kumimoji="0" sz="14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os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 </a:t>
            </a:r>
            <a:r>
              <a:rPr kumimoji="0" sz="14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 </a:t>
            </a:r>
            <a:r>
              <a:rPr kumimoji="0" sz="14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ldos,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sala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io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sz="1400" b="0" i="0" u="none" strike="noStrike" kern="1200" cap="none" spc="-1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 </a:t>
            </a:r>
            <a:r>
              <a:rPr kumimoji="0" sz="1400" b="0" i="0" u="none" strike="noStrike" kern="1200" cap="none" spc="-14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ios </a:t>
            </a:r>
            <a:r>
              <a:rPr kumimoji="0" sz="1400" b="0" i="0" u="none" strike="noStrike" kern="1200" cap="none" spc="-1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iales </a:t>
            </a:r>
            <a:r>
              <a:rPr kumimoji="0" sz="1400" b="0" i="0" u="none" strike="noStrike" kern="1200" cap="none" spc="-1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 </a:t>
            </a:r>
            <a:r>
              <a:rPr kumimoji="0" sz="1400" b="0" i="0" u="none" strike="noStrike" kern="1200" cap="none" spc="-13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ión </a:t>
            </a:r>
            <a:r>
              <a:rPr kumimoji="0" sz="1400" b="0" i="0" u="none" strike="noStrike" kern="1200" cap="none" spc="-14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</a:t>
            </a:r>
            <a:r>
              <a:rPr kumimoji="0" sz="1400" b="0" i="0" u="none" strike="noStrike" kern="1200" cap="none" spc="-13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ev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 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mp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leo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e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 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ona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rimi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 a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ñ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969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Art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.2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#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COPCI)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3997" rIns="0" bIns="0" rtlCol="0">
            <a:spAutoFit/>
          </a:bodyPr>
          <a:lstStyle/>
          <a:p>
            <a:pPr marL="4196715">
              <a:lnSpc>
                <a:spcPct val="100000"/>
              </a:lnSpc>
            </a:pPr>
            <a:r>
              <a:rPr spc="-20" dirty="0"/>
              <a:t>INC</a:t>
            </a:r>
            <a:r>
              <a:rPr spc="-35" dirty="0"/>
              <a:t>E</a:t>
            </a:r>
            <a:r>
              <a:rPr spc="-20" dirty="0"/>
              <a:t>NTI</a:t>
            </a:r>
            <a:r>
              <a:rPr spc="-100" dirty="0"/>
              <a:t>V</a:t>
            </a:r>
            <a:r>
              <a:rPr spc="-35" dirty="0"/>
              <a:t>O</a:t>
            </a:r>
            <a:r>
              <a:rPr spc="-20" dirty="0"/>
              <a:t>S</a:t>
            </a:r>
            <a:r>
              <a:rPr dirty="0"/>
              <a:t> </a:t>
            </a:r>
            <a:r>
              <a:rPr spc="-40" dirty="0"/>
              <a:t>E</a:t>
            </a:r>
            <a:r>
              <a:rPr spc="-30" dirty="0"/>
              <a:t>N</a:t>
            </a:r>
            <a:r>
              <a:rPr spc="10" dirty="0"/>
              <a:t> </a:t>
            </a:r>
            <a:r>
              <a:rPr spc="-85" dirty="0"/>
              <a:t>Z</a:t>
            </a:r>
            <a:r>
              <a:rPr spc="-35" dirty="0"/>
              <a:t>ONA</a:t>
            </a:r>
            <a:r>
              <a:rPr spc="-20" dirty="0"/>
              <a:t>S</a:t>
            </a:r>
            <a:r>
              <a:rPr spc="5" dirty="0"/>
              <a:t> </a:t>
            </a:r>
            <a:r>
              <a:rPr spc="-30" dirty="0"/>
              <a:t>DEP</a:t>
            </a:r>
            <a:r>
              <a:rPr spc="-35" dirty="0"/>
              <a:t>R</a:t>
            </a:r>
            <a:r>
              <a:rPr spc="-20" dirty="0"/>
              <a:t>IMI</a:t>
            </a:r>
            <a:r>
              <a:rPr spc="-125" dirty="0"/>
              <a:t>D</a:t>
            </a:r>
            <a:r>
              <a:rPr spc="-25" dirty="0"/>
              <a:t>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22603"/>
            <a:ext cx="5454396" cy="5059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81200" y="1104900"/>
            <a:ext cx="960119" cy="960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81200" y="1104900"/>
            <a:ext cx="960119" cy="960119"/>
          </a:xfrm>
          <a:custGeom>
            <a:avLst/>
            <a:gdLst/>
            <a:ahLst/>
            <a:cxnLst/>
            <a:rect l="l" t="t" r="r" b="b"/>
            <a:pathLst>
              <a:path w="960119" h="960119">
                <a:moveTo>
                  <a:pt x="0" y="480060"/>
                </a:moveTo>
                <a:lnTo>
                  <a:pt x="1591" y="440681"/>
                </a:lnTo>
                <a:lnTo>
                  <a:pt x="6281" y="402180"/>
                </a:lnTo>
                <a:lnTo>
                  <a:pt x="13949" y="364681"/>
                </a:lnTo>
                <a:lnTo>
                  <a:pt x="37718" y="293179"/>
                </a:lnTo>
                <a:lnTo>
                  <a:pt x="71912" y="227164"/>
                </a:lnTo>
                <a:lnTo>
                  <a:pt x="115543" y="167623"/>
                </a:lnTo>
                <a:lnTo>
                  <a:pt x="167623" y="115543"/>
                </a:lnTo>
                <a:lnTo>
                  <a:pt x="227164" y="71912"/>
                </a:lnTo>
                <a:lnTo>
                  <a:pt x="293179" y="37719"/>
                </a:lnTo>
                <a:lnTo>
                  <a:pt x="364681" y="13949"/>
                </a:lnTo>
                <a:lnTo>
                  <a:pt x="402180" y="6281"/>
                </a:lnTo>
                <a:lnTo>
                  <a:pt x="440681" y="1591"/>
                </a:lnTo>
                <a:lnTo>
                  <a:pt x="480060" y="0"/>
                </a:lnTo>
                <a:lnTo>
                  <a:pt x="519438" y="1591"/>
                </a:lnTo>
                <a:lnTo>
                  <a:pt x="557939" y="6281"/>
                </a:lnTo>
                <a:lnTo>
                  <a:pt x="595438" y="13949"/>
                </a:lnTo>
                <a:lnTo>
                  <a:pt x="666940" y="37718"/>
                </a:lnTo>
                <a:lnTo>
                  <a:pt x="732955" y="71912"/>
                </a:lnTo>
                <a:lnTo>
                  <a:pt x="792496" y="115543"/>
                </a:lnTo>
                <a:lnTo>
                  <a:pt x="844576" y="167623"/>
                </a:lnTo>
                <a:lnTo>
                  <a:pt x="888207" y="227164"/>
                </a:lnTo>
                <a:lnTo>
                  <a:pt x="922401" y="293179"/>
                </a:lnTo>
                <a:lnTo>
                  <a:pt x="946170" y="364681"/>
                </a:lnTo>
                <a:lnTo>
                  <a:pt x="953838" y="402180"/>
                </a:lnTo>
                <a:lnTo>
                  <a:pt x="958528" y="440681"/>
                </a:lnTo>
                <a:lnTo>
                  <a:pt x="960119" y="480060"/>
                </a:lnTo>
                <a:lnTo>
                  <a:pt x="958528" y="519438"/>
                </a:lnTo>
                <a:lnTo>
                  <a:pt x="953838" y="557939"/>
                </a:lnTo>
                <a:lnTo>
                  <a:pt x="946170" y="595438"/>
                </a:lnTo>
                <a:lnTo>
                  <a:pt x="922401" y="666940"/>
                </a:lnTo>
                <a:lnTo>
                  <a:pt x="888207" y="732955"/>
                </a:lnTo>
                <a:lnTo>
                  <a:pt x="844576" y="792496"/>
                </a:lnTo>
                <a:lnTo>
                  <a:pt x="792496" y="844576"/>
                </a:lnTo>
                <a:lnTo>
                  <a:pt x="732955" y="888207"/>
                </a:lnTo>
                <a:lnTo>
                  <a:pt x="666940" y="922401"/>
                </a:lnTo>
                <a:lnTo>
                  <a:pt x="595438" y="946170"/>
                </a:lnTo>
                <a:lnTo>
                  <a:pt x="557939" y="953838"/>
                </a:lnTo>
                <a:lnTo>
                  <a:pt x="519438" y="958528"/>
                </a:lnTo>
                <a:lnTo>
                  <a:pt x="480060" y="960120"/>
                </a:lnTo>
                <a:lnTo>
                  <a:pt x="440681" y="958528"/>
                </a:lnTo>
                <a:lnTo>
                  <a:pt x="402180" y="953838"/>
                </a:lnTo>
                <a:lnTo>
                  <a:pt x="364681" y="946170"/>
                </a:lnTo>
                <a:lnTo>
                  <a:pt x="293179" y="922401"/>
                </a:lnTo>
                <a:lnTo>
                  <a:pt x="227164" y="888207"/>
                </a:lnTo>
                <a:lnTo>
                  <a:pt x="167623" y="844576"/>
                </a:lnTo>
                <a:lnTo>
                  <a:pt x="115543" y="792496"/>
                </a:lnTo>
                <a:lnTo>
                  <a:pt x="71912" y="732955"/>
                </a:lnTo>
                <a:lnTo>
                  <a:pt x="37718" y="666940"/>
                </a:lnTo>
                <a:lnTo>
                  <a:pt x="13949" y="595438"/>
                </a:lnTo>
                <a:lnTo>
                  <a:pt x="6281" y="557939"/>
                </a:lnTo>
                <a:lnTo>
                  <a:pt x="1591" y="519438"/>
                </a:lnTo>
                <a:lnTo>
                  <a:pt x="0" y="48006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4340" y="2275332"/>
            <a:ext cx="886968" cy="8869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4340" y="2275332"/>
            <a:ext cx="887094" cy="887094"/>
          </a:xfrm>
          <a:custGeom>
            <a:avLst/>
            <a:gdLst/>
            <a:ahLst/>
            <a:cxnLst/>
            <a:rect l="l" t="t" r="r" b="b"/>
            <a:pathLst>
              <a:path w="887094" h="887094">
                <a:moveTo>
                  <a:pt x="0" y="443483"/>
                </a:moveTo>
                <a:lnTo>
                  <a:pt x="5804" y="371535"/>
                </a:lnTo>
                <a:lnTo>
                  <a:pt x="22608" y="303288"/>
                </a:lnTo>
                <a:lnTo>
                  <a:pt x="49500" y="239653"/>
                </a:lnTo>
                <a:lnTo>
                  <a:pt x="85565" y="181544"/>
                </a:lnTo>
                <a:lnTo>
                  <a:pt x="129892" y="129873"/>
                </a:lnTo>
                <a:lnTo>
                  <a:pt x="181566" y="85551"/>
                </a:lnTo>
                <a:lnTo>
                  <a:pt x="239676" y="49490"/>
                </a:lnTo>
                <a:lnTo>
                  <a:pt x="303307" y="22603"/>
                </a:lnTo>
                <a:lnTo>
                  <a:pt x="371547" y="5803"/>
                </a:lnTo>
                <a:lnTo>
                  <a:pt x="443484" y="0"/>
                </a:lnTo>
                <a:lnTo>
                  <a:pt x="479856" y="1469"/>
                </a:lnTo>
                <a:lnTo>
                  <a:pt x="550059" y="12885"/>
                </a:lnTo>
                <a:lnTo>
                  <a:pt x="616109" y="34843"/>
                </a:lnTo>
                <a:lnTo>
                  <a:pt x="677093" y="66431"/>
                </a:lnTo>
                <a:lnTo>
                  <a:pt x="732099" y="106736"/>
                </a:lnTo>
                <a:lnTo>
                  <a:pt x="780214" y="154847"/>
                </a:lnTo>
                <a:lnTo>
                  <a:pt x="820524" y="209851"/>
                </a:lnTo>
                <a:lnTo>
                  <a:pt x="852117" y="270837"/>
                </a:lnTo>
                <a:lnTo>
                  <a:pt x="874079" y="336892"/>
                </a:lnTo>
                <a:lnTo>
                  <a:pt x="885497" y="407104"/>
                </a:lnTo>
                <a:lnTo>
                  <a:pt x="886968" y="443483"/>
                </a:lnTo>
                <a:lnTo>
                  <a:pt x="885497" y="479863"/>
                </a:lnTo>
                <a:lnTo>
                  <a:pt x="874079" y="550075"/>
                </a:lnTo>
                <a:lnTo>
                  <a:pt x="852117" y="616130"/>
                </a:lnTo>
                <a:lnTo>
                  <a:pt x="820524" y="677116"/>
                </a:lnTo>
                <a:lnTo>
                  <a:pt x="780214" y="732120"/>
                </a:lnTo>
                <a:lnTo>
                  <a:pt x="732099" y="780231"/>
                </a:lnTo>
                <a:lnTo>
                  <a:pt x="677093" y="820536"/>
                </a:lnTo>
                <a:lnTo>
                  <a:pt x="616109" y="852124"/>
                </a:lnTo>
                <a:lnTo>
                  <a:pt x="550059" y="874082"/>
                </a:lnTo>
                <a:lnTo>
                  <a:pt x="479856" y="885498"/>
                </a:lnTo>
                <a:lnTo>
                  <a:pt x="443484" y="886967"/>
                </a:lnTo>
                <a:lnTo>
                  <a:pt x="407111" y="885498"/>
                </a:lnTo>
                <a:lnTo>
                  <a:pt x="336908" y="874082"/>
                </a:lnTo>
                <a:lnTo>
                  <a:pt x="270858" y="852124"/>
                </a:lnTo>
                <a:lnTo>
                  <a:pt x="209874" y="820536"/>
                </a:lnTo>
                <a:lnTo>
                  <a:pt x="154868" y="780231"/>
                </a:lnTo>
                <a:lnTo>
                  <a:pt x="106753" y="732120"/>
                </a:lnTo>
                <a:lnTo>
                  <a:pt x="66443" y="677116"/>
                </a:lnTo>
                <a:lnTo>
                  <a:pt x="34850" y="616130"/>
                </a:lnTo>
                <a:lnTo>
                  <a:pt x="12888" y="550075"/>
                </a:lnTo>
                <a:lnTo>
                  <a:pt x="1470" y="479863"/>
                </a:lnTo>
                <a:lnTo>
                  <a:pt x="0" y="44348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0663" y="3826764"/>
            <a:ext cx="960119" cy="9601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0663" y="3826764"/>
            <a:ext cx="960119" cy="960119"/>
          </a:xfrm>
          <a:custGeom>
            <a:avLst/>
            <a:gdLst/>
            <a:ahLst/>
            <a:cxnLst/>
            <a:rect l="l" t="t" r="r" b="b"/>
            <a:pathLst>
              <a:path w="960119" h="960120">
                <a:moveTo>
                  <a:pt x="0" y="480060"/>
                </a:moveTo>
                <a:lnTo>
                  <a:pt x="1591" y="440681"/>
                </a:lnTo>
                <a:lnTo>
                  <a:pt x="6283" y="402180"/>
                </a:lnTo>
                <a:lnTo>
                  <a:pt x="13952" y="364681"/>
                </a:lnTo>
                <a:lnTo>
                  <a:pt x="37726" y="293179"/>
                </a:lnTo>
                <a:lnTo>
                  <a:pt x="71925" y="227164"/>
                </a:lnTo>
                <a:lnTo>
                  <a:pt x="115560" y="167623"/>
                </a:lnTo>
                <a:lnTo>
                  <a:pt x="167643" y="115543"/>
                </a:lnTo>
                <a:lnTo>
                  <a:pt x="227186" y="71912"/>
                </a:lnTo>
                <a:lnTo>
                  <a:pt x="293200" y="37718"/>
                </a:lnTo>
                <a:lnTo>
                  <a:pt x="364697" y="13949"/>
                </a:lnTo>
                <a:lnTo>
                  <a:pt x="402192" y="6281"/>
                </a:lnTo>
                <a:lnTo>
                  <a:pt x="440688" y="1591"/>
                </a:lnTo>
                <a:lnTo>
                  <a:pt x="480060" y="0"/>
                </a:lnTo>
                <a:lnTo>
                  <a:pt x="519438" y="1591"/>
                </a:lnTo>
                <a:lnTo>
                  <a:pt x="557939" y="6281"/>
                </a:lnTo>
                <a:lnTo>
                  <a:pt x="595438" y="13949"/>
                </a:lnTo>
                <a:lnTo>
                  <a:pt x="666940" y="37718"/>
                </a:lnTo>
                <a:lnTo>
                  <a:pt x="732955" y="71912"/>
                </a:lnTo>
                <a:lnTo>
                  <a:pt x="792496" y="115543"/>
                </a:lnTo>
                <a:lnTo>
                  <a:pt x="844576" y="167623"/>
                </a:lnTo>
                <a:lnTo>
                  <a:pt x="888207" y="227164"/>
                </a:lnTo>
                <a:lnTo>
                  <a:pt x="922401" y="293179"/>
                </a:lnTo>
                <a:lnTo>
                  <a:pt x="946170" y="364681"/>
                </a:lnTo>
                <a:lnTo>
                  <a:pt x="953838" y="402180"/>
                </a:lnTo>
                <a:lnTo>
                  <a:pt x="958528" y="440681"/>
                </a:lnTo>
                <a:lnTo>
                  <a:pt x="960119" y="480060"/>
                </a:lnTo>
                <a:lnTo>
                  <a:pt x="958528" y="519438"/>
                </a:lnTo>
                <a:lnTo>
                  <a:pt x="953838" y="557939"/>
                </a:lnTo>
                <a:lnTo>
                  <a:pt x="946170" y="595438"/>
                </a:lnTo>
                <a:lnTo>
                  <a:pt x="922401" y="666940"/>
                </a:lnTo>
                <a:lnTo>
                  <a:pt x="888207" y="732955"/>
                </a:lnTo>
                <a:lnTo>
                  <a:pt x="844576" y="792496"/>
                </a:lnTo>
                <a:lnTo>
                  <a:pt x="792496" y="844576"/>
                </a:lnTo>
                <a:lnTo>
                  <a:pt x="732955" y="888207"/>
                </a:lnTo>
                <a:lnTo>
                  <a:pt x="666940" y="922401"/>
                </a:lnTo>
                <a:lnTo>
                  <a:pt x="595438" y="946170"/>
                </a:lnTo>
                <a:lnTo>
                  <a:pt x="557939" y="953838"/>
                </a:lnTo>
                <a:lnTo>
                  <a:pt x="519438" y="958528"/>
                </a:lnTo>
                <a:lnTo>
                  <a:pt x="480060" y="960119"/>
                </a:lnTo>
                <a:lnTo>
                  <a:pt x="440688" y="958528"/>
                </a:lnTo>
                <a:lnTo>
                  <a:pt x="402192" y="953838"/>
                </a:lnTo>
                <a:lnTo>
                  <a:pt x="364697" y="946170"/>
                </a:lnTo>
                <a:lnTo>
                  <a:pt x="293200" y="922401"/>
                </a:lnTo>
                <a:lnTo>
                  <a:pt x="227186" y="888207"/>
                </a:lnTo>
                <a:lnTo>
                  <a:pt x="167643" y="844576"/>
                </a:lnTo>
                <a:lnTo>
                  <a:pt x="115560" y="792496"/>
                </a:lnTo>
                <a:lnTo>
                  <a:pt x="71925" y="732955"/>
                </a:lnTo>
                <a:lnTo>
                  <a:pt x="37726" y="666940"/>
                </a:lnTo>
                <a:lnTo>
                  <a:pt x="13952" y="595438"/>
                </a:lnTo>
                <a:lnTo>
                  <a:pt x="6283" y="557939"/>
                </a:lnTo>
                <a:lnTo>
                  <a:pt x="1591" y="519438"/>
                </a:lnTo>
                <a:lnTo>
                  <a:pt x="0" y="48006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86027" y="3002279"/>
            <a:ext cx="941832" cy="9403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86027" y="3002279"/>
            <a:ext cx="942340" cy="940435"/>
          </a:xfrm>
          <a:custGeom>
            <a:avLst/>
            <a:gdLst/>
            <a:ahLst/>
            <a:cxnLst/>
            <a:rect l="l" t="t" r="r" b="b"/>
            <a:pathLst>
              <a:path w="942339" h="940435">
                <a:moveTo>
                  <a:pt x="0" y="470154"/>
                </a:moveTo>
                <a:lnTo>
                  <a:pt x="1561" y="431586"/>
                </a:lnTo>
                <a:lnTo>
                  <a:pt x="13685" y="357152"/>
                </a:lnTo>
                <a:lnTo>
                  <a:pt x="37006" y="287125"/>
                </a:lnTo>
                <a:lnTo>
                  <a:pt x="70553" y="222472"/>
                </a:lnTo>
                <a:lnTo>
                  <a:pt x="113356" y="164159"/>
                </a:lnTo>
                <a:lnTo>
                  <a:pt x="164447" y="113155"/>
                </a:lnTo>
                <a:lnTo>
                  <a:pt x="222855" y="70426"/>
                </a:lnTo>
                <a:lnTo>
                  <a:pt x="287612" y="36939"/>
                </a:lnTo>
                <a:lnTo>
                  <a:pt x="357748" y="13660"/>
                </a:lnTo>
                <a:lnTo>
                  <a:pt x="432293" y="1558"/>
                </a:lnTo>
                <a:lnTo>
                  <a:pt x="470916" y="0"/>
                </a:lnTo>
                <a:lnTo>
                  <a:pt x="509540" y="1558"/>
                </a:lnTo>
                <a:lnTo>
                  <a:pt x="584087" y="13660"/>
                </a:lnTo>
                <a:lnTo>
                  <a:pt x="654224" y="36939"/>
                </a:lnTo>
                <a:lnTo>
                  <a:pt x="718981" y="70426"/>
                </a:lnTo>
                <a:lnTo>
                  <a:pt x="777389" y="113155"/>
                </a:lnTo>
                <a:lnTo>
                  <a:pt x="828479" y="164159"/>
                </a:lnTo>
                <a:lnTo>
                  <a:pt x="871281" y="222472"/>
                </a:lnTo>
                <a:lnTo>
                  <a:pt x="904827" y="287125"/>
                </a:lnTo>
                <a:lnTo>
                  <a:pt x="928146" y="357152"/>
                </a:lnTo>
                <a:lnTo>
                  <a:pt x="940271" y="431586"/>
                </a:lnTo>
                <a:lnTo>
                  <a:pt x="941832" y="470154"/>
                </a:lnTo>
                <a:lnTo>
                  <a:pt x="940271" y="508721"/>
                </a:lnTo>
                <a:lnTo>
                  <a:pt x="928146" y="583155"/>
                </a:lnTo>
                <a:lnTo>
                  <a:pt x="904827" y="653182"/>
                </a:lnTo>
                <a:lnTo>
                  <a:pt x="871281" y="717835"/>
                </a:lnTo>
                <a:lnTo>
                  <a:pt x="828479" y="776148"/>
                </a:lnTo>
                <a:lnTo>
                  <a:pt x="777389" y="827152"/>
                </a:lnTo>
                <a:lnTo>
                  <a:pt x="718981" y="869881"/>
                </a:lnTo>
                <a:lnTo>
                  <a:pt x="654224" y="903368"/>
                </a:lnTo>
                <a:lnTo>
                  <a:pt x="584087" y="926647"/>
                </a:lnTo>
                <a:lnTo>
                  <a:pt x="509540" y="938749"/>
                </a:lnTo>
                <a:lnTo>
                  <a:pt x="470916" y="940308"/>
                </a:lnTo>
                <a:lnTo>
                  <a:pt x="432293" y="938749"/>
                </a:lnTo>
                <a:lnTo>
                  <a:pt x="357748" y="926647"/>
                </a:lnTo>
                <a:lnTo>
                  <a:pt x="287612" y="903368"/>
                </a:lnTo>
                <a:lnTo>
                  <a:pt x="222855" y="869881"/>
                </a:lnTo>
                <a:lnTo>
                  <a:pt x="164447" y="827152"/>
                </a:lnTo>
                <a:lnTo>
                  <a:pt x="113356" y="776148"/>
                </a:lnTo>
                <a:lnTo>
                  <a:pt x="70553" y="717835"/>
                </a:lnTo>
                <a:lnTo>
                  <a:pt x="37006" y="653182"/>
                </a:lnTo>
                <a:lnTo>
                  <a:pt x="13685" y="583155"/>
                </a:lnTo>
                <a:lnTo>
                  <a:pt x="1561" y="508721"/>
                </a:lnTo>
                <a:lnTo>
                  <a:pt x="0" y="470154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92223" y="1997964"/>
            <a:ext cx="886968" cy="8869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92223" y="1997964"/>
            <a:ext cx="887094" cy="887094"/>
          </a:xfrm>
          <a:custGeom>
            <a:avLst/>
            <a:gdLst/>
            <a:ahLst/>
            <a:cxnLst/>
            <a:rect l="l" t="t" r="r" b="b"/>
            <a:pathLst>
              <a:path w="887094" h="887094">
                <a:moveTo>
                  <a:pt x="0" y="443484"/>
                </a:moveTo>
                <a:lnTo>
                  <a:pt x="5803" y="371535"/>
                </a:lnTo>
                <a:lnTo>
                  <a:pt x="22603" y="303288"/>
                </a:lnTo>
                <a:lnTo>
                  <a:pt x="49490" y="239653"/>
                </a:lnTo>
                <a:lnTo>
                  <a:pt x="85551" y="181544"/>
                </a:lnTo>
                <a:lnTo>
                  <a:pt x="129873" y="129873"/>
                </a:lnTo>
                <a:lnTo>
                  <a:pt x="181544" y="85551"/>
                </a:lnTo>
                <a:lnTo>
                  <a:pt x="239653" y="49490"/>
                </a:lnTo>
                <a:lnTo>
                  <a:pt x="303288" y="22603"/>
                </a:lnTo>
                <a:lnTo>
                  <a:pt x="371535" y="5803"/>
                </a:lnTo>
                <a:lnTo>
                  <a:pt x="443483" y="0"/>
                </a:lnTo>
                <a:lnTo>
                  <a:pt x="479863" y="1469"/>
                </a:lnTo>
                <a:lnTo>
                  <a:pt x="550075" y="12885"/>
                </a:lnTo>
                <a:lnTo>
                  <a:pt x="616130" y="34843"/>
                </a:lnTo>
                <a:lnTo>
                  <a:pt x="677116" y="66431"/>
                </a:lnTo>
                <a:lnTo>
                  <a:pt x="732120" y="106736"/>
                </a:lnTo>
                <a:lnTo>
                  <a:pt x="780231" y="154847"/>
                </a:lnTo>
                <a:lnTo>
                  <a:pt x="820536" y="209851"/>
                </a:lnTo>
                <a:lnTo>
                  <a:pt x="852124" y="270837"/>
                </a:lnTo>
                <a:lnTo>
                  <a:pt x="874082" y="336892"/>
                </a:lnTo>
                <a:lnTo>
                  <a:pt x="885498" y="407104"/>
                </a:lnTo>
                <a:lnTo>
                  <a:pt x="886968" y="443484"/>
                </a:lnTo>
                <a:lnTo>
                  <a:pt x="885498" y="479863"/>
                </a:lnTo>
                <a:lnTo>
                  <a:pt x="874082" y="550075"/>
                </a:lnTo>
                <a:lnTo>
                  <a:pt x="852124" y="616130"/>
                </a:lnTo>
                <a:lnTo>
                  <a:pt x="820536" y="677116"/>
                </a:lnTo>
                <a:lnTo>
                  <a:pt x="780231" y="732120"/>
                </a:lnTo>
                <a:lnTo>
                  <a:pt x="732120" y="780231"/>
                </a:lnTo>
                <a:lnTo>
                  <a:pt x="677116" y="820536"/>
                </a:lnTo>
                <a:lnTo>
                  <a:pt x="616130" y="852124"/>
                </a:lnTo>
                <a:lnTo>
                  <a:pt x="550075" y="874082"/>
                </a:lnTo>
                <a:lnTo>
                  <a:pt x="479863" y="885498"/>
                </a:lnTo>
                <a:lnTo>
                  <a:pt x="443483" y="886968"/>
                </a:lnTo>
                <a:lnTo>
                  <a:pt x="407104" y="885498"/>
                </a:lnTo>
                <a:lnTo>
                  <a:pt x="336892" y="874082"/>
                </a:lnTo>
                <a:lnTo>
                  <a:pt x="270837" y="852124"/>
                </a:lnTo>
                <a:lnTo>
                  <a:pt x="209851" y="820536"/>
                </a:lnTo>
                <a:lnTo>
                  <a:pt x="154847" y="780231"/>
                </a:lnTo>
                <a:lnTo>
                  <a:pt x="106736" y="732120"/>
                </a:lnTo>
                <a:lnTo>
                  <a:pt x="66431" y="677116"/>
                </a:lnTo>
                <a:lnTo>
                  <a:pt x="34843" y="616130"/>
                </a:lnTo>
                <a:lnTo>
                  <a:pt x="12885" y="550075"/>
                </a:lnTo>
                <a:lnTo>
                  <a:pt x="1469" y="479863"/>
                </a:lnTo>
                <a:lnTo>
                  <a:pt x="0" y="443484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11139" y="1539721"/>
            <a:ext cx="6140450" cy="452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3716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Tx/>
              <a:buFont typeface="Arial"/>
              <a:buChar char="•"/>
              <a:tabLst>
                <a:tab pos="140970" algn="l"/>
              </a:tabLst>
              <a:defRPr/>
            </a:pP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4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5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ación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3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3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14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14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ip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14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año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s,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15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15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tir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16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15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prime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16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icio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15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15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15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14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que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15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15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i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esos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ope</a:t>
            </a:r>
            <a:r>
              <a:rPr kumimoji="0" sz="1600" b="0" i="0" u="none" strike="noStrike" kern="1200" cap="none" spc="-5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aci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ona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136525" lvl="0" indent="0" algn="just" defTabSz="914400" rtl="0" eaLnBrk="1" fontAlgn="auto" latinLnBrk="0" hangingPunct="1">
              <a:lnSpc>
                <a:spcPct val="99700"/>
              </a:lnSpc>
              <a:spcBef>
                <a:spcPts val="229"/>
              </a:spcBef>
              <a:spcAft>
                <a:spcPts val="0"/>
              </a:spcAft>
              <a:buClr>
                <a:srgbClr val="585858"/>
              </a:buClr>
              <a:buSzTx/>
              <a:buFont typeface="Arial"/>
              <a:buChar char="•"/>
              <a:tabLst>
                <a:tab pos="140970" algn="l"/>
              </a:tabLst>
              <a:defRPr/>
            </a:pP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educ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ó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600" b="0" i="0" u="none" strike="noStrike" kern="1200" cap="none" spc="13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adicional</a:t>
            </a:r>
            <a:r>
              <a:rPr kumimoji="0" sz="1600" b="0" i="0" u="none" strike="noStrike" kern="1200" cap="none" spc="14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1600" b="0" i="0" u="none" strike="noStrike" kern="1200" cap="none" spc="13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600" b="0" i="0" u="none" strike="noStrike" kern="1200" cap="none" spc="13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nt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0" i="0" u="none" strike="noStrike" kern="1200" cap="none" spc="14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ales</a:t>
            </a:r>
            <a:r>
              <a:rPr kumimoji="0" sz="1600" b="0" i="0" u="none" strike="noStrike" kern="1200" cap="none" spc="13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600" b="0" i="0" u="none" strike="noStrike" kern="1200" cap="none" spc="14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1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3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ari</a:t>
            </a: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13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1600" b="0" i="0" u="none" strike="noStrike" kern="1200" cap="none" spc="1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IR,</a:t>
            </a:r>
            <a:r>
              <a:rPr kumimoji="0" sz="1600" b="0" i="0" u="none" strike="noStrike" kern="1200" cap="none" spc="1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añ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art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ó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od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5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5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aci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ón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 de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impue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7465" marR="97790" lvl="0" indent="0" algn="just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>
                <a:srgbClr val="585858"/>
              </a:buClr>
              <a:buSzTx/>
              <a:buFont typeface="Arial"/>
              <a:buChar char="•"/>
              <a:tabLst>
                <a:tab pos="165735" algn="l"/>
              </a:tabLst>
              <a:defRPr/>
            </a:pP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4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ión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6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6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6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-5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anc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7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ancí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4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600" b="0" i="0" u="none" strike="noStrike" kern="1200" cap="none" spc="-5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5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6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que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i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sz="1600" b="0" i="0" u="none" strike="noStrike" kern="1200" cap="none" spc="6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sz="1600" b="0" i="0" u="none" strike="noStrike" kern="1200" cap="none" spc="7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sz="1600" b="0" i="0" u="none" strike="noStrike" kern="1200" cap="none" spc="7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onas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sz="1600" b="0" i="0" u="none" strike="noStrike" kern="1200" cap="none" spc="7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-5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sz="1600" b="0" i="0" u="none" strike="noStrike" kern="1200" cap="none" spc="8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sz="1600" b="0" i="0" u="none" strike="noStrike" kern="1200" cap="none" spc="7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cumpl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sz="1600" b="0" i="0" u="none" strike="noStrike" kern="1200" cap="none" spc="6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sz="1600" b="0" i="0" u="none" strike="noStrike" kern="1200" cap="none" spc="6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sz="1600" b="0" i="0" u="none" strike="noStrike" kern="1200" cap="none" spc="8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os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au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75565" lvl="0" indent="0" algn="just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585858"/>
              </a:buClr>
              <a:buSzTx/>
              <a:buFont typeface="Arial"/>
              <a:buChar char="•"/>
              <a:tabLst>
                <a:tab pos="14097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8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8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9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7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7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impor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aci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ó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8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8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9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8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4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clus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ame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9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8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4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sz="1600" b="0" i="0" u="none" strike="noStrike" kern="1200" cap="none" spc="16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ada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sz="1600" b="0" i="0" u="none" strike="noStrike" kern="1200" cap="none" spc="15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sz="1600" b="0" i="0" u="none" strike="noStrike" kern="1200" cap="none" spc="17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-5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 </a:t>
            </a:r>
            <a:r>
              <a:rPr kumimoji="0" sz="1600" b="0" i="0" u="none" strike="noStrike" kern="1200" cap="none" spc="-18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sz="1600" b="0" i="0" u="none" strike="noStrike" kern="1200" cap="none" spc="16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gu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sz="1600" b="0" i="0" u="none" strike="noStrike" kern="1200" cap="none" spc="16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sz="1600" b="0" i="0" u="none" strike="noStrike" kern="1200" cap="none" spc="17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sz="1600" b="0" i="0" u="none" strike="noStrike" kern="1200" cap="none" spc="16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sz="1600" b="0" i="0" u="none" strike="noStrike" kern="1200" cap="none" spc="16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600" b="0" i="0" u="none" strike="noStrike" kern="1200" cap="none" spc="-5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mación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oduc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</a:t>
            </a: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lí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desar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40335" marR="0" lvl="0" indent="-127635" algn="just" defTabSz="914400" rtl="0" eaLnBrk="1" fontAlgn="auto" latinLnBrk="0" hangingPunct="1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Tx/>
              <a:buFont typeface="Arial"/>
              <a:buChar char="•"/>
              <a:tabLst>
                <a:tab pos="140970" algn="l"/>
              </a:tabLst>
              <a:defRPr/>
            </a:pP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édito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6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bu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ario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6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9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6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-4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ado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6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6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6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600" b="0" i="0" u="none" strike="noStrike" kern="1200" cap="none" spc="-5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4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ias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primas,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37465" lvl="0" indent="0" algn="just" defTabSz="914400" rtl="0" eaLnBrk="1" fontAlgn="auto" latinLnBrk="0" hangingPunct="1">
              <a:lnSpc>
                <a:spcPts val="192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nsumo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 </a:t>
            </a:r>
            <a:r>
              <a:rPr kumimoji="0" sz="1600" b="0" i="0" u="none" strike="noStrike" kern="1200" cap="none" spc="-16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 </a:t>
            </a:r>
            <a:r>
              <a:rPr kumimoji="0" sz="1600" b="0" i="0" u="none" strike="noStrike" kern="1200" cap="none" spc="-15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vici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 </a:t>
            </a:r>
            <a:r>
              <a:rPr kumimoji="0" sz="1600" b="0" i="0" u="none" strike="noStrike" kern="1200" cap="none" spc="-16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venie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nt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 </a:t>
            </a:r>
            <a:r>
              <a:rPr kumimoji="0" sz="1600" b="0" i="0" u="none" strike="noStrike" kern="1200" cap="none" spc="-17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 </a:t>
            </a:r>
            <a:r>
              <a:rPr kumimoji="0" sz="1600" b="0" i="0" u="none" strike="noStrike" kern="1200" cap="none" spc="-16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io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 </a:t>
            </a:r>
            <a:r>
              <a:rPr kumimoji="0" sz="1600" b="0" i="0" u="none" strike="noStrike" kern="1200" cap="none" spc="-14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acional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 </a:t>
            </a:r>
            <a:r>
              <a:rPr kumimoji="0" sz="1600" b="0" i="0" u="none" strike="noStrike" kern="1200" cap="none" spc="-15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que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 </a:t>
            </a:r>
            <a:r>
              <a:rPr kumimoji="0" sz="1600" b="0" i="0" u="none" strike="noStrike" kern="1200" cap="none" spc="-16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oces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oduc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6355" marR="5080" lvl="0" indent="0" algn="just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>
                <a:srgbClr val="585858"/>
              </a:buClr>
              <a:buSzTx/>
              <a:buFont typeface="Arial"/>
              <a:buChar char="•"/>
              <a:tabLst>
                <a:tab pos="164465" algn="l"/>
              </a:tabLst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4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5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aci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ó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imp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aci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4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vici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0" i="0" u="none" strike="noStrike" kern="1200" cap="none" spc="1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elaciona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0" i="0" u="none" strike="noStrike" kern="1200" cap="none" spc="10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</a:t>
            </a:r>
            <a:r>
              <a:rPr kumimoji="0" sz="1600" b="0" i="0" u="none" strike="noStrike" kern="1200" cap="none" spc="10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600" b="0" i="0" u="none" strike="noStrike" kern="1200" cap="none" spc="9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tivi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</a:t>
            </a:r>
            <a:r>
              <a:rPr kumimoji="0" sz="1600" b="0" i="0" u="none" strike="noStrike" kern="1200" cap="none" spc="10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10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600" b="0" i="0" u="none" strike="noStrike" kern="1200" cap="none" spc="9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-5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9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las</a:t>
            </a:r>
            <a:r>
              <a:rPr kumimoji="0" sz="1600" b="0" i="0" u="none" strike="noStrike" kern="1200" cap="none" spc="9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5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aci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ones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de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nci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73173" y="276606"/>
            <a:ext cx="10113645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1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INCENTI</a:t>
            </a:r>
            <a:r>
              <a:rPr kumimoji="0" sz="4000" b="1" i="0" u="none" strike="noStrike" kern="1200" cap="none" spc="-10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000" b="1" i="0" u="none" strike="noStrike" kern="1200" cap="none" spc="-3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000" b="1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000" b="1" i="0" u="none" strike="noStrike" kern="1200" cap="none" spc="-6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000" b="1" i="0" u="none" strike="noStrike" kern="1200" cap="none" spc="-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</a:t>
            </a:r>
            <a:r>
              <a:rPr kumimoji="0" sz="4000" b="1" i="0" u="none" strike="noStrike" kern="1200" cap="none" spc="-9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000" b="1" i="0" u="none" strike="noStrike" kern="1200" cap="none" spc="-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CÍFICO</a:t>
            </a:r>
            <a:r>
              <a:rPr kumimoji="0" sz="4000" b="1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000" b="1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000" b="1" i="0" u="none" strike="noStrike" kern="1200" cap="none" spc="-7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000" b="1" i="0" u="none" strike="noStrike" kern="1200" cap="none" spc="-3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ONA</a:t>
            </a:r>
            <a:r>
              <a:rPr kumimoji="0" sz="4000" b="1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000" b="1" i="0" u="none" strike="noStrike" kern="1200" cap="none" spc="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000" b="1" i="0" u="none" strike="noStrike" kern="1200" cap="none" spc="-6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000" b="1" i="0" u="none" strike="noStrike" kern="1200" cap="none" spc="-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</a:t>
            </a:r>
            <a:r>
              <a:rPr kumimoji="0" sz="4000" b="1" i="0" u="none" strike="noStrike" kern="1200" cap="none" spc="-9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000" b="1" i="0" u="none" strike="noStrike" kern="1200" cap="none" spc="-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CIA</a:t>
            </a:r>
            <a:r>
              <a:rPr kumimoji="0" sz="4000" b="1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000" b="1" i="0" u="none" strike="noStrike" kern="1200" cap="none" spc="-6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000" b="1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000" b="1" i="0" u="none" strike="noStrike" kern="1200" cap="none" spc="-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4000" b="1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48754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1" i="0" u="none" strike="noStrike" kern="1200" cap="none" spc="-3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4000" b="1" i="0" u="none" strike="noStrike" kern="1200" cap="none" spc="-6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000" b="1" i="0" u="none" strike="noStrike" kern="1200" cap="none" spc="-7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000" b="1" i="0" u="none" strike="noStrike" kern="1200" cap="none" spc="-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</a:t>
            </a:r>
            <a:r>
              <a:rPr kumimoji="0" sz="4000" b="1" i="0" u="none" strike="noStrike" kern="1200" cap="none" spc="-6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000" b="1" i="0" u="none" strike="noStrike" kern="1200" cap="none" spc="-3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</a:t>
            </a:r>
            <a:r>
              <a:rPr kumimoji="0" sz="4000" b="1" i="0" u="none" strike="noStrike" kern="1200" cap="none" spc="-8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000" b="1" i="0" u="none" strike="noStrike" kern="1200" cap="none" spc="-3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000" b="1" i="0" u="none" strike="noStrike" kern="1200" cap="none" spc="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000" b="1" i="0" u="none" strike="noStrike" kern="1200" cap="none" spc="-8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000" b="1" i="0" u="none" strike="noStrike" kern="1200" cap="none" spc="-5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4000" b="1" i="0" u="none" strike="noStrike" kern="1200" cap="none" spc="-3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ONÓMI</a:t>
            </a:r>
            <a:r>
              <a:rPr kumimoji="0" sz="4000" b="1" i="0" u="none" strike="noStrike" kern="1200" cap="none" spc="-4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4000" b="1" i="0" u="none" strike="noStrike" kern="1200" cap="none" spc="-3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59889" y="1488821"/>
            <a:ext cx="60452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1400" b="1" i="0" u="none" strike="noStrike" kern="120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4040" y="2348102"/>
            <a:ext cx="1969770" cy="2080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5080" lvl="0" indent="0" algn="r" defTabSz="914400" rtl="0" eaLnBrk="1" fontAlgn="auto" latinLnBrk="0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</a:t>
            </a:r>
            <a:r>
              <a:rPr kumimoji="0" sz="14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O*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1365885" lvl="0" indent="107950" algn="l" defTabSz="914400" rtl="0" eaLnBrk="1" fontAlgn="auto" latinLnBrk="0" hangingPunct="1">
              <a:lnSpc>
                <a:spcPts val="154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 A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634365" marR="831215" lvl="0" indent="43815" algn="l" defTabSz="914400" rtl="0" eaLnBrk="1" fontAlgn="auto" latinLnBrk="0" hangingPunct="1">
              <a:lnSpc>
                <a:spcPts val="1750"/>
              </a:lnSpc>
              <a:spcBef>
                <a:spcPts val="10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ede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3210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osorja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871" y="523856"/>
            <a:ext cx="7176186" cy="213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 Título"/>
          <p:cNvSpPr txBox="1">
            <a:spLocks/>
          </p:cNvSpPr>
          <p:nvPr/>
        </p:nvSpPr>
        <p:spPr>
          <a:xfrm>
            <a:off x="7524388" y="357966"/>
            <a:ext cx="1326009" cy="519414"/>
          </a:xfrm>
          <a:prstGeom prst="rect">
            <a:avLst/>
          </a:prstGeom>
        </p:spPr>
        <p:txBody>
          <a:bodyPr/>
          <a:lstStyle/>
          <a:p>
            <a:pPr defTabSz="1219078">
              <a:lnSpc>
                <a:spcPts val="1699"/>
              </a:lnSpc>
              <a:spcBef>
                <a:spcPct val="0"/>
              </a:spcBef>
              <a:defRPr/>
            </a:pPr>
            <a:endParaRPr lang="es-EC" sz="1999" b="1" dirty="0">
              <a:solidFill>
                <a:srgbClr val="4F81B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44" name="AutoShape 16" descr="Resultado de imagen para sombreros de paja toquilla"/>
          <p:cNvSpPr>
            <a:spLocks noChangeAspect="1" noChangeArrowheads="1"/>
          </p:cNvSpPr>
          <p:nvPr/>
        </p:nvSpPr>
        <p:spPr bwMode="auto">
          <a:xfrm>
            <a:off x="155535" y="-144326"/>
            <a:ext cx="304721" cy="304722"/>
          </a:xfrm>
          <a:prstGeom prst="rect">
            <a:avLst/>
          </a:prstGeom>
          <a:noFill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s-EC" sz="1799"/>
          </a:p>
        </p:txBody>
      </p:sp>
      <p:sp>
        <p:nvSpPr>
          <p:cNvPr id="73746" name="AutoShape 18" descr="Resultado de imagen para sombreros de paja toquilla"/>
          <p:cNvSpPr>
            <a:spLocks noChangeAspect="1" noChangeArrowheads="1"/>
          </p:cNvSpPr>
          <p:nvPr/>
        </p:nvSpPr>
        <p:spPr bwMode="auto">
          <a:xfrm>
            <a:off x="155535" y="-144326"/>
            <a:ext cx="304721" cy="304722"/>
          </a:xfrm>
          <a:prstGeom prst="rect">
            <a:avLst/>
          </a:prstGeom>
          <a:noFill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s-EC" sz="1799"/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075935" y="53072"/>
            <a:ext cx="11006405" cy="64277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s-ES" sz="4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INCENTIVOS GENERALES – IMPUESTO AL VALOR AGREGADO (IVA)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576" y="2530623"/>
            <a:ext cx="6455335" cy="338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5892" y="4004914"/>
            <a:ext cx="5027891" cy="205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83689" y="1629269"/>
            <a:ext cx="2075909" cy="168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64022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64168" y="2017776"/>
            <a:ext cx="2996183" cy="3669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1964" y="876046"/>
            <a:ext cx="11296650" cy="4810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233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1" i="0" u="none" strike="noStrike" kern="1200" cap="none" spc="-4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CANC</a:t>
            </a:r>
            <a:r>
              <a:rPr kumimoji="0" sz="2400" b="1" i="0" u="none" strike="noStrike" kern="1200" cap="none" spc="1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1" i="0" u="none" strike="noStrike" kern="1200" cap="none" spc="-4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-3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-2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400" b="1" i="0" u="none" strike="noStrike" kern="1200" cap="none" spc="-4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abi</a:t>
            </a:r>
            <a:r>
              <a:rPr kumimoji="0" sz="2400" b="1" i="0" u="none" strike="noStrike" kern="1200" cap="none" spc="-2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</a:t>
            </a:r>
            <a:r>
              <a:rPr kumimoji="0" sz="2400" b="1" i="0" u="none" strike="noStrike" kern="1200" cap="none" spc="-2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none" strike="noStrike" kern="1200" cap="none" spc="-4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aria</a:t>
            </a:r>
            <a:r>
              <a:rPr kumimoji="0" sz="2400" b="1" i="0" u="none" strike="noStrike" kern="1200" cap="none" spc="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400" b="1" i="0" u="none" strike="noStrike" kern="1200" cap="none" spc="-3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los i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2400" b="1" i="0" u="none" strike="noStrike" kern="1200" cap="none" spc="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-4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-2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iv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os</a:t>
            </a:r>
            <a:r>
              <a:rPr kumimoji="0" sz="2400" b="1" i="0" u="none" strike="noStrike" kern="1200" cap="none" spc="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2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ribu</a:t>
            </a:r>
            <a:r>
              <a:rPr kumimoji="0" sz="2400" b="1" i="0" u="none" strike="noStrike" kern="1200" cap="none" spc="-4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arios</a:t>
            </a:r>
            <a:r>
              <a:rPr kumimoji="0" sz="2400" b="1" i="0" u="none" strike="noStrike" kern="1200" cap="none" spc="1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2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CI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2230" marR="3608070" lvl="0" indent="0" algn="l" defTabSz="914400" rtl="0" eaLnBrk="1" fontAlgn="auto" latinLnBrk="0" hangingPunct="1">
              <a:lnSpc>
                <a:spcPct val="101000"/>
              </a:lnSpc>
              <a:spcBef>
                <a:spcPts val="1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1C556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1C556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180" normalizeH="0" baseline="0" noProof="0" dirty="0">
                <a:ln>
                  <a:noFill/>
                </a:ln>
                <a:solidFill>
                  <a:srgbClr val="1C556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1C556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1C556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1C556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1C556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1C556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-25" normalizeH="0" baseline="0" noProof="0" dirty="0">
                <a:ln>
                  <a:noFill/>
                </a:ln>
                <a:solidFill>
                  <a:srgbClr val="1C556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1C556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1C556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r>
              <a:rPr kumimoji="0" sz="1800" b="1" i="0" u="none" strike="noStrike" kern="1200" cap="none" spc="175" normalizeH="0" baseline="0" noProof="0" dirty="0">
                <a:ln>
                  <a:noFill/>
                </a:ln>
                <a:solidFill>
                  <a:srgbClr val="1C556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4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1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acc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ed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1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1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0" i="0" u="none" strike="noStrike" kern="1200" cap="none" spc="1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nce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0" i="0" u="none" strike="noStrike" kern="1200" cap="none" spc="13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bu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arios,</a:t>
            </a:r>
            <a:r>
              <a:rPr kumimoji="0" sz="1600" b="0" i="0" u="none" strike="noStrike" kern="1200" cap="none" spc="1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</a:t>
            </a:r>
            <a:r>
              <a:rPr kumimoji="0" sz="1600" b="0" i="0" u="none" strike="noStrike" kern="1200" cap="none" spc="15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0" i="0" u="none" strike="noStrike" kern="1200" cap="none" spc="1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io</a:t>
            </a:r>
            <a:r>
              <a:rPr kumimoji="0" sz="1600" b="0" i="0" u="none" strike="noStrike" kern="1200" cap="none" spc="14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mar</a:t>
            </a:r>
            <a:r>
              <a:rPr kumimoji="0" sz="1600" b="0" i="0" u="none" strike="noStrike" kern="1200" cap="none" spc="1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600" b="0" i="0" u="none" strike="noStrike" kern="1200" cap="none" spc="13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600" b="0" i="0" u="none" strike="noStrike" kern="1200" cap="none" spc="-5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 de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4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ó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Sec</a:t>
            </a:r>
            <a:r>
              <a:rPr kumimoji="0" sz="1800" b="1" i="0" u="none" strike="noStrike" kern="1200" cap="none" spc="-3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r:</a:t>
            </a:r>
            <a:r>
              <a:rPr kumimoji="0" sz="1800" b="1" i="0" u="none" strike="noStrike" kern="1200" cap="none" spc="14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Pri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os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1600" b="0" i="0" u="none" strike="noStrike" kern="1200" cap="none" spc="9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nd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ias</a:t>
            </a:r>
            <a:r>
              <a:rPr kumimoji="0" sz="1600" b="0" i="0" u="none" strike="noStrike" kern="1200" cap="none" spc="10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á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as,</a:t>
            </a:r>
            <a:r>
              <a:rPr kumimoji="0" sz="1600" b="0" i="0" u="none" strike="noStrike" kern="1200" cap="none" spc="9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1600" b="0" i="0" u="none" strike="noStrike" kern="1200" cap="none" spc="10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600" b="0" i="0" u="none" strike="noStrike" kern="1200" cap="none" spc="-5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ég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0" i="0" u="none" strike="noStrike" kern="1200" cap="none" spc="9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600" b="0" i="0" u="none" strike="noStrike" kern="1200" cap="none" spc="9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tivi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1600" b="0" i="0" u="none" strike="noStrike" kern="1200" cap="none" spc="9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ciales</a:t>
            </a:r>
            <a:r>
              <a:rPr kumimoji="0" sz="1600" b="0" i="0" u="none" strike="noStrike" kern="1200" cap="none" spc="9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que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ado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1C556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1C556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1C556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1C556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1C556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1C556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ia:</a:t>
            </a:r>
            <a:r>
              <a:rPr kumimoji="0" sz="1800" b="1" i="0" u="none" strike="noStrike" kern="1200" cap="none" spc="-30" normalizeH="0" baseline="0" noProof="0" dirty="0">
                <a:ln>
                  <a:noFill/>
                </a:ln>
                <a:solidFill>
                  <a:srgbClr val="1C556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añ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os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able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í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od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cial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oba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2230" marR="3606165" lvl="0" indent="0" algn="l" defTabSz="914400" rtl="0" eaLnBrk="1" fontAlgn="auto" latinLnBrk="0" hangingPunct="1">
              <a:lnSpc>
                <a:spcPct val="100899"/>
              </a:lnSpc>
              <a:spcBef>
                <a:spcPts val="7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luc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ió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18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</a:t>
            </a:r>
            <a:r>
              <a:rPr kumimoji="0" sz="1800" b="1" i="0" u="none" strike="noStrike" kern="1200" cap="none" spc="-17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800" b="1" i="0" u="none" strike="noStrike" kern="1200" cap="none" spc="-2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1" i="0" u="none" strike="noStrike" kern="1200" cap="none" spc="-4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800" b="1" i="0" u="none" strike="noStrike" kern="1200" cap="none" spc="-2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-3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as: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18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rb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600" b="0" i="0" u="none" strike="noStrike" kern="1200" cap="none" spc="-5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aje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8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acional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7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17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acional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7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600" b="0" i="0" u="none" strike="noStrike" kern="1200" cap="none" spc="17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17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1600" b="0" i="0" u="none" strike="noStrike" kern="1200" cap="none" spc="17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4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xt</a:t>
            </a:r>
            <a:r>
              <a:rPr kumimoji="0" sz="1600" b="0" i="0" u="none" strike="noStrike" kern="1200" cap="none" spc="-5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je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2230" marR="0" lvl="0" indent="-50165" algn="l" defTabSz="914400" rtl="0" eaLnBrk="1" fontAlgn="auto" latinLnBrk="0" hangingPunct="1">
              <a:lnSpc>
                <a:spcPct val="100000"/>
              </a:lnSpc>
              <a:spcBef>
                <a:spcPts val="7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1C556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1" i="0" u="none" strike="noStrike" kern="1200" cap="none" spc="-30" normalizeH="0" baseline="0" noProof="0" dirty="0">
                <a:ln>
                  <a:noFill/>
                </a:ln>
                <a:solidFill>
                  <a:srgbClr val="1C556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1C556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1C556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-30" normalizeH="0" baseline="0" noProof="0" dirty="0">
                <a:ln>
                  <a:noFill/>
                </a:ln>
                <a:solidFill>
                  <a:srgbClr val="1C556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1C556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1C556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ió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1C556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-25" normalizeH="0" baseline="0" noProof="0" dirty="0">
                <a:ln>
                  <a:noFill/>
                </a:ln>
                <a:solidFill>
                  <a:srgbClr val="1C556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1C556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nue</a:t>
            </a:r>
            <a:r>
              <a:rPr kumimoji="0" sz="1800" b="1" i="0" u="none" strike="noStrike" kern="1200" cap="none" spc="-25" normalizeH="0" baseline="0" noProof="0" dirty="0">
                <a:ln>
                  <a:noFill/>
                </a:ln>
                <a:solidFill>
                  <a:srgbClr val="1C556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1C556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a:</a:t>
            </a:r>
            <a:r>
              <a:rPr kumimoji="0" sz="1800" b="1" i="0" u="none" strike="noStrike" kern="1200" cap="none" spc="-30" normalizeH="0" baseline="0" noProof="0" dirty="0">
                <a:ln>
                  <a:noFill/>
                </a:ln>
                <a:solidFill>
                  <a:srgbClr val="1C556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mín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USD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250,00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prime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añ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ó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od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ct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2230" marR="3708400" lvl="0" indent="0" algn="l" defTabSz="914400" rtl="0" eaLnBrk="1" fontAlgn="auto" latinLnBrk="0" hangingPunct="1">
              <a:lnSpc>
                <a:spcPct val="100899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-3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-2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ta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800" b="1" i="0" u="none" strike="noStrike" kern="1200" cap="none" spc="-2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15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</a:t>
            </a:r>
            <a:r>
              <a:rPr kumimoji="0" sz="1800" b="1" i="0" u="none" strike="noStrike" kern="1200" cap="none" spc="-15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nce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-2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1" i="0" u="none" strike="noStrike" kern="1200" cap="none" spc="-3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15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</a:t>
            </a:r>
            <a:r>
              <a:rPr kumimoji="0" sz="1800" b="1" i="0" u="none" strike="noStrike" kern="1200" cap="none" spc="-2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800" b="1" i="0" u="none" strike="noStrike" kern="1200" cap="none" spc="-3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ari</a:t>
            </a:r>
            <a:r>
              <a:rPr kumimoji="0" sz="1800" b="1" i="0" u="none" strike="noStrike" kern="1200" cap="none" spc="-2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s: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16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6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</a:t>
            </a:r>
            <a:r>
              <a:rPr kumimoji="0" sz="1600" b="0" i="0" u="none" strike="noStrike" kern="1200" cap="none" spc="-5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án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alt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5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ables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6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í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6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vig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nci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600" b="0" i="0" u="none" strike="noStrike" kern="1200" cap="none" spc="-5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1C556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-40" normalizeH="0" baseline="0" noProof="0" dirty="0">
                <a:ln>
                  <a:noFill/>
                </a:ln>
                <a:solidFill>
                  <a:srgbClr val="1C556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1C556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1C556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1C556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-55" normalizeH="0" baseline="0" noProof="0" dirty="0">
                <a:ln>
                  <a:noFill/>
                </a:ln>
                <a:solidFill>
                  <a:srgbClr val="1C556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1C556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1C556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1C556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ón</a:t>
            </a:r>
            <a:r>
              <a:rPr kumimoji="0" sz="1800" b="1" i="0" u="none" strike="noStrike" kern="1200" cap="none" spc="-35" normalizeH="0" baseline="0" noProof="0" dirty="0">
                <a:ln>
                  <a:noFill/>
                </a:ln>
                <a:solidFill>
                  <a:srgbClr val="1C556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1C556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1C556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1C556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1C556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1C556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ISD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1C556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8615" marR="0" lvl="0" indent="-286385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404040"/>
              </a:buClr>
              <a:buSzTx/>
              <a:buFont typeface="Arial"/>
              <a:buChar char="•"/>
              <a:tabLst>
                <a:tab pos="349250" algn="l"/>
              </a:tabLst>
              <a:defRPr/>
            </a:pPr>
            <a:r>
              <a:rPr kumimoji="0" sz="1600" b="0" i="0" u="none" strike="noStrike" kern="1200" cap="none" spc="-4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Impo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aci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ó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enes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api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ias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prima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8615" marR="3706495" lvl="0" indent="-28638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Tx/>
              <a:buFont typeface="Arial"/>
              <a:buChar char="•"/>
              <a:tabLst>
                <a:tab pos="349250" algn="l"/>
              </a:tabLst>
              <a:defRPr/>
            </a:pPr>
            <a:r>
              <a:rPr kumimoji="0" sz="1600" b="0" i="0" u="none" strike="noStrike" kern="1200" cap="none" spc="-4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114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videndos</a:t>
            </a:r>
            <a:r>
              <a:rPr kumimoji="0" sz="1600" b="0" i="0" u="none" strike="noStrike" kern="1200" cap="none" spc="114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buido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0" i="0" u="none" strike="noStrike" kern="1200" cap="none" spc="1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114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ocieda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1600" b="0" i="0" u="none" strike="noStrike" kern="1200" cap="none" spc="1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acionales</a:t>
            </a:r>
            <a:r>
              <a:rPr kumimoji="0" sz="1600" b="0" i="0" u="none" strike="noStrike" kern="1200" cap="none" spc="10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114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600" b="0" i="0" u="none" strike="noStrike" kern="1200" cap="none" spc="-5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anj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5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</a:t>
            </a:r>
            <a:r>
              <a:rPr kumimoji="0" sz="1600" b="0" i="0" u="none" strike="noStrike" kern="1200" cap="none" spc="1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mic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il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ia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</a:t>
            </a:r>
            <a:r>
              <a:rPr kumimoji="0" sz="1600" b="0" i="0" u="none" strike="noStrike" kern="1200" cap="none" spc="1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600" b="0" i="0" u="none" strike="noStrike" kern="1200" cap="none" spc="114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cuad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-14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ben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ficia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eside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cuador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4505" rIns="0" bIns="0" rtlCol="0">
            <a:spAutoFit/>
          </a:bodyPr>
          <a:lstStyle/>
          <a:p>
            <a:pPr marL="6076950">
              <a:lnSpc>
                <a:spcPct val="100000"/>
              </a:lnSpc>
            </a:pPr>
            <a:r>
              <a:rPr spc="-55" dirty="0"/>
              <a:t>C</a:t>
            </a:r>
            <a:r>
              <a:rPr spc="-30" dirty="0"/>
              <a:t>ONTR</a:t>
            </a:r>
            <a:r>
              <a:rPr spc="-345" dirty="0"/>
              <a:t>A</a:t>
            </a:r>
            <a:r>
              <a:rPr spc="-130" dirty="0"/>
              <a:t>T</a:t>
            </a:r>
            <a:r>
              <a:rPr spc="-35" dirty="0"/>
              <a:t>O</a:t>
            </a:r>
            <a:r>
              <a:rPr spc="-20" dirty="0"/>
              <a:t>S</a:t>
            </a:r>
            <a:r>
              <a:rPr dirty="0"/>
              <a:t> </a:t>
            </a:r>
            <a:r>
              <a:rPr spc="-35" dirty="0"/>
              <a:t>D</a:t>
            </a:r>
            <a:r>
              <a:rPr spc="-20" dirty="0"/>
              <a:t>E INVE</a:t>
            </a:r>
            <a:r>
              <a:rPr spc="-70" dirty="0"/>
              <a:t>R</a:t>
            </a:r>
            <a:r>
              <a:rPr spc="-25" dirty="0"/>
              <a:t>SIÓN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52744" y="786382"/>
            <a:ext cx="5082540" cy="5948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74764" y="3227832"/>
            <a:ext cx="1040892" cy="4099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47631" y="1851660"/>
            <a:ext cx="1185672" cy="2712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82100" y="4328159"/>
            <a:ext cx="1185672" cy="2834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313164" y="3703320"/>
            <a:ext cx="1018031" cy="3916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598152" y="2253995"/>
            <a:ext cx="769620" cy="1767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61959" y="3110483"/>
            <a:ext cx="1078992" cy="6583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41819" y="1776983"/>
            <a:ext cx="1120140" cy="3459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007352" y="3834384"/>
            <a:ext cx="856488" cy="2255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313164" y="2781300"/>
            <a:ext cx="989076" cy="2468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07352" y="4428744"/>
            <a:ext cx="922020" cy="1706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941819" y="2253995"/>
            <a:ext cx="1383792" cy="2301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929371" y="2781300"/>
            <a:ext cx="1252727" cy="2316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456676" y="2247900"/>
            <a:ext cx="987551" cy="26974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93023" y="1709927"/>
            <a:ext cx="922020" cy="39471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874764" y="2648711"/>
            <a:ext cx="923544" cy="4419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313164" y="3358896"/>
            <a:ext cx="1054607" cy="19354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193023" y="3703320"/>
            <a:ext cx="856487" cy="5486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127492" y="4361688"/>
            <a:ext cx="856488" cy="23012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4669" y="2105914"/>
            <a:ext cx="5307330" cy="3046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1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-2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143 </a:t>
            </a:r>
            <a:r>
              <a:rPr kumimoji="0" sz="2800" b="1" i="0" u="none" strike="noStrike" kern="1200" cap="none" spc="-2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</a:t>
            </a:r>
            <a:r>
              <a:rPr kumimoji="0" sz="2800" b="1" i="0" u="none" strike="noStrike" kern="1200" cap="none" spc="-5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800" b="1" i="0" u="none" strike="noStrike" kern="1200" cap="none" spc="-7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1" i="0" u="none" strike="noStrike" kern="1200" cap="none" spc="-4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1" i="0" u="none" strike="noStrike" kern="1200" cap="none" spc="-3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800" b="1" i="0" u="none" strike="noStrike" kern="1200" cap="none" spc="-1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os</a:t>
            </a:r>
            <a:r>
              <a:rPr kumimoji="0" sz="2800" b="1" i="0" u="none" strike="noStrike" kern="1200" cap="none" spc="1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-1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2800" b="1" i="0" u="none" strike="noStrike" kern="1200" cap="none" spc="1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1" i="0" u="none" strike="noStrike" kern="1200" cap="none" spc="-6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800" b="1" i="0" u="none" strike="noStrike" kern="1200" cap="none" spc="-4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800" b="1" i="0" u="none" strike="noStrike" kern="1200" cap="none" spc="-2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1" i="0" u="none" strike="noStrike" kern="1200" cap="none" spc="-5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1" i="0" u="none" strike="noStrike" kern="1200" cap="none" spc="-1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sión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235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1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</a:t>
            </a:r>
            <a:r>
              <a:rPr kumimoji="0" sz="2800" b="1" i="0" u="none" strike="noStrike" kern="1200" cap="none" spc="-5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1" i="0" u="none" strike="noStrike" kern="1200" cap="none" spc="-1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obad</a:t>
            </a:r>
            <a:r>
              <a:rPr kumimoji="0" sz="2800" b="1" i="0" u="none" strike="noStrike" kern="1200" cap="none" spc="-3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800" b="1" i="0" u="none" strike="noStrike" kern="1200" cap="none" spc="-1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800" b="1" i="0" u="none" strike="noStrike" kern="1200" cap="none" spc="3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 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alor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5735" marR="0" lvl="0" indent="0" algn="l" defTabSz="914400" rtl="0" eaLnBrk="1" fontAlgn="auto" latinLnBrk="0" hangingPunct="1">
              <a:lnSpc>
                <a:spcPts val="46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1" i="0" u="none" strike="noStrike" kern="1200" cap="none" spc="-2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USD</a:t>
            </a:r>
            <a:r>
              <a:rPr kumimoji="0" sz="4000" b="1" i="0" u="none" strike="noStrike" kern="120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000" b="1" i="0" u="none" strike="noStrike" kern="1200" cap="none" spc="-2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7,591</a:t>
            </a:r>
            <a:r>
              <a:rPr kumimoji="0" sz="4000" b="1" i="0" u="none" strike="noStrike" kern="120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000" b="1" i="0" u="none" strike="noStrike" kern="1200" cap="none" spc="-2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millones</a:t>
            </a: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2065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ea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ndo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5735" marR="0" lvl="0" indent="0" algn="l" defTabSz="914400" rtl="0" eaLnBrk="1" fontAlgn="auto" latinLnBrk="0" hangingPunct="1">
              <a:lnSpc>
                <a:spcPts val="47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1" i="0" u="none" strike="noStrike" kern="1200" cap="none" spc="-2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16,534 </a:t>
            </a:r>
            <a:r>
              <a:rPr kumimoji="0" sz="4000" b="1" i="0" u="none" strike="noStrike" kern="1200" cap="none" spc="-3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emp</a:t>
            </a:r>
            <a:r>
              <a: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000" b="1" i="0" u="none" strike="noStrike" kern="1200" cap="none" spc="-3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eo</a:t>
            </a:r>
            <a:r>
              <a:rPr kumimoji="0" sz="4000" b="1" i="0" u="none" strike="noStrike" kern="1200" cap="none" spc="-2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000" b="1" i="0" u="none" strike="noStrike" kern="1200" cap="none" spc="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000" b="1" i="0" u="none" strike="noStrike" kern="1200" cap="none" spc="-2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</a:t>
            </a:r>
            <a:r>
              <a:rPr kumimoji="0" sz="4000" b="1" i="0" u="none" strike="noStrike" kern="1200" cap="none" spc="-6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000" b="1" i="0" u="none" strike="noStrike" kern="1200" cap="none" spc="-2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</a:t>
            </a:r>
            <a:r>
              <a:rPr kumimoji="0" sz="4000" b="1" i="0" u="none" strike="noStrike" kern="1200" cap="none" spc="-5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000" b="1" i="0" u="none" strike="noStrike" kern="1200" cap="none" spc="-2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os</a:t>
            </a: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5621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Febrero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19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805" rIns="0" bIns="0" rtlCol="0">
            <a:spAutoFit/>
          </a:bodyPr>
          <a:lstStyle/>
          <a:p>
            <a:pPr marL="6076950">
              <a:lnSpc>
                <a:spcPct val="100000"/>
              </a:lnSpc>
            </a:pPr>
            <a:r>
              <a:rPr spc="-55" dirty="0"/>
              <a:t>C</a:t>
            </a:r>
            <a:r>
              <a:rPr spc="-30" dirty="0"/>
              <a:t>ONTR</a:t>
            </a:r>
            <a:r>
              <a:rPr spc="-345" dirty="0"/>
              <a:t>A</a:t>
            </a:r>
            <a:r>
              <a:rPr spc="-130" dirty="0"/>
              <a:t>T</a:t>
            </a:r>
            <a:r>
              <a:rPr spc="-35" dirty="0"/>
              <a:t>O</a:t>
            </a:r>
            <a:r>
              <a:rPr spc="-20" dirty="0"/>
              <a:t>S</a:t>
            </a:r>
            <a:r>
              <a:rPr dirty="0"/>
              <a:t> </a:t>
            </a:r>
            <a:r>
              <a:rPr spc="-35" dirty="0"/>
              <a:t>D</a:t>
            </a:r>
            <a:r>
              <a:rPr spc="-20" dirty="0"/>
              <a:t>E INVE</a:t>
            </a:r>
            <a:r>
              <a:rPr spc="-70" dirty="0"/>
              <a:t>R</a:t>
            </a:r>
            <a:r>
              <a:rPr spc="-25" dirty="0"/>
              <a:t>SIÓN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26 Imagen" descr="Imagen#7.png"/>
          <p:cNvPicPr>
            <a:picLocks noChangeAspect="1"/>
          </p:cNvPicPr>
          <p:nvPr/>
        </p:nvPicPr>
        <p:blipFill>
          <a:blip r:embed="rId3" cstate="print"/>
          <a:srcRect l="69091"/>
          <a:stretch>
            <a:fillRect/>
          </a:stretch>
        </p:blipFill>
        <p:spPr>
          <a:xfrm>
            <a:off x="3667740" y="3643258"/>
            <a:ext cx="1214130" cy="1358808"/>
          </a:xfrm>
          <a:prstGeom prst="rect">
            <a:avLst/>
          </a:prstGeom>
        </p:spPr>
      </p:pic>
      <p:pic>
        <p:nvPicPr>
          <p:cNvPr id="25" name="27 Imagen" descr="Imagen#7.png"/>
          <p:cNvPicPr>
            <a:picLocks noChangeAspect="1"/>
          </p:cNvPicPr>
          <p:nvPr/>
        </p:nvPicPr>
        <p:blipFill>
          <a:blip r:embed="rId3" cstate="print"/>
          <a:srcRect r="69091"/>
          <a:stretch>
            <a:fillRect/>
          </a:stretch>
        </p:blipFill>
        <p:spPr>
          <a:xfrm>
            <a:off x="1562301" y="1857773"/>
            <a:ext cx="1214130" cy="1358808"/>
          </a:xfrm>
          <a:prstGeom prst="rect">
            <a:avLst/>
          </a:prstGeom>
        </p:spPr>
      </p:pic>
      <p:pic>
        <p:nvPicPr>
          <p:cNvPr id="26" name="28 Imagen" descr="Imagen#7.png"/>
          <p:cNvPicPr>
            <a:picLocks noChangeAspect="1"/>
          </p:cNvPicPr>
          <p:nvPr/>
        </p:nvPicPr>
        <p:blipFill>
          <a:blip r:embed="rId3" cstate="print"/>
          <a:srcRect l="34545" r="32727"/>
          <a:stretch>
            <a:fillRect/>
          </a:stretch>
        </p:blipFill>
        <p:spPr>
          <a:xfrm>
            <a:off x="6310258" y="1857773"/>
            <a:ext cx="1285549" cy="1358808"/>
          </a:xfrm>
          <a:prstGeom prst="rect">
            <a:avLst/>
          </a:prstGeom>
        </p:spPr>
      </p:pic>
      <p:sp>
        <p:nvSpPr>
          <p:cNvPr id="27" name="9 CuadroTexto"/>
          <p:cNvSpPr txBox="1">
            <a:spLocks noChangeArrowheads="1"/>
          </p:cNvSpPr>
          <p:nvPr/>
        </p:nvSpPr>
        <p:spPr bwMode="auto">
          <a:xfrm>
            <a:off x="2810707" y="1857773"/>
            <a:ext cx="1629540" cy="110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1" tIns="45700" rIns="91401" bIns="45700">
            <a:spAutoFit/>
          </a:bodyPr>
          <a:lstStyle/>
          <a:p>
            <a:pPr>
              <a:defRPr/>
            </a:pPr>
            <a:r>
              <a:rPr lang="es-EC" sz="5398" b="1" dirty="0">
                <a:solidFill>
                  <a:srgbClr val="23A9A3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9.1</a:t>
            </a:r>
            <a:r>
              <a:rPr lang="es-EC" sz="6598" b="1" dirty="0">
                <a:solidFill>
                  <a:srgbClr val="23A9A3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¢</a:t>
            </a:r>
            <a:endParaRPr lang="es-EC" sz="5398" b="1" dirty="0">
              <a:solidFill>
                <a:srgbClr val="23A9A3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8" name="9 CuadroTexto"/>
          <p:cNvSpPr txBox="1">
            <a:spLocks noChangeArrowheads="1"/>
          </p:cNvSpPr>
          <p:nvPr/>
        </p:nvSpPr>
        <p:spPr bwMode="auto">
          <a:xfrm>
            <a:off x="4953290" y="3643258"/>
            <a:ext cx="1696841" cy="110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1" tIns="45700" rIns="91401" bIns="45700">
            <a:spAutoFit/>
          </a:bodyPr>
          <a:lstStyle/>
          <a:p>
            <a:pPr>
              <a:defRPr/>
            </a:pPr>
            <a:r>
              <a:rPr lang="es-EC" sz="5398" b="1" dirty="0">
                <a:solidFill>
                  <a:srgbClr val="1C5668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23</a:t>
            </a:r>
            <a:r>
              <a:rPr lang="es-EC" sz="6598" b="1" dirty="0">
                <a:solidFill>
                  <a:srgbClr val="1C5668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¢</a:t>
            </a:r>
            <a:endParaRPr lang="es-EC" sz="5398" b="1" dirty="0">
              <a:solidFill>
                <a:srgbClr val="1C5668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9" name="9 CuadroTexto"/>
          <p:cNvSpPr txBox="1">
            <a:spLocks noChangeArrowheads="1"/>
          </p:cNvSpPr>
          <p:nvPr/>
        </p:nvSpPr>
        <p:spPr bwMode="auto">
          <a:xfrm>
            <a:off x="7471572" y="2029883"/>
            <a:ext cx="1943403" cy="92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1" tIns="45700" rIns="91401" bIns="45700">
            <a:spAutoFit/>
          </a:bodyPr>
          <a:lstStyle/>
          <a:p>
            <a:pPr>
              <a:defRPr/>
            </a:pPr>
            <a:r>
              <a:rPr lang="es-EC" sz="5398" b="1" dirty="0">
                <a:solidFill>
                  <a:srgbClr val="23A9A3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0.72$</a:t>
            </a:r>
          </a:p>
        </p:txBody>
      </p:sp>
      <p:sp>
        <p:nvSpPr>
          <p:cNvPr id="30" name="TextBox 28"/>
          <p:cNvSpPr txBox="1"/>
          <p:nvPr/>
        </p:nvSpPr>
        <p:spPr>
          <a:xfrm>
            <a:off x="4291317" y="2252757"/>
            <a:ext cx="1714066" cy="707686"/>
          </a:xfrm>
          <a:prstGeom prst="rect">
            <a:avLst/>
          </a:prstGeom>
          <a:noFill/>
        </p:spPr>
        <p:txBody>
          <a:bodyPr wrap="square" lIns="91401" tIns="45700" rIns="91401" bIns="45700" rtlCol="0">
            <a:spAutoFit/>
          </a:bodyPr>
          <a:lstStyle/>
          <a:p>
            <a:pPr>
              <a:lnSpc>
                <a:spcPts val="1600"/>
              </a:lnSpc>
              <a:defRPr/>
            </a:pPr>
            <a:r>
              <a:rPr lang="es-EC" sz="1799" b="1" dirty="0">
                <a:solidFill>
                  <a:srgbClr val="23A9A3"/>
                </a:solidFill>
                <a:latin typeface="Arial" pitchFamily="34" charset="0"/>
                <a:cs typeface="Arial" pitchFamily="34" charset="0"/>
              </a:rPr>
              <a:t>Kilovatio promedio por hora</a:t>
            </a:r>
          </a:p>
        </p:txBody>
      </p:sp>
      <p:sp>
        <p:nvSpPr>
          <p:cNvPr id="31" name="TextBox 28"/>
          <p:cNvSpPr txBox="1"/>
          <p:nvPr/>
        </p:nvSpPr>
        <p:spPr>
          <a:xfrm>
            <a:off x="6310258" y="4067316"/>
            <a:ext cx="1714066" cy="502555"/>
          </a:xfrm>
          <a:prstGeom prst="rect">
            <a:avLst/>
          </a:prstGeom>
          <a:noFill/>
        </p:spPr>
        <p:txBody>
          <a:bodyPr wrap="square" lIns="91401" tIns="45700" rIns="91401" bIns="45700" rtlCol="0">
            <a:spAutoFit/>
          </a:bodyPr>
          <a:lstStyle/>
          <a:p>
            <a:pPr>
              <a:lnSpc>
                <a:spcPts val="1600"/>
              </a:lnSpc>
              <a:defRPr/>
            </a:pPr>
            <a:r>
              <a:rPr lang="es-EC" sz="1799" b="1" dirty="0">
                <a:solidFill>
                  <a:srgbClr val="1C5668"/>
                </a:solidFill>
                <a:latin typeface="Arial" pitchFamily="34" charset="0"/>
                <a:cs typeface="Arial" pitchFamily="34" charset="0"/>
              </a:rPr>
              <a:t>Por litro de diésel</a:t>
            </a:r>
          </a:p>
        </p:txBody>
      </p:sp>
      <p:sp>
        <p:nvSpPr>
          <p:cNvPr id="32" name="TextBox 28"/>
          <p:cNvSpPr txBox="1"/>
          <p:nvPr/>
        </p:nvSpPr>
        <p:spPr>
          <a:xfrm>
            <a:off x="9211508" y="2252757"/>
            <a:ext cx="1714066" cy="502555"/>
          </a:xfrm>
          <a:prstGeom prst="rect">
            <a:avLst/>
          </a:prstGeom>
          <a:noFill/>
        </p:spPr>
        <p:txBody>
          <a:bodyPr wrap="square" lIns="91401" tIns="45700" rIns="91401" bIns="45700" rtlCol="0">
            <a:spAutoFit/>
          </a:bodyPr>
          <a:lstStyle/>
          <a:p>
            <a:pPr>
              <a:lnSpc>
                <a:spcPts val="1600"/>
              </a:lnSpc>
              <a:defRPr/>
            </a:pPr>
            <a:r>
              <a:rPr lang="es-EC" sz="1799" b="1" dirty="0">
                <a:solidFill>
                  <a:srgbClr val="23A9A3"/>
                </a:solidFill>
                <a:latin typeface="Arial" pitchFamily="34" charset="0"/>
                <a:cs typeface="Arial" pitchFamily="34" charset="0"/>
              </a:rPr>
              <a:t>Por metro cúbico</a:t>
            </a:r>
          </a:p>
        </p:txBody>
      </p:sp>
      <p:sp>
        <p:nvSpPr>
          <p:cNvPr id="33" name="67 CuadroTexto"/>
          <p:cNvSpPr txBox="1"/>
          <p:nvPr/>
        </p:nvSpPr>
        <p:spPr>
          <a:xfrm rot="16200000">
            <a:off x="9381010" y="3389417"/>
            <a:ext cx="5063597" cy="507683"/>
          </a:xfrm>
          <a:prstGeom prst="rect">
            <a:avLst/>
          </a:prstGeom>
          <a:noFill/>
        </p:spPr>
        <p:txBody>
          <a:bodyPr wrap="square" lIns="91401" tIns="45700" rIns="91401" bIns="45700" rtlCol="0">
            <a:spAutoFit/>
          </a:bodyPr>
          <a:lstStyle/>
          <a:p>
            <a:r>
              <a:rPr lang="es-EC" sz="9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*Fuente: </a:t>
            </a:r>
            <a:r>
              <a:rPr lang="es-MX" sz="9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Subsecretaría de Generación y Transmisión de Energía MEER , </a:t>
            </a:r>
            <a:r>
              <a:rPr lang="es-EC" sz="9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OLADE – Año 2014, Banco Mundial – Año 2014, Empresa Pública Metropolitana de Agua potable y Saneamiento – Año 2014</a:t>
            </a:r>
          </a:p>
        </p:txBody>
      </p:sp>
      <p:sp>
        <p:nvSpPr>
          <p:cNvPr id="34" name="Text Placeholder 5"/>
          <p:cNvSpPr txBox="1">
            <a:spLocks/>
          </p:cNvSpPr>
          <p:nvPr/>
        </p:nvSpPr>
        <p:spPr>
          <a:xfrm>
            <a:off x="483076" y="285933"/>
            <a:ext cx="11006405" cy="64277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C" sz="2799" b="1" dirty="0">
                <a:solidFill>
                  <a:srgbClr val="23A9A3"/>
                </a:solidFill>
                <a:latin typeface="Arial" pitchFamily="34" charset="0"/>
                <a:cs typeface="Arial" pitchFamily="34" charset="0"/>
              </a:rPr>
              <a:t>Costos</a:t>
            </a:r>
            <a:r>
              <a:rPr lang="es-EC" sz="2799" dirty="0">
                <a:solidFill>
                  <a:srgbClr val="1C56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C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de servicios esenciales para </a:t>
            </a:r>
            <a:r>
              <a:rPr lang="es-EC" sz="2799" b="1" dirty="0">
                <a:solidFill>
                  <a:srgbClr val="23A9A3"/>
                </a:solidFill>
                <a:latin typeface="Arial" pitchFamily="34" charset="0"/>
                <a:cs typeface="Arial" pitchFamily="34" charset="0"/>
              </a:rPr>
              <a:t>industrias</a:t>
            </a:r>
          </a:p>
        </p:txBody>
      </p:sp>
    </p:spTree>
    <p:extLst>
      <p:ext uri="{BB962C8B-B14F-4D97-AF65-F5344CB8AC3E}">
        <p14:creationId xmlns:p14="http://schemas.microsoft.com/office/powerpoint/2010/main" xmlns="" val="788930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06650" y="2240520"/>
            <a:ext cx="9147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err="1">
                <a:solidFill>
                  <a:schemeClr val="bg1"/>
                </a:solidFill>
              </a:rPr>
              <a:t>Hemos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Visto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Ya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Algunos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Resultados</a:t>
            </a:r>
            <a:r>
              <a:rPr lang="en-US" sz="4000" b="1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xmlns="" val="4006935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0" y="-13748"/>
            <a:ext cx="9616440" cy="132343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>
                <a:solidFill>
                  <a:prstClr val="black">
                    <a:lumMod val="65000"/>
                    <a:lumOff val="35000"/>
                  </a:prstClr>
                </a:solidFill>
              </a:rPr>
              <a:t>Evolución de la Inversión Extranjera Directa en Ecuador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F5CAB529-C7D2-4C0E-A77E-425BBC7E412F}"/>
              </a:ext>
            </a:extLst>
          </p:cNvPr>
          <p:cNvSpPr/>
          <p:nvPr/>
        </p:nvSpPr>
        <p:spPr>
          <a:xfrm>
            <a:off x="0" y="6581001"/>
            <a:ext cx="63366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b="1" dirty="0">
                <a:solidFill>
                  <a:prstClr val="black"/>
                </a:solidFill>
              </a:rPr>
              <a:t>Fuente: </a:t>
            </a:r>
            <a:r>
              <a:rPr lang="es-EC" sz="1200" dirty="0">
                <a:solidFill>
                  <a:prstClr val="black"/>
                </a:solidFill>
              </a:rPr>
              <a:t>Banco Central del Ecuador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="" xmlns:a16="http://schemas.microsoft.com/office/drawing/2014/main" id="{BA6F382F-DF24-40B1-880F-7F3851B5DA28}"/>
              </a:ext>
            </a:extLst>
          </p:cNvPr>
          <p:cNvGraphicFramePr>
            <a:graphicFrameLocks/>
          </p:cNvGraphicFramePr>
          <p:nvPr/>
        </p:nvGraphicFramePr>
        <p:xfrm>
          <a:off x="275303" y="1309691"/>
          <a:ext cx="11779045" cy="4452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12664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 Título"/>
          <p:cNvSpPr txBox="1">
            <a:spLocks/>
          </p:cNvSpPr>
          <p:nvPr/>
        </p:nvSpPr>
        <p:spPr>
          <a:xfrm>
            <a:off x="7524388" y="357966"/>
            <a:ext cx="1326009" cy="519414"/>
          </a:xfrm>
          <a:prstGeom prst="rect">
            <a:avLst/>
          </a:prstGeom>
        </p:spPr>
        <p:txBody>
          <a:bodyPr/>
          <a:lstStyle/>
          <a:p>
            <a:pPr defTabSz="1219078">
              <a:lnSpc>
                <a:spcPts val="1699"/>
              </a:lnSpc>
              <a:spcBef>
                <a:spcPct val="0"/>
              </a:spcBef>
              <a:defRPr/>
            </a:pPr>
            <a:endParaRPr lang="es-EC" sz="1999" b="1" dirty="0">
              <a:solidFill>
                <a:srgbClr val="4F81B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44" name="AutoShape 16" descr="Resultado de imagen para sombreros de paja toquilla"/>
          <p:cNvSpPr>
            <a:spLocks noChangeAspect="1" noChangeArrowheads="1"/>
          </p:cNvSpPr>
          <p:nvPr/>
        </p:nvSpPr>
        <p:spPr bwMode="auto">
          <a:xfrm>
            <a:off x="155535" y="-144326"/>
            <a:ext cx="304721" cy="304722"/>
          </a:xfrm>
          <a:prstGeom prst="rect">
            <a:avLst/>
          </a:prstGeom>
          <a:noFill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s-EC" sz="1799"/>
          </a:p>
        </p:txBody>
      </p:sp>
      <p:sp>
        <p:nvSpPr>
          <p:cNvPr id="73746" name="AutoShape 18" descr="Resultado de imagen para sombreros de paja toquilla"/>
          <p:cNvSpPr>
            <a:spLocks noChangeAspect="1" noChangeArrowheads="1"/>
          </p:cNvSpPr>
          <p:nvPr/>
        </p:nvSpPr>
        <p:spPr bwMode="auto">
          <a:xfrm>
            <a:off x="155535" y="-144326"/>
            <a:ext cx="304721" cy="304722"/>
          </a:xfrm>
          <a:prstGeom prst="rect">
            <a:avLst/>
          </a:prstGeom>
          <a:noFill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s-EC" sz="1799"/>
          </a:p>
        </p:txBody>
      </p:sp>
      <p:sp>
        <p:nvSpPr>
          <p:cNvPr id="7" name="3 Rectángulo"/>
          <p:cNvSpPr>
            <a:spLocks noChangeArrowheads="1"/>
          </p:cNvSpPr>
          <p:nvPr/>
        </p:nvSpPr>
        <p:spPr bwMode="auto">
          <a:xfrm>
            <a:off x="1882285" y="171691"/>
            <a:ext cx="10069166" cy="139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defTabSz="108711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EC" alt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MULTINACIONALES EN ECUADOR</a:t>
            </a:r>
          </a:p>
          <a:p>
            <a:pPr algn="r" defTabSz="108711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C" altLang="pt-BR" sz="1799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108711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EC" altLang="pt-BR" sz="1799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Ecuador hay aproximadamente 50 empresas clasificadas por Fortune Global 500, estos incluyen:</a:t>
            </a:r>
            <a:endParaRPr lang="en-US" altLang="pt-BR" sz="1799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 descr="C:\Users\ctroyap\Desktop\INVERSIONES\AGENDAS\DUBAI\logos\BlobServer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0258" y="2548960"/>
            <a:ext cx="2499662" cy="63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21 Imagen" descr="Fedex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352" y="1701457"/>
            <a:ext cx="1428378" cy="62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22 Imagen" descr="GM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258" y="3629767"/>
            <a:ext cx="857027" cy="85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30 Imagen" descr="jj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490" y="1772875"/>
            <a:ext cx="2313972" cy="48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31 Imagen" descr="1280px-Coca-Cola_logo.svg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4988" y="1701456"/>
            <a:ext cx="1433140" cy="46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32 Imagen" descr="Chevrolet_logo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2210" y="4939112"/>
            <a:ext cx="1187141" cy="78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33 Imagen" descr="Mcdonalds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9110" y="3629767"/>
            <a:ext cx="1428378" cy="92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34 Imagen" descr="Halliburton_logo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070" y="2763218"/>
            <a:ext cx="2928175" cy="307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38 Imagen" descr="DA76879LOGO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DFFFA"/>
              </a:clrFrom>
              <a:clrTo>
                <a:srgbClr val="FD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3501" y="2763218"/>
            <a:ext cx="2691699" cy="35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39 Imagen" descr="Pepsi.pn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0461" y="1630038"/>
            <a:ext cx="1472816" cy="62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 descr="http://indolinkspanish.files.wordpress.com/2010/10/siemens_logo-1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9987" y="1772876"/>
            <a:ext cx="1856891" cy="42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http://www.clubdarwin.net/sites/clubdarwin.net/files/ambev_logo_0.jpe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892" b="25272"/>
          <a:stretch>
            <a:fillRect/>
          </a:stretch>
        </p:blipFill>
        <p:spPr bwMode="auto">
          <a:xfrm>
            <a:off x="8881338" y="2691799"/>
            <a:ext cx="1499797" cy="42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8" descr="http://www.redceres.org/wp-content/uploads/2013/03/Holcim-logo.gif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1943" y="5053383"/>
            <a:ext cx="1231579" cy="56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6" descr="C:\Users\ctroyap\Desktop\INVERSIONES\AGENDAS\DUBAI\logos\logovicunha.gif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4108" y="3701185"/>
            <a:ext cx="1714054" cy="71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37 Imagen" descr="01_LAN_fondoblanco_09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02" t="9991" r="2390" b="10590"/>
          <a:stretch>
            <a:fillRect/>
          </a:stretch>
        </p:blipFill>
        <p:spPr bwMode="auto">
          <a:xfrm>
            <a:off x="9320961" y="5070841"/>
            <a:ext cx="1493449" cy="54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http://www.forodecostarica.com/attachments/181613d1330413032-como-se-compara-movistar-claro-y-el-ice-juzgue-ust-claro-32022.jpe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4137" y="4961659"/>
            <a:ext cx="834808" cy="84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C:\Users\ctroyap\Desktop\INVERSIONES\AGENDAS\DUBAI\logos\great-wall-logo.jp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0990" y="3722611"/>
            <a:ext cx="1087154" cy="67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 descr="http://alternativo.mx/wp-content/uploads/2011/05/unilever-logo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1763" y="4939112"/>
            <a:ext cx="936381" cy="86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2" descr="C:\Users\ctroyap\Desktop\INVERSIONES\AGENDAS\DUBAI\logos\tt_toto_logo.gif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52554" y="2763217"/>
            <a:ext cx="1285540" cy="31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9" descr="C:\Users\ctroyap\Desktop\INVERSIONES\AGENDAS\DUBAI\logos\20101210145514_MRPFQW.jpg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7961" y="3701186"/>
            <a:ext cx="1782299" cy="72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 descr="C:\Users\ctroyap\Desktop\INVERSIONES\AGENDAS\DUBAI\logos\ecoluxury_main_logo.jpg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697" r="29762"/>
          <a:stretch>
            <a:fillRect/>
          </a:stretch>
        </p:blipFill>
        <p:spPr bwMode="auto">
          <a:xfrm>
            <a:off x="5062216" y="5145435"/>
            <a:ext cx="1753731" cy="57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8" descr="C:\Users\ctroyap\Desktop\INVERSIONES\AGENDAS\DUBAI\logos\logo-sony.jpg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552" b="28384"/>
          <a:stretch>
            <a:fillRect/>
          </a:stretch>
        </p:blipFill>
        <p:spPr bwMode="auto">
          <a:xfrm>
            <a:off x="5738906" y="3915442"/>
            <a:ext cx="1706119" cy="49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C:\Users\ctroyap\Desktop\INVERSIONES\AGENDAS\DUBAI\logos\arca_logo.jpg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8FFF8"/>
              </a:clrFrom>
              <a:clrTo>
                <a:srgbClr val="F8FF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9716" y="1630038"/>
            <a:ext cx="1428378" cy="59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57398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406650" y="2240520"/>
            <a:ext cx="9147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err="1">
                <a:solidFill>
                  <a:schemeClr val="bg1"/>
                </a:solidFill>
              </a:rPr>
              <a:t>Invertir</a:t>
            </a:r>
            <a:r>
              <a:rPr lang="en-US" sz="4000" b="1" dirty="0">
                <a:solidFill>
                  <a:schemeClr val="bg1"/>
                </a:solidFill>
              </a:rPr>
              <a:t> en Ecuador:</a:t>
            </a:r>
          </a:p>
          <a:p>
            <a:pPr algn="r"/>
            <a:r>
              <a:rPr lang="en-US" sz="4000" b="1" dirty="0">
                <a:solidFill>
                  <a:schemeClr val="bg1"/>
                </a:solidFill>
              </a:rPr>
              <a:t>Un País de </a:t>
            </a:r>
            <a:r>
              <a:rPr lang="en-US" sz="4000" b="1" dirty="0" err="1">
                <a:solidFill>
                  <a:schemeClr val="bg1"/>
                </a:solidFill>
              </a:rPr>
              <a:t>Oportunidades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471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 Título"/>
          <p:cNvSpPr txBox="1">
            <a:spLocks/>
          </p:cNvSpPr>
          <p:nvPr/>
        </p:nvSpPr>
        <p:spPr>
          <a:xfrm>
            <a:off x="7524388" y="357966"/>
            <a:ext cx="1326009" cy="519414"/>
          </a:xfrm>
          <a:prstGeom prst="rect">
            <a:avLst/>
          </a:prstGeom>
        </p:spPr>
        <p:txBody>
          <a:bodyPr/>
          <a:lstStyle/>
          <a:p>
            <a:pPr defTabSz="1219078">
              <a:lnSpc>
                <a:spcPts val="1699"/>
              </a:lnSpc>
              <a:spcBef>
                <a:spcPct val="0"/>
              </a:spcBef>
              <a:defRPr/>
            </a:pPr>
            <a:endParaRPr lang="es-EC" sz="1999" b="1" dirty="0">
              <a:solidFill>
                <a:srgbClr val="4F81B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44" name="AutoShape 16" descr="Resultado de imagen para sombreros de paja toquilla"/>
          <p:cNvSpPr>
            <a:spLocks noChangeAspect="1" noChangeArrowheads="1"/>
          </p:cNvSpPr>
          <p:nvPr/>
        </p:nvSpPr>
        <p:spPr bwMode="auto">
          <a:xfrm>
            <a:off x="155535" y="-144326"/>
            <a:ext cx="304721" cy="304722"/>
          </a:xfrm>
          <a:prstGeom prst="rect">
            <a:avLst/>
          </a:prstGeom>
          <a:noFill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s-EC" sz="1799"/>
          </a:p>
        </p:txBody>
      </p:sp>
      <p:sp>
        <p:nvSpPr>
          <p:cNvPr id="73746" name="AutoShape 18" descr="Resultado de imagen para sombreros de paja toquilla"/>
          <p:cNvSpPr>
            <a:spLocks noChangeAspect="1" noChangeArrowheads="1"/>
          </p:cNvSpPr>
          <p:nvPr/>
        </p:nvSpPr>
        <p:spPr bwMode="auto">
          <a:xfrm>
            <a:off x="155535" y="-144326"/>
            <a:ext cx="304721" cy="304722"/>
          </a:xfrm>
          <a:prstGeom prst="rect">
            <a:avLst/>
          </a:prstGeom>
          <a:noFill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s-EC" sz="1799"/>
          </a:p>
        </p:txBody>
      </p:sp>
      <p:pic>
        <p:nvPicPr>
          <p:cNvPr id="8" name="Picture 2" descr="http://i.forbesimg.com/media/lists/companies/sinopec_416x4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165" y="2483890"/>
            <a:ext cx="1009387" cy="100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wanafrica.com/wp-content/uploads/Nestle-Logo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7666" y="2593399"/>
            <a:ext cx="1223643" cy="83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https://www.telefonica.com/documents/153952/154445/lgo_movistar_at.png/52fb54ac-f910-4fae-b35e-4214e10efd55?t=143815488198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0461" y="2704495"/>
            <a:ext cx="2393327" cy="79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s://upload.wikimedia.org/wikipedia/commons/thumb/d/df/Logo_de_Repsol.jpg/245px-Logo_de_Repso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343" y="2466432"/>
            <a:ext cx="1437901" cy="100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https://mran.revolutionanalytics.com/assets/img/MSFT_logo_rgb_C-Gray.3b15622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5830" y="2775914"/>
            <a:ext cx="1783885" cy="38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https://upload.wikimedia.org/wikipedia/commons/thumb/e/e3/Pfizer.svg/245px-Pfizer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96992" y="2633076"/>
            <a:ext cx="1098264" cy="74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https://pbs.twimg.com/profile_images/458935462971707392/js6tDCe-.jp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745" y="3731341"/>
            <a:ext cx="998278" cy="101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 descr="http://www.healthline.com/hlcmsresource/images/diabetesmine/wp-content/uploads/2010/07/Sanofi-Aventis-logo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6724" y="3602786"/>
            <a:ext cx="1812453" cy="105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 descr="http://www.photos.apo-opa.com/plog-content/images/apo/logos/novartis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5666" y="3945597"/>
            <a:ext cx="2077497" cy="50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4" descr="https://upload.wikimedia.org/wikipedia/en/thumb/1/1a/Kraft_Foods_logo.svg/1280px-Kraft_Foods_logo.sv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0130" y="3790063"/>
            <a:ext cx="2087019" cy="79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8" descr="https://upload.wikimedia.org/wikipedia/en/thumb/2/28/America_Movil1.svg/1280px-America_Movil1.sv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009" b="19472"/>
          <a:stretch>
            <a:fillRect/>
          </a:stretch>
        </p:blipFill>
        <p:spPr bwMode="auto">
          <a:xfrm>
            <a:off x="9524108" y="3874179"/>
            <a:ext cx="2207637" cy="71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0" descr="http://nootropicsmexico.com/wp-content/uploads/2014/08/abbott-laboratories-log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14" b="32765"/>
          <a:stretch>
            <a:fillRect/>
          </a:stretch>
        </p:blipFill>
        <p:spPr bwMode="auto">
          <a:xfrm>
            <a:off x="3191633" y="2814005"/>
            <a:ext cx="1883871" cy="59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2" descr="http://solutions.3m.com/3MContentRetrievalAPI/BlobServlet?lmd=1332511038000&amp;locale=en_US&amp;assetType=MMM_Image&amp;assetId=1319224094468&amp;blobAttribute=ImageFile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002" y="5083539"/>
            <a:ext cx="863375" cy="63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4" descr="http://www.slb.com/about/brand/~/media/Images/about/brand/bluelogo_large.ashx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6543" y="5185112"/>
            <a:ext cx="2098129" cy="46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4" descr="https://upload.wikimedia.org/wikipedia/en/thumb/a/a3/SABMiller.svg/1280px-SABMiller.svg.pn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8386" y="3655160"/>
            <a:ext cx="1044303" cy="95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6" descr="https://goodlogo.com/images/logos/glaxosmithkline_gsk_logo_3500.gif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353" y="5016881"/>
            <a:ext cx="1431552" cy="68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8" descr="https://upload.wikimedia.org/wikipedia/commons/thumb/5/5c/Veolia-environment-logo.svg/2000px-Veolia-environment-logo.svg.pn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7148" y="4940701"/>
            <a:ext cx="2071149" cy="84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0" descr="https://upload.wikimedia.org/wikipedia/en/thumb/a/ac/Lafarge.svg/800px-Lafarge.svg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76400" y="4940700"/>
            <a:ext cx="1347437" cy="85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8" descr="http://www.redceres.org/wp-content/uploads/2013/03/Holcim-logo.gif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624" y="4940701"/>
            <a:ext cx="1664853" cy="76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7" descr="C:\Users\ctroyap\Desktop\INVERSIONES\AGENDAS\DUBAI\logos\continental_logo.jpg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367" b="34071"/>
          <a:stretch>
            <a:fillRect/>
          </a:stretch>
        </p:blipFill>
        <p:spPr bwMode="auto">
          <a:xfrm>
            <a:off x="552307" y="1628450"/>
            <a:ext cx="2082258" cy="49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" descr="C:\Users\ctroyap\Desktop\INVERSIONES\AGENDAS\DUBAI\logos\turkish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4449" y="1634798"/>
            <a:ext cx="4799350" cy="56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3" descr="C:\Users\ctroyap\Desktop\INVERSIONES\AGENDAS\DUBAI\logos\louvre-hotels-group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06637" y="1628450"/>
            <a:ext cx="1891807" cy="53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41 Imagen" descr="valrhona.jpg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3892" y="1557031"/>
            <a:ext cx="1550584" cy="73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3 Rectángulo"/>
          <p:cNvSpPr>
            <a:spLocks noChangeArrowheads="1"/>
          </p:cNvSpPr>
          <p:nvPr/>
        </p:nvSpPr>
        <p:spPr bwMode="auto">
          <a:xfrm>
            <a:off x="2456597" y="142514"/>
            <a:ext cx="9532814" cy="139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defTabSz="108711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EC" alt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MULTINACIONALES EN ECUADOR</a:t>
            </a:r>
          </a:p>
          <a:p>
            <a:pPr algn="r" defTabSz="108711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C" altLang="pt-BR" sz="1799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108711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EC" altLang="pt-BR" sz="1799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Ecuador hay aproximadamente 50 empresas clasificadas por Fortune Global 500, estos incluyen:</a:t>
            </a:r>
            <a:endParaRPr lang="en-US" altLang="pt-BR" sz="1799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1124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7231" y="2240520"/>
            <a:ext cx="11652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Oportunidades</a:t>
            </a:r>
            <a:r>
              <a:rPr lang="en-US" sz="4000" b="1" dirty="0" smtClean="0">
                <a:solidFill>
                  <a:schemeClr val="bg1"/>
                </a:solidFill>
              </a:rPr>
              <a:t> de </a:t>
            </a:r>
            <a:r>
              <a:rPr lang="en-US" sz="4000" b="1" dirty="0" err="1" smtClean="0">
                <a:solidFill>
                  <a:schemeClr val="bg1"/>
                </a:solidFill>
              </a:rPr>
              <a:t>Inversión</a:t>
            </a:r>
            <a:r>
              <a:rPr lang="en-US" sz="4000" b="1" dirty="0" smtClean="0">
                <a:solidFill>
                  <a:schemeClr val="bg1"/>
                </a:solidFill>
              </a:rPr>
              <a:t> en </a:t>
            </a: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Proyectos</a:t>
            </a:r>
            <a:r>
              <a:rPr lang="en-US" sz="4000" b="1" dirty="0" smtClean="0">
                <a:solidFill>
                  <a:schemeClr val="bg1"/>
                </a:solidFill>
              </a:rPr>
              <a:t> del sector </a:t>
            </a:r>
            <a:r>
              <a:rPr lang="en-US" sz="4000" b="1" dirty="0" err="1" smtClean="0">
                <a:solidFill>
                  <a:schemeClr val="bg1"/>
                </a:solidFill>
              </a:rPr>
              <a:t>lácteo</a:t>
            </a:r>
            <a:r>
              <a:rPr lang="en-US" sz="4000" b="1" dirty="0" smtClean="0">
                <a:solidFill>
                  <a:schemeClr val="bg1"/>
                </a:solidFill>
              </a:rPr>
              <a:t> en Ecuador </a:t>
            </a:r>
            <a:endParaRPr lang="en-US" sz="4000" b="1" dirty="0">
              <a:solidFill>
                <a:schemeClr val="bg1"/>
              </a:solidFill>
            </a:endParaRPr>
          </a:p>
          <a:p>
            <a:pPr algn="r"/>
            <a:endParaRPr lang="en-US" sz="4000" b="1" dirty="0">
              <a:solidFill>
                <a:schemeClr val="bg1"/>
              </a:solidFill>
            </a:endParaRPr>
          </a:p>
          <a:p>
            <a:pPr marL="742950" indent="-742950" algn="r">
              <a:buAutoNum type="arabicPeriod"/>
            </a:pPr>
            <a:r>
              <a:rPr lang="en-US" sz="4000" b="1" dirty="0">
                <a:solidFill>
                  <a:schemeClr val="bg1"/>
                </a:solidFill>
              </a:rPr>
              <a:t>Planta Industrial para el </a:t>
            </a:r>
            <a:r>
              <a:rPr lang="en-US" sz="4000" b="1" dirty="0" err="1">
                <a:solidFill>
                  <a:schemeClr val="bg1"/>
                </a:solidFill>
              </a:rPr>
              <a:t>procesamiento</a:t>
            </a:r>
            <a:r>
              <a:rPr lang="en-US" sz="4000" b="1" dirty="0">
                <a:solidFill>
                  <a:schemeClr val="bg1"/>
                </a:solidFill>
              </a:rPr>
              <a:t> de </a:t>
            </a:r>
            <a:r>
              <a:rPr lang="en-US" sz="4000" b="1" dirty="0" err="1">
                <a:solidFill>
                  <a:schemeClr val="bg1"/>
                </a:solidFill>
              </a:rPr>
              <a:t>Lácteos</a:t>
            </a:r>
            <a:endParaRPr lang="en-US" sz="4000" b="1" dirty="0">
              <a:solidFill>
                <a:schemeClr val="bg1"/>
              </a:solidFill>
            </a:endParaRPr>
          </a:p>
          <a:p>
            <a:pPr marL="742950" indent="-742950" algn="r">
              <a:buAutoNum type="arabicPeriod"/>
            </a:pPr>
            <a:endParaRPr lang="en-US" sz="4000" b="1" dirty="0">
              <a:solidFill>
                <a:schemeClr val="bg1"/>
              </a:solidFill>
            </a:endParaRPr>
          </a:p>
          <a:p>
            <a:pPr marL="742950" indent="-742950" algn="r">
              <a:buAutoNum type="arabicPeriod"/>
            </a:pPr>
            <a:r>
              <a:rPr lang="en-US" sz="4000" b="1" dirty="0" err="1">
                <a:solidFill>
                  <a:schemeClr val="bg1"/>
                </a:solidFill>
              </a:rPr>
              <a:t>Quesos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nacionales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diferenciados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857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13785" y="1272794"/>
            <a:ext cx="9635569" cy="36277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lvl="0" algn="just">
              <a:lnSpc>
                <a:spcPts val="1914"/>
              </a:lnSpc>
              <a:defRPr/>
            </a:pPr>
            <a:r>
              <a:rPr lang="es-CL" sz="1600" b="1" spc="-1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Objetivo.- </a:t>
            </a:r>
          </a:p>
          <a:p>
            <a:pPr marL="12700" lvl="0" algn="just">
              <a:lnSpc>
                <a:spcPts val="1914"/>
              </a:lnSpc>
              <a:defRPr/>
            </a:pPr>
            <a:r>
              <a:rPr lang="es-CL" sz="1600" spc="-3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 planta industrial de lácteos para el desarrollo de la industria de productos lácteos y subproductos del Ecuador.</a:t>
            </a:r>
          </a:p>
          <a:p>
            <a:pPr marL="12700" lvl="0" algn="just">
              <a:lnSpc>
                <a:spcPts val="1914"/>
              </a:lnSpc>
              <a:defRPr/>
            </a:pPr>
            <a:endParaRPr lang="es-CL" sz="1600" spc="-30" dirty="0">
              <a:solidFill>
                <a:srgbClr val="5858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algn="just">
              <a:lnSpc>
                <a:spcPts val="1914"/>
              </a:lnSpc>
              <a:defRPr/>
            </a:pPr>
            <a:r>
              <a:rPr lang="es-CL" sz="1600" b="1" spc="-3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 del proyecto.- </a:t>
            </a:r>
          </a:p>
          <a:p>
            <a:pPr marL="298450" lvl="0" indent="-285750" algn="just">
              <a:lnSpc>
                <a:spcPts val="1914"/>
              </a:lnSpc>
              <a:buFont typeface="Wingdings" panose="05000000000000000000" pitchFamily="2" charset="2"/>
              <a:buChar char="§"/>
              <a:defRPr/>
            </a:pPr>
            <a:r>
              <a:rPr lang="es-CL" sz="1600" spc="-3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Planta industrial de proceso de suero de leche y centros de acopio. </a:t>
            </a:r>
          </a:p>
          <a:p>
            <a:pPr marL="298450" lvl="0" indent="-285750" algn="just">
              <a:lnSpc>
                <a:spcPts val="1914"/>
              </a:lnSpc>
              <a:buFont typeface="Wingdings" panose="05000000000000000000" pitchFamily="2" charset="2"/>
              <a:buChar char="§"/>
              <a:defRPr/>
            </a:pPr>
            <a:r>
              <a:rPr lang="es-CL" sz="1600" spc="-3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proteína de suero se ha valorado en forma positiva en los últimos seis años internacionalmente, debido a sus excelentes características nutricionales y digestivas. </a:t>
            </a:r>
          </a:p>
          <a:p>
            <a:pPr marL="298450" lvl="0" indent="-285750" algn="just">
              <a:lnSpc>
                <a:spcPts val="1914"/>
              </a:lnSpc>
              <a:buFont typeface="Wingdings" panose="05000000000000000000" pitchFamily="2" charset="2"/>
              <a:buChar char="§"/>
              <a:defRPr/>
            </a:pPr>
            <a:r>
              <a:rPr lang="es-CL" sz="1600" spc="-3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Ecuador cuenta con un apropiado entorno climático y ambiental para el desarrollo de la industria láctea. </a:t>
            </a:r>
          </a:p>
          <a:p>
            <a:pPr marL="298450" lvl="0" indent="-285750" algn="just">
              <a:lnSpc>
                <a:spcPts val="1914"/>
              </a:lnSpc>
              <a:buFont typeface="Wingdings" panose="05000000000000000000" pitchFamily="2" charset="2"/>
              <a:buChar char="§"/>
              <a:defRPr/>
            </a:pPr>
            <a:r>
              <a:rPr lang="es-CL" sz="1600" spc="-3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Dentro de las principales actividades de la industria láctea ecuatoriana, está la producción de quesos, que genera 8,5 litros de suero líquido, por cada kilo de queso elaborado. </a:t>
            </a:r>
          </a:p>
          <a:p>
            <a:pPr marL="298450" lvl="0" indent="-285750" algn="just">
              <a:lnSpc>
                <a:spcPts val="1914"/>
              </a:lnSpc>
              <a:buFont typeface="Wingdings" panose="05000000000000000000" pitchFamily="2" charset="2"/>
              <a:buChar char="§"/>
              <a:defRPr/>
            </a:pPr>
            <a:r>
              <a:rPr lang="es-CL" sz="1600" spc="-3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Actualmente se producen cerca de 1,5 millones de litros de suero líquido al día, y debido al crecimiento sostenido de la fabricación de quesos, se proyecta que la generación de suero líquido seguirá en aumento.</a:t>
            </a:r>
          </a:p>
          <a:p>
            <a:pPr marL="12700" lvl="0" algn="just">
              <a:lnSpc>
                <a:spcPts val="1914"/>
              </a:lnSpc>
              <a:defRPr/>
            </a:pPr>
            <a:endParaRPr kumimoji="0" lang="es-CL" sz="1600" i="0" u="none" strike="noStrike" kern="1200" cap="none" spc="-3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lvl="0" algn="just">
              <a:lnSpc>
                <a:spcPts val="1914"/>
              </a:lnSpc>
              <a:defRPr/>
            </a:pPr>
            <a:endParaRPr kumimoji="0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84503" y="127660"/>
            <a:ext cx="10832359" cy="555126"/>
          </a:xfrm>
          <a:prstGeom prst="rect">
            <a:avLst/>
          </a:prstGeom>
        </p:spPr>
        <p:txBody>
          <a:bodyPr vert="horz" wrap="square" lIns="0" tIns="183997" rIns="0" bIns="0" rtlCol="0">
            <a:spAutoFit/>
          </a:bodyPr>
          <a:lstStyle/>
          <a:p>
            <a:pPr marL="363538" algn="just">
              <a:lnSpc>
                <a:spcPct val="100000"/>
              </a:lnSpc>
            </a:pPr>
            <a:r>
              <a:rPr lang="es-CL" sz="2400" spc="-20" dirty="0"/>
              <a:t>1. Planta Industrial para el procesamiento de Lácteos</a:t>
            </a:r>
          </a:p>
        </p:txBody>
      </p:sp>
    </p:spTree>
    <p:extLst>
      <p:ext uri="{BB962C8B-B14F-4D97-AF65-F5344CB8AC3E}">
        <p14:creationId xmlns:p14="http://schemas.microsoft.com/office/powerpoint/2010/main" xmlns="" val="4170769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13785" y="1272794"/>
            <a:ext cx="9635569" cy="36548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lvl="0" algn="just">
              <a:lnSpc>
                <a:spcPts val="1914"/>
              </a:lnSpc>
              <a:defRPr/>
            </a:pPr>
            <a:r>
              <a:rPr lang="es-CL" sz="1600" b="1" spc="-1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Mercado potencial.- </a:t>
            </a:r>
          </a:p>
          <a:p>
            <a:pPr marL="12700" lvl="0" algn="just">
              <a:lnSpc>
                <a:spcPts val="1914"/>
              </a:lnSpc>
              <a:defRPr/>
            </a:pPr>
            <a:endParaRPr lang="es-CL" sz="1600" spc="-30" dirty="0">
              <a:solidFill>
                <a:srgbClr val="5858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algn="just">
              <a:lnSpc>
                <a:spcPts val="1914"/>
              </a:lnSpc>
              <a:defRPr/>
            </a:pPr>
            <a:r>
              <a:rPr lang="es-CL" sz="1600" u="sng" spc="-3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</a:t>
            </a:r>
            <a:r>
              <a:rPr lang="es-CL" sz="1600" spc="-3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98450" lvl="0" indent="-285750" algn="just">
              <a:lnSpc>
                <a:spcPts val="1914"/>
              </a:lnSpc>
              <a:buFont typeface="Arial" panose="020B0604020202020204" pitchFamily="34" charset="0"/>
              <a:buChar char="•"/>
              <a:defRPr/>
            </a:pPr>
            <a:r>
              <a:rPr lang="es-CL" sz="1600" spc="-3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 de consumo masivo de bebidas económicas con proteína de suero. </a:t>
            </a:r>
          </a:p>
          <a:p>
            <a:pPr marL="298450" lvl="0" indent="-285750" algn="just">
              <a:lnSpc>
                <a:spcPts val="1914"/>
              </a:lnSpc>
              <a:buFont typeface="Arial" panose="020B0604020202020204" pitchFamily="34" charset="0"/>
              <a:buChar char="•"/>
              <a:defRPr/>
            </a:pPr>
            <a:r>
              <a:rPr lang="es-CL" sz="1600" spc="-3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Adultos mayores y bebes con productos de fácil digestión y alta proteína. </a:t>
            </a:r>
          </a:p>
          <a:p>
            <a:pPr marL="298450" lvl="0" indent="-285750" algn="just">
              <a:lnSpc>
                <a:spcPts val="1914"/>
              </a:lnSpc>
              <a:buFont typeface="Arial" panose="020B0604020202020204" pitchFamily="34" charset="0"/>
              <a:buChar char="•"/>
              <a:defRPr/>
            </a:pPr>
            <a:r>
              <a:rPr lang="es-CL" sz="1600" spc="-3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Deportistas alta proteína. Materia prima para otras industrias. </a:t>
            </a:r>
          </a:p>
          <a:p>
            <a:pPr marL="12700" lvl="0" algn="just">
              <a:lnSpc>
                <a:spcPts val="1914"/>
              </a:lnSpc>
              <a:defRPr/>
            </a:pPr>
            <a:endParaRPr lang="es-CL" sz="1600" spc="-30" dirty="0">
              <a:solidFill>
                <a:srgbClr val="5858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algn="just">
              <a:lnSpc>
                <a:spcPts val="1914"/>
              </a:lnSpc>
              <a:defRPr/>
            </a:pPr>
            <a:r>
              <a:rPr lang="es-CL" sz="1600" u="sng" spc="-3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Internacional</a:t>
            </a:r>
            <a:r>
              <a:rPr lang="es-CL" sz="1600" spc="-3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98450" lvl="0" indent="-285750" algn="just">
              <a:lnSpc>
                <a:spcPts val="1914"/>
              </a:lnSpc>
              <a:buFont typeface="Arial" panose="020B0604020202020204" pitchFamily="34" charset="0"/>
              <a:buChar char="•"/>
              <a:defRPr/>
            </a:pPr>
            <a:r>
              <a:rPr lang="es-CL" sz="1600" spc="-3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Países de la región y el caribe con la misma oferta de productos.</a:t>
            </a:r>
          </a:p>
          <a:p>
            <a:pPr marL="12700" lvl="0" algn="just">
              <a:lnSpc>
                <a:spcPts val="1914"/>
              </a:lnSpc>
              <a:defRPr/>
            </a:pPr>
            <a:endParaRPr lang="es-CL" sz="1600" spc="-30" dirty="0">
              <a:solidFill>
                <a:srgbClr val="5858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algn="just">
              <a:lnSpc>
                <a:spcPts val="1914"/>
              </a:lnSpc>
              <a:defRPr/>
            </a:pPr>
            <a:endParaRPr lang="es-CL" sz="1600" spc="-30" dirty="0">
              <a:solidFill>
                <a:srgbClr val="5858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algn="just">
              <a:lnSpc>
                <a:spcPts val="1914"/>
              </a:lnSpc>
              <a:defRPr/>
            </a:pPr>
            <a:r>
              <a:rPr lang="es-CL" sz="1600" spc="-3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nueva planta de secado de leche estará conectada con varios centros de acopio a nivel nacional para asegurar el abastecimiento y satisfacer varios mercados de demanda nacional como programas de nutrición infantil, sobre alimentos altos en proteína para deportistas y adultos mayores, bebidas económicas con contenido proteico y exportación.</a:t>
            </a:r>
            <a:endParaRPr kumimoji="0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84503" y="127660"/>
            <a:ext cx="10832359" cy="555126"/>
          </a:xfrm>
          <a:prstGeom prst="rect">
            <a:avLst/>
          </a:prstGeom>
        </p:spPr>
        <p:txBody>
          <a:bodyPr vert="horz" wrap="square" lIns="0" tIns="183997" rIns="0" bIns="0" rtlCol="0">
            <a:spAutoFit/>
          </a:bodyPr>
          <a:lstStyle/>
          <a:p>
            <a:pPr marL="363538" algn="just">
              <a:lnSpc>
                <a:spcPct val="100000"/>
              </a:lnSpc>
            </a:pPr>
            <a:r>
              <a:rPr lang="es-CL" sz="2400" spc="-20" dirty="0"/>
              <a:t>1. Planta Industrial para el procesamiento de Lácteos</a:t>
            </a:r>
          </a:p>
        </p:txBody>
      </p:sp>
    </p:spTree>
    <p:extLst>
      <p:ext uri="{BB962C8B-B14F-4D97-AF65-F5344CB8AC3E}">
        <p14:creationId xmlns:p14="http://schemas.microsoft.com/office/powerpoint/2010/main" xmlns="" val="3990815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13785" y="1272794"/>
            <a:ext cx="9635569" cy="4115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lvl="0" algn="just">
              <a:lnSpc>
                <a:spcPts val="1914"/>
              </a:lnSpc>
              <a:defRPr/>
            </a:pPr>
            <a:r>
              <a:rPr lang="es-CL" sz="1600" b="1" spc="-1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Ubicación.- </a:t>
            </a:r>
          </a:p>
          <a:p>
            <a:pPr marL="12700" lvl="0" algn="just">
              <a:lnSpc>
                <a:spcPts val="1914"/>
              </a:lnSpc>
              <a:defRPr/>
            </a:pPr>
            <a:r>
              <a:rPr lang="es-CL" sz="1600" spc="-3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Ciudad de Ambato por ser un lugar central y tendrá 9 puntos de acopio en las provincias productoras Carchi, Imbabura, 2 Pichincha, Tungurahua, Chimborazo, Bolívar, Azuay y Manabí.</a:t>
            </a:r>
          </a:p>
          <a:p>
            <a:pPr marL="12700" lvl="0" algn="just">
              <a:lnSpc>
                <a:spcPts val="1914"/>
              </a:lnSpc>
              <a:defRPr/>
            </a:pPr>
            <a:endParaRPr lang="es-CL" sz="1600" spc="-30" dirty="0">
              <a:solidFill>
                <a:srgbClr val="5858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algn="just">
              <a:lnSpc>
                <a:spcPts val="1914"/>
              </a:lnSpc>
              <a:defRPr/>
            </a:pPr>
            <a:r>
              <a:rPr lang="es-CL" sz="1600" b="1" spc="-1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 del proyecto.-</a:t>
            </a:r>
          </a:p>
          <a:p>
            <a:pPr marL="12700" lvl="0" algn="just">
              <a:lnSpc>
                <a:spcPts val="1914"/>
              </a:lnSpc>
              <a:defRPr/>
            </a:pPr>
            <a:r>
              <a:rPr lang="es-CL" sz="1600" spc="-1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Estudio de factibilidad</a:t>
            </a:r>
          </a:p>
          <a:p>
            <a:pPr marL="12700" lvl="0" algn="just">
              <a:lnSpc>
                <a:spcPts val="1914"/>
              </a:lnSpc>
              <a:defRPr/>
            </a:pPr>
            <a:endParaRPr kumimoji="0" lang="es-CL" sz="1600" i="0" u="none" strike="noStrike" kern="1200" cap="none" spc="-15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lvl="0" algn="just">
              <a:lnSpc>
                <a:spcPts val="1914"/>
              </a:lnSpc>
              <a:defRPr/>
            </a:pPr>
            <a:r>
              <a:rPr lang="es-CL" sz="1600" b="1" spc="-1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Inversión</a:t>
            </a:r>
            <a:r>
              <a:rPr lang="es-CL" sz="1600" spc="-1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</a:t>
            </a:r>
          </a:p>
          <a:p>
            <a:pPr marL="12700" algn="just">
              <a:lnSpc>
                <a:spcPts val="1914"/>
              </a:lnSpc>
              <a:defRPr/>
            </a:pPr>
            <a:r>
              <a:rPr lang="es-CL" sz="1600" spc="-1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CAPEX: USD 15 020 526</a:t>
            </a:r>
          </a:p>
          <a:p>
            <a:pPr marL="12700" algn="just">
              <a:lnSpc>
                <a:spcPts val="1914"/>
              </a:lnSpc>
              <a:defRPr/>
            </a:pPr>
            <a:r>
              <a:rPr lang="es-CL" sz="1600" spc="-1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OPEX: USD 2 148 082</a:t>
            </a:r>
          </a:p>
          <a:p>
            <a:pPr marL="12700" algn="just">
              <a:lnSpc>
                <a:spcPts val="1914"/>
              </a:lnSpc>
              <a:defRPr/>
            </a:pPr>
            <a:r>
              <a:rPr lang="es-CL" sz="1600" spc="-1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TOTAL: USD 17 168 608</a:t>
            </a:r>
          </a:p>
          <a:p>
            <a:pPr marL="12700" lvl="0" algn="just">
              <a:lnSpc>
                <a:spcPts val="1914"/>
              </a:lnSpc>
              <a:defRPr/>
            </a:pPr>
            <a:endParaRPr lang="es-CL" sz="1600" spc="-15" dirty="0">
              <a:solidFill>
                <a:srgbClr val="5858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ts val="1914"/>
              </a:lnSpc>
              <a:defRPr/>
            </a:pPr>
            <a:r>
              <a:rPr lang="es-ES" sz="1600" b="1" spc="-1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financieros.-</a:t>
            </a:r>
          </a:p>
          <a:p>
            <a:pPr marL="12700" algn="just">
              <a:lnSpc>
                <a:spcPts val="1914"/>
              </a:lnSpc>
              <a:defRPr/>
            </a:pPr>
            <a:r>
              <a:rPr lang="es-CL" sz="1600" spc="-1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TIR: 24%</a:t>
            </a:r>
          </a:p>
          <a:p>
            <a:pPr marL="12700" algn="just">
              <a:lnSpc>
                <a:spcPts val="1914"/>
              </a:lnSpc>
              <a:defRPr/>
            </a:pPr>
            <a:r>
              <a:rPr lang="es-CL" sz="1600" spc="-1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VAN: USD 19.502.636,43</a:t>
            </a:r>
          </a:p>
          <a:p>
            <a:pPr marL="12700" algn="just">
              <a:lnSpc>
                <a:spcPts val="1914"/>
              </a:lnSpc>
              <a:defRPr/>
            </a:pPr>
            <a:r>
              <a:rPr lang="es-CL" sz="1600" spc="-1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TASA DE DESCUENTO: 10%</a:t>
            </a:r>
            <a:endParaRPr lang="es-ES" sz="1600" spc="-15" dirty="0">
              <a:solidFill>
                <a:srgbClr val="5858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algn="just">
              <a:lnSpc>
                <a:spcPts val="1914"/>
              </a:lnSpc>
              <a:defRPr/>
            </a:pPr>
            <a:endParaRPr kumimoji="0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84503" y="127660"/>
            <a:ext cx="10832359" cy="555126"/>
          </a:xfrm>
          <a:prstGeom prst="rect">
            <a:avLst/>
          </a:prstGeom>
        </p:spPr>
        <p:txBody>
          <a:bodyPr vert="horz" wrap="square" lIns="0" tIns="183997" rIns="0" bIns="0" rtlCol="0">
            <a:spAutoFit/>
          </a:bodyPr>
          <a:lstStyle/>
          <a:p>
            <a:pPr marL="363538" algn="just">
              <a:lnSpc>
                <a:spcPct val="100000"/>
              </a:lnSpc>
            </a:pPr>
            <a:r>
              <a:rPr lang="es-CL" sz="2400" spc="-20" dirty="0"/>
              <a:t>1. Planta Industrial para el procesamiento de Lácteos</a:t>
            </a:r>
          </a:p>
        </p:txBody>
      </p:sp>
    </p:spTree>
    <p:extLst>
      <p:ext uri="{BB962C8B-B14F-4D97-AF65-F5344CB8AC3E}">
        <p14:creationId xmlns:p14="http://schemas.microsoft.com/office/powerpoint/2010/main" xmlns="" val="437483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13785" y="1765163"/>
            <a:ext cx="9635569" cy="2653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lvl="0" algn="just">
              <a:lnSpc>
                <a:spcPts val="1914"/>
              </a:lnSpc>
              <a:defRPr/>
            </a:pPr>
            <a:r>
              <a:rPr lang="es-CL" sz="1600" b="1" spc="-1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Objetivo.- </a:t>
            </a:r>
          </a:p>
          <a:p>
            <a:pPr marL="12700" lvl="0" algn="just">
              <a:lnSpc>
                <a:spcPts val="1914"/>
              </a:lnSpc>
              <a:defRPr/>
            </a:pPr>
            <a:r>
              <a:rPr lang="es-CL" sz="1600" spc="-3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Generar, impulsar y optimizar la industria láctea en Ecuador con miras a la exportación..</a:t>
            </a:r>
          </a:p>
          <a:p>
            <a:pPr marL="12700" lvl="0" algn="just">
              <a:lnSpc>
                <a:spcPts val="1914"/>
              </a:lnSpc>
              <a:defRPr/>
            </a:pPr>
            <a:endParaRPr lang="es-CL" sz="1600" spc="-30" dirty="0">
              <a:solidFill>
                <a:srgbClr val="5858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algn="just">
              <a:lnSpc>
                <a:spcPts val="1914"/>
              </a:lnSpc>
              <a:defRPr/>
            </a:pPr>
            <a:endParaRPr lang="es-CL" sz="1600" spc="-30" dirty="0">
              <a:solidFill>
                <a:srgbClr val="5858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algn="just">
              <a:lnSpc>
                <a:spcPts val="1914"/>
              </a:lnSpc>
              <a:defRPr/>
            </a:pPr>
            <a:r>
              <a:rPr lang="es-CL" sz="1600" b="1" spc="-3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 del proyecto.- </a:t>
            </a:r>
          </a:p>
          <a:p>
            <a:pPr marL="12700" lvl="0" algn="just">
              <a:lnSpc>
                <a:spcPts val="1914"/>
              </a:lnSpc>
              <a:defRPr/>
            </a:pPr>
            <a:r>
              <a:rPr lang="es-CL" sz="1600" spc="-3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Inversión en 4 plantas queseras, para producción diferenciada (con denominación de origen):</a:t>
            </a:r>
          </a:p>
          <a:p>
            <a:pPr marL="12700" lvl="0" algn="just">
              <a:lnSpc>
                <a:spcPts val="1914"/>
              </a:lnSpc>
              <a:defRPr/>
            </a:pPr>
            <a:r>
              <a:rPr lang="es-CL" sz="1600" spc="-3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Queso Amasado Carchense</a:t>
            </a:r>
          </a:p>
          <a:p>
            <a:pPr marL="12700" lvl="0" algn="just">
              <a:lnSpc>
                <a:spcPts val="1914"/>
              </a:lnSpc>
              <a:defRPr/>
            </a:pPr>
            <a:r>
              <a:rPr lang="es-CL" sz="1600" spc="-3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Queso </a:t>
            </a:r>
            <a:r>
              <a:rPr lang="es-CL" sz="1600" spc="-30" dirty="0" err="1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Chonero</a:t>
            </a:r>
            <a:endParaRPr lang="es-CL" sz="1600" spc="-30" dirty="0">
              <a:solidFill>
                <a:srgbClr val="5858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algn="just">
              <a:lnSpc>
                <a:spcPts val="1914"/>
              </a:lnSpc>
              <a:defRPr/>
            </a:pPr>
            <a:r>
              <a:rPr lang="es-CL" sz="1600" spc="-3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Queso de Hoja</a:t>
            </a:r>
          </a:p>
          <a:p>
            <a:pPr marL="12700" lvl="0" algn="just">
              <a:lnSpc>
                <a:spcPts val="1914"/>
              </a:lnSpc>
              <a:defRPr/>
            </a:pPr>
            <a:r>
              <a:rPr lang="es-CL" sz="1600" spc="-3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Queso Amasado Lojano</a:t>
            </a:r>
            <a:endParaRPr kumimoji="0" lang="es-CL" sz="1600" i="0" u="none" strike="noStrike" kern="1200" cap="none" spc="-3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lvl="0" algn="just">
              <a:lnSpc>
                <a:spcPts val="1914"/>
              </a:lnSpc>
              <a:defRPr/>
            </a:pPr>
            <a:endParaRPr kumimoji="0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84503" y="127660"/>
            <a:ext cx="10832359" cy="555126"/>
          </a:xfrm>
          <a:prstGeom prst="rect">
            <a:avLst/>
          </a:prstGeom>
        </p:spPr>
        <p:txBody>
          <a:bodyPr vert="horz" wrap="square" lIns="0" tIns="183997" rIns="0" bIns="0" rtlCol="0">
            <a:spAutoFit/>
          </a:bodyPr>
          <a:lstStyle/>
          <a:p>
            <a:pPr marL="363538" algn="just">
              <a:lnSpc>
                <a:spcPct val="100000"/>
              </a:lnSpc>
            </a:pPr>
            <a:r>
              <a:rPr lang="es-CL" sz="2400" spc="-20" dirty="0"/>
              <a:t>2. Quesos nacionales diferenciados</a:t>
            </a:r>
          </a:p>
        </p:txBody>
      </p:sp>
    </p:spTree>
    <p:extLst>
      <p:ext uri="{BB962C8B-B14F-4D97-AF65-F5344CB8AC3E}">
        <p14:creationId xmlns:p14="http://schemas.microsoft.com/office/powerpoint/2010/main" xmlns="" val="3277533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84503" y="127660"/>
            <a:ext cx="10832359" cy="555126"/>
          </a:xfrm>
          <a:prstGeom prst="rect">
            <a:avLst/>
          </a:prstGeom>
        </p:spPr>
        <p:txBody>
          <a:bodyPr vert="horz" wrap="square" lIns="0" tIns="183997" rIns="0" bIns="0" rtlCol="0">
            <a:spAutoFit/>
          </a:bodyPr>
          <a:lstStyle/>
          <a:p>
            <a:pPr marL="363538" algn="just">
              <a:lnSpc>
                <a:spcPct val="100000"/>
              </a:lnSpc>
            </a:pPr>
            <a:r>
              <a:rPr lang="es-CL" sz="2400" spc="-20" dirty="0"/>
              <a:t>2. Quesos nacionales diferenciados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41D9DFFF-C362-4639-8F04-E9DB956929C3}"/>
              </a:ext>
            </a:extLst>
          </p:cNvPr>
          <p:cNvSpPr txBox="1"/>
          <p:nvPr/>
        </p:nvSpPr>
        <p:spPr>
          <a:xfrm>
            <a:off x="1172308" y="1305341"/>
            <a:ext cx="98473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latin typeface="Arial" panose="020B0604020202020204" pitchFamily="34" charset="0"/>
                <a:cs typeface="Arial" panose="020B0604020202020204" pitchFamily="34" charset="0"/>
              </a:rPr>
              <a:t>Mercado potencial.- </a:t>
            </a:r>
          </a:p>
          <a:p>
            <a:endParaRPr lang="es-C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Europa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Norteamérica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1600" b="1" dirty="0">
                <a:latin typeface="Arial" panose="020B0604020202020204" pitchFamily="34" charset="0"/>
                <a:cs typeface="Arial" panose="020B0604020202020204" pitchFamily="34" charset="0"/>
              </a:rPr>
              <a:t>Ubicación.- </a:t>
            </a:r>
          </a:p>
          <a:p>
            <a:endParaRPr lang="es-C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Localización de las plantas:</a:t>
            </a:r>
          </a:p>
          <a:p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• Planta procesadora de Queso Amasado </a:t>
            </a:r>
            <a:r>
              <a:rPr lang="es-CL" sz="1600" dirty="0" err="1">
                <a:latin typeface="Arial" panose="020B0604020202020204" pitchFamily="34" charset="0"/>
                <a:cs typeface="Arial" panose="020B0604020202020204" pitchFamily="34" charset="0"/>
              </a:rPr>
              <a:t>Carchense:Provincia</a:t>
            </a: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 Carchi, Cantón Tulcán</a:t>
            </a:r>
          </a:p>
          <a:p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• Planta procesadora de Queso </a:t>
            </a:r>
            <a:r>
              <a:rPr lang="es-CL" sz="1600" dirty="0" err="1">
                <a:latin typeface="Arial" panose="020B0604020202020204" pitchFamily="34" charset="0"/>
                <a:cs typeface="Arial" panose="020B0604020202020204" pitchFamily="34" charset="0"/>
              </a:rPr>
              <a:t>Chonero:Provincia</a:t>
            </a: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 Manabí, Cantón Chone</a:t>
            </a:r>
          </a:p>
          <a:p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• Planta procesadora de Queso de </a:t>
            </a:r>
            <a:r>
              <a:rPr lang="es-CL" sz="1600" dirty="0" err="1">
                <a:latin typeface="Arial" panose="020B0604020202020204" pitchFamily="34" charset="0"/>
                <a:cs typeface="Arial" panose="020B0604020202020204" pitchFamily="34" charset="0"/>
              </a:rPr>
              <a:t>Hoja:Provincia</a:t>
            </a: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 Cotopaxi, Cantón Laso</a:t>
            </a:r>
          </a:p>
          <a:p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• Planta procesadora de Queso Amasado </a:t>
            </a:r>
            <a:r>
              <a:rPr lang="es-CL" sz="1600" dirty="0" err="1">
                <a:latin typeface="Arial" panose="020B0604020202020204" pitchFamily="34" charset="0"/>
                <a:cs typeface="Arial" panose="020B0604020202020204" pitchFamily="34" charset="0"/>
              </a:rPr>
              <a:t>Lojano:Provincia</a:t>
            </a: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 Loja, Cantón Catamayo</a:t>
            </a:r>
          </a:p>
          <a:p>
            <a:endParaRPr lang="es-C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46990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84503" y="127660"/>
            <a:ext cx="10832359" cy="555126"/>
          </a:xfrm>
          <a:prstGeom prst="rect">
            <a:avLst/>
          </a:prstGeom>
        </p:spPr>
        <p:txBody>
          <a:bodyPr vert="horz" wrap="square" lIns="0" tIns="183997" rIns="0" bIns="0" rtlCol="0">
            <a:spAutoFit/>
          </a:bodyPr>
          <a:lstStyle/>
          <a:p>
            <a:pPr marL="363538" algn="just">
              <a:lnSpc>
                <a:spcPct val="100000"/>
              </a:lnSpc>
            </a:pPr>
            <a:r>
              <a:rPr lang="es-CL" sz="2400" spc="-20" dirty="0"/>
              <a:t>2. Quesos nacionales diferenciados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41D9DFFF-C362-4639-8F04-E9DB956929C3}"/>
              </a:ext>
            </a:extLst>
          </p:cNvPr>
          <p:cNvSpPr txBox="1"/>
          <p:nvPr/>
        </p:nvSpPr>
        <p:spPr>
          <a:xfrm>
            <a:off x="1172308" y="1305341"/>
            <a:ext cx="98473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latin typeface="Arial" panose="020B0604020202020204" pitchFamily="34" charset="0"/>
                <a:cs typeface="Arial" panose="020B0604020202020204" pitchFamily="34" charset="0"/>
              </a:rPr>
              <a:t>Etapa del proyecto.-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Proyecto de prefactibilidad elaborado por el Ministerio de Industrias y Productividad - MIPRO.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Investigación y data del Centro de Industria Láctea del Ecuador – CIL</a:t>
            </a:r>
          </a:p>
          <a:p>
            <a:endParaRPr lang="es-C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1600" b="1" dirty="0">
                <a:latin typeface="Arial" panose="020B0604020202020204" pitchFamily="34" charset="0"/>
                <a:cs typeface="Arial" panose="020B0604020202020204" pitchFamily="34" charset="0"/>
              </a:rPr>
              <a:t>Inversión.-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CAPEX USD 9,73 MM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OPEX USD 21,24 MM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TOTAL USD 30,97 MM</a:t>
            </a:r>
          </a:p>
          <a:p>
            <a:endParaRPr lang="es-C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1600" b="1" dirty="0">
                <a:latin typeface="Arial" panose="020B0604020202020204" pitchFamily="34" charset="0"/>
                <a:cs typeface="Arial" panose="020B0604020202020204" pitchFamily="34" charset="0"/>
              </a:rPr>
              <a:t>Datos financieros.-</a:t>
            </a:r>
          </a:p>
          <a:p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TIR: 18,30%</a:t>
            </a:r>
          </a:p>
          <a:p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Tiempo de recuperación: 7 años</a:t>
            </a:r>
          </a:p>
          <a:p>
            <a:endParaRPr lang="es-C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8209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p:oleObj spid="_x0000_s6172" name="think-cell Slide" r:id="rId5" imgW="360" imgH="360" progId="">
              <p:embed/>
            </p:oleObj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C" sz="1620" b="1" dirty="0">
              <a:latin typeface="Helvetica Neue"/>
              <a:sym typeface="Helvetica Neue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4"/>
          </p:nvPr>
        </p:nvSpPr>
        <p:spPr>
          <a:xfrm>
            <a:off x="1066800" y="1417190"/>
            <a:ext cx="10552294" cy="218179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C" sz="4500" dirty="0"/>
              <a:t>Link de Inversiones:</a:t>
            </a:r>
          </a:p>
          <a:p>
            <a:pPr algn="ctr"/>
            <a:r>
              <a:rPr lang="es-EC" sz="4500" dirty="0"/>
              <a:t>    </a:t>
            </a:r>
            <a:r>
              <a:rPr lang="es-EC" sz="4500" u="sng" dirty="0"/>
              <a:t> https://sites.google.com/view/inversiones-ec/p%C3%A1gina-principal</a:t>
            </a:r>
            <a:endParaRPr lang="es-CL" sz="4500" dirty="0"/>
          </a:p>
          <a:p>
            <a:pPr algn="ctr"/>
            <a:endParaRPr lang="es-EC" dirty="0"/>
          </a:p>
        </p:txBody>
      </p:sp>
      <p:sp>
        <p:nvSpPr>
          <p:cNvPr id="22" name="Rectángulo 21"/>
          <p:cNvSpPr/>
          <p:nvPr/>
        </p:nvSpPr>
        <p:spPr>
          <a:xfrm>
            <a:off x="1524000" y="0"/>
            <a:ext cx="395536" cy="91693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399559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19D75488-E959-4828-9907-140AFA811CC2}"/>
              </a:ext>
            </a:extLst>
          </p:cNvPr>
          <p:cNvSpPr txBox="1"/>
          <p:nvPr/>
        </p:nvSpPr>
        <p:spPr>
          <a:xfrm>
            <a:off x="3085065" y="834295"/>
            <a:ext cx="560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Decreto Ejecutivo No. 252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3845" r="6998"/>
          <a:stretch/>
        </p:blipFill>
        <p:spPr>
          <a:xfrm>
            <a:off x="819880" y="1834225"/>
            <a:ext cx="4814802" cy="363484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506056" y="1712657"/>
            <a:ext cx="1186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7200" b="1">
                <a:solidFill>
                  <a:schemeClr val="accent1">
                    <a:lumMod val="50000"/>
                  </a:schemeClr>
                </a:solidFill>
              </a:rPr>
              <a:t>22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8774558" y="1785494"/>
            <a:ext cx="0" cy="1114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8856752" y="1731830"/>
            <a:ext cx="2075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>
                <a:solidFill>
                  <a:schemeClr val="accent6">
                    <a:lumMod val="75000"/>
                  </a:schemeClr>
                </a:solidFill>
              </a:rPr>
              <a:t>Diciembre</a:t>
            </a:r>
          </a:p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2017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607047" y="3227548"/>
            <a:ext cx="51535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altLang="es-EC" sz="2000" b="1" dirty="0">
                <a:cs typeface="Arial" panose="020B0604020202020204" pitchFamily="34" charset="0"/>
              </a:rPr>
              <a:t>Declara la Atracción de Inversión como una Política de Estado</a:t>
            </a:r>
          </a:p>
          <a:p>
            <a:endParaRPr lang="en-US" altLang="es-EC" sz="2000" b="1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altLang="es-EC" sz="2000" b="1" dirty="0">
                <a:cs typeface="Arial" panose="020B0604020202020204" pitchFamily="34" charset="0"/>
              </a:rPr>
              <a:t>Crea el Comité Estratégico de Promoción y Atracción de Inversiones</a:t>
            </a:r>
            <a:endParaRPr lang="en-US" altLang="es-EC" sz="2000" b="1" dirty="0">
              <a:cs typeface="Arial" panose="020B0604020202020204" pitchFamily="34" charset="0"/>
            </a:endParaRPr>
          </a:p>
          <a:p>
            <a:endParaRPr lang="es-EC" altLang="es-EC" sz="2000" b="1" dirty="0"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561672" y="0"/>
            <a:ext cx="10490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Fomento a las Inversiones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2163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263779"/>
            <a:ext cx="10515600" cy="988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2425">
              <a:lnSpc>
                <a:spcPts val="3804"/>
              </a:lnSpc>
            </a:pPr>
            <a:r>
              <a:rPr sz="4000" b="1" spc="-35" dirty="0">
                <a:solidFill>
                  <a:srgbClr val="585858"/>
                </a:solidFill>
                <a:latin typeface="Calibri"/>
                <a:ea typeface="+mn-ea"/>
                <a:cs typeface="Calibri"/>
              </a:rPr>
              <a:t>INVERSIÓN NUEVA Y PRODUCTIVA EN EL CÓDIGO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03521" y="755576"/>
            <a:ext cx="7593330" cy="160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6765">
              <a:lnSpc>
                <a:spcPts val="3804"/>
              </a:lnSpc>
            </a:pPr>
            <a:r>
              <a:rPr sz="4000" b="1" spc="-3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4000" b="1" spc="-7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4000" b="1" spc="-30" dirty="0">
                <a:solidFill>
                  <a:srgbClr val="585858"/>
                </a:solidFill>
                <a:latin typeface="Calibri"/>
                <a:cs typeface="Calibri"/>
              </a:rPr>
              <a:t>GÁNI</a:t>
            </a:r>
            <a:r>
              <a:rPr sz="4000" b="1" spc="-60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4000" b="1" spc="-3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4000" b="1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4000" b="1" spc="-35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4000" b="1" spc="-2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4000" b="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4000" b="1" spc="-25" dirty="0">
                <a:solidFill>
                  <a:srgbClr val="585858"/>
                </a:solidFill>
                <a:latin typeface="Calibri"/>
                <a:cs typeface="Calibri"/>
              </a:rPr>
              <a:t>LA</a:t>
            </a:r>
            <a:r>
              <a:rPr sz="4000" b="1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4000" b="1" spc="-30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4000" b="1" spc="-6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4000" b="1" spc="-35" dirty="0">
                <a:solidFill>
                  <a:srgbClr val="585858"/>
                </a:solidFill>
                <a:latin typeface="Calibri"/>
                <a:cs typeface="Calibri"/>
              </a:rPr>
              <a:t>ODU</a:t>
            </a:r>
            <a:r>
              <a:rPr sz="4000" b="1" spc="-40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4000" b="1" spc="-25" dirty="0">
                <a:solidFill>
                  <a:srgbClr val="585858"/>
                </a:solidFill>
                <a:latin typeface="Calibri"/>
                <a:cs typeface="Calibri"/>
              </a:rPr>
              <a:t>CIÓ</a:t>
            </a:r>
            <a:r>
              <a:rPr sz="4000" b="1" spc="-40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4000" b="1" spc="-15" dirty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endParaRPr sz="4000" dirty="0">
              <a:latin typeface="Calibri"/>
              <a:cs typeface="Calibri"/>
            </a:endParaRPr>
          </a:p>
          <a:p>
            <a:pPr marL="2425065">
              <a:lnSpc>
                <a:spcPts val="3804"/>
              </a:lnSpc>
            </a:pPr>
            <a:r>
              <a:rPr sz="4000" b="1" spc="-55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4000" b="1" spc="-35" dirty="0">
                <a:solidFill>
                  <a:srgbClr val="585858"/>
                </a:solidFill>
                <a:latin typeface="Calibri"/>
                <a:cs typeface="Calibri"/>
              </a:rPr>
              <a:t>OME</a:t>
            </a:r>
            <a:r>
              <a:rPr sz="4000" b="1" spc="-6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4000" b="1" spc="-25" dirty="0">
                <a:solidFill>
                  <a:srgbClr val="585858"/>
                </a:solidFill>
                <a:latin typeface="Calibri"/>
                <a:cs typeface="Calibri"/>
              </a:rPr>
              <a:t>CI</a:t>
            </a:r>
            <a:r>
              <a:rPr sz="4000" b="1" spc="-3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4000" b="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4000" b="1" spc="-2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4000" b="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4000" b="1" spc="-20" dirty="0">
                <a:solidFill>
                  <a:srgbClr val="585858"/>
                </a:solidFill>
                <a:latin typeface="Calibri"/>
                <a:cs typeface="Calibri"/>
              </a:rPr>
              <a:t>INVE</a:t>
            </a:r>
            <a:r>
              <a:rPr sz="4000" b="1" spc="-8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4000" b="1" spc="-25" dirty="0">
                <a:solidFill>
                  <a:srgbClr val="585858"/>
                </a:solidFill>
                <a:latin typeface="Calibri"/>
                <a:cs typeface="Calibri"/>
              </a:rPr>
              <a:t>SIÓN</a:t>
            </a:r>
            <a:endParaRPr sz="4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45"/>
              </a:spcBef>
            </a:pP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Eleme</a:t>
            </a:r>
            <a:r>
              <a:rPr sz="2400" b="1" spc="-3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2400" b="1" spc="-3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os</a:t>
            </a:r>
            <a:r>
              <a:rPr sz="2400" b="1" spc="-5" dirty="0">
                <a:solidFill>
                  <a:srgbClr val="585858"/>
                </a:solidFill>
                <a:latin typeface="Calibri"/>
                <a:cs typeface="Calibri"/>
              </a:rPr>
              <a:t> es</a:t>
            </a:r>
            <a:r>
              <a:rPr sz="2400" b="1" spc="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nciales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03521" y="2409469"/>
            <a:ext cx="4089400" cy="2861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ts val="2160"/>
              </a:lnSpc>
            </a:pP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spc="-3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spc="-4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sione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8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nue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8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1800" spc="1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800" spc="-3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oduc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8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spc="1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8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900" b="1" spc="-35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1900" b="1" spc="-10" dirty="0">
                <a:solidFill>
                  <a:srgbClr val="404040"/>
                </a:solidFill>
                <a:latin typeface="Calibri"/>
                <a:cs typeface="Calibri"/>
              </a:rPr>
              <a:t>ene</a:t>
            </a:r>
            <a:r>
              <a:rPr sz="1900" b="1" spc="-5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900" b="1" spc="-10" dirty="0">
                <a:solidFill>
                  <a:srgbClr val="404040"/>
                </a:solidFill>
                <a:latin typeface="Calibri"/>
                <a:cs typeface="Calibri"/>
              </a:rPr>
              <a:t>ación</a:t>
            </a:r>
            <a:r>
              <a:rPr sz="1900" b="1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900" b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404040"/>
                </a:solidFill>
                <a:latin typeface="Calibri"/>
                <a:cs typeface="Calibri"/>
              </a:rPr>
              <a:t>Flujo</a:t>
            </a:r>
            <a:r>
              <a:rPr sz="1900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900" b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b="1" spc="-4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900" b="1" spc="-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900" b="1" spc="-15" dirty="0">
                <a:solidFill>
                  <a:srgbClr val="404040"/>
                </a:solidFill>
                <a:latin typeface="Calibri"/>
                <a:cs typeface="Calibri"/>
              </a:rPr>
              <a:t>cu</a:t>
            </a:r>
            <a:r>
              <a:rPr sz="1900" b="1" spc="-3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900" b="1" spc="-10" dirty="0">
                <a:solidFill>
                  <a:srgbClr val="404040"/>
                </a:solidFill>
                <a:latin typeface="Calibri"/>
                <a:cs typeface="Calibri"/>
              </a:rPr>
              <a:t>sos</a:t>
            </a:r>
            <a:endParaRPr sz="1900">
              <a:latin typeface="Calibri"/>
              <a:cs typeface="Calibri"/>
            </a:endParaRPr>
          </a:p>
          <a:p>
            <a:pPr marL="12700" marR="78740" algn="just">
              <a:lnSpc>
                <a:spcPct val="100000"/>
              </a:lnSpc>
              <a:spcBef>
                <a:spcPts val="919"/>
              </a:spcBef>
            </a:pP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800" spc="-4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8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ace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8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b="1" spc="-2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900" b="1" spc="-10" dirty="0">
                <a:solidFill>
                  <a:srgbClr val="404040"/>
                </a:solidFill>
                <a:latin typeface="Calibri"/>
                <a:cs typeface="Calibri"/>
              </a:rPr>
              <a:t>ap</a:t>
            </a:r>
            <a:r>
              <a:rPr sz="1900" b="1" spc="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900" b="1" spc="-3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900" b="1" spc="-10" dirty="0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sz="1900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b="1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900" b="1" spc="-1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900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b="1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404040"/>
                </a:solidFill>
                <a:latin typeface="Calibri"/>
                <a:cs typeface="Calibri"/>
              </a:rPr>
              <a:t>la</a:t>
            </a:r>
            <a:r>
              <a:rPr sz="1900" b="1" spc="-5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900" b="1" spc="-1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900" b="1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900" b="1" spc="-10" dirty="0">
                <a:solidFill>
                  <a:srgbClr val="404040"/>
                </a:solidFill>
                <a:latin typeface="Calibri"/>
                <a:cs typeface="Calibri"/>
              </a:rPr>
              <a:t>nomía</a:t>
            </a:r>
            <a:r>
              <a:rPr sz="1900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b="1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8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spc="-4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vé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s </a:t>
            </a:r>
            <a:r>
              <a:rPr sz="18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8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ad</a:t>
            </a:r>
            <a:r>
              <a:rPr sz="1800" spc="15" dirty="0">
                <a:solidFill>
                  <a:srgbClr val="404040"/>
                </a:solidFill>
                <a:latin typeface="Calibri"/>
                <a:cs typeface="Calibri"/>
              </a:rPr>
              <a:t>q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uisi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ió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n </a:t>
            </a:r>
            <a:r>
              <a:rPr sz="18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de ac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s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oduct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640"/>
              </a:spcBef>
            </a:pP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spc="-5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ac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ó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n     </a:t>
            </a:r>
            <a:r>
              <a:rPr sz="18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     </a:t>
            </a:r>
            <a:r>
              <a:rPr sz="1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b="1" spc="-1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900" b="1" spc="-5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1900" b="1" spc="-20" dirty="0">
                <a:solidFill>
                  <a:srgbClr val="404040"/>
                </a:solidFill>
                <a:latin typeface="Calibri"/>
                <a:cs typeface="Calibri"/>
              </a:rPr>
              <a:t>ev</a:t>
            </a:r>
            <a:r>
              <a:rPr sz="1900" b="1" spc="-1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900" b="1" dirty="0">
                <a:solidFill>
                  <a:srgbClr val="404040"/>
                </a:solidFill>
                <a:latin typeface="Calibri"/>
                <a:cs typeface="Calibri"/>
              </a:rPr>
              <a:t>     </a:t>
            </a:r>
            <a:r>
              <a:rPr sz="1900" b="1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404040"/>
                </a:solidFill>
                <a:latin typeface="Calibri"/>
                <a:cs typeface="Calibri"/>
              </a:rPr>
              <a:t>bi</a:t>
            </a:r>
            <a:r>
              <a:rPr sz="1900" b="1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900" b="1" spc="-1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900" b="1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900" b="1" spc="-1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900" b="1" dirty="0">
                <a:solidFill>
                  <a:srgbClr val="404040"/>
                </a:solidFill>
                <a:latin typeface="Calibri"/>
                <a:cs typeface="Calibri"/>
              </a:rPr>
              <a:t>     </a:t>
            </a:r>
            <a:r>
              <a:rPr sz="1900" b="1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er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vi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ios</a:t>
            </a:r>
            <a:r>
              <a:rPr sz="1800" spc="-35" dirty="0">
                <a:solidFill>
                  <a:srgbClr val="404040"/>
                </a:solidFill>
                <a:latin typeface="Calibri"/>
                <a:cs typeface="Calibri"/>
              </a:rPr>
              <a:t>/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am</a:t>
            </a:r>
            <a:r>
              <a:rPr sz="1800" spc="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li</a:t>
            </a:r>
            <a:r>
              <a:rPr sz="1800" spc="1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ió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n    </a:t>
            </a:r>
            <a:r>
              <a:rPr sz="1800" spc="1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    </a:t>
            </a:r>
            <a:r>
              <a:rPr sz="18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    </a:t>
            </a:r>
            <a:r>
              <a:rPr sz="18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apa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cid</a:t>
            </a:r>
            <a:r>
              <a:rPr sz="1800" spc="1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d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oduct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spc="-35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8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lo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s </a:t>
            </a:r>
            <a:r>
              <a:rPr sz="1800" spc="-3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xi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800" spc="-4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800" spc="-4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endParaRPr sz="1800">
              <a:latin typeface="Calibri"/>
              <a:cs typeface="Calibri"/>
            </a:endParaRPr>
          </a:p>
          <a:p>
            <a:pPr marL="31750" algn="just">
              <a:lnSpc>
                <a:spcPct val="100000"/>
              </a:lnSpc>
              <a:spcBef>
                <a:spcPts val="1070"/>
              </a:spcBef>
            </a:pP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spc="-5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ac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ó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8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8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spc="-35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b="1" spc="-15" dirty="0">
                <a:solidFill>
                  <a:srgbClr val="404040"/>
                </a:solidFill>
                <a:latin typeface="Calibri"/>
                <a:cs typeface="Calibri"/>
              </a:rPr>
              <a:t>fu</a:t>
            </a:r>
            <a:r>
              <a:rPr sz="1900" b="1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900" b="1" spc="-2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900" b="1" spc="-3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900" b="1" spc="-10" dirty="0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sz="1900" b="1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900" b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900" b="1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900" b="1" spc="-10" dirty="0">
                <a:solidFill>
                  <a:srgbClr val="404040"/>
                </a:solidFill>
                <a:latin typeface="Calibri"/>
                <a:cs typeface="Calibri"/>
              </a:rPr>
              <a:t>abajo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83833" y="3087263"/>
            <a:ext cx="1096010" cy="685800"/>
          </a:xfrm>
          <a:custGeom>
            <a:avLst/>
            <a:gdLst/>
            <a:ahLst/>
            <a:cxnLst/>
            <a:rect l="l" t="t" r="r" b="b"/>
            <a:pathLst>
              <a:path w="1096010" h="685800">
                <a:moveTo>
                  <a:pt x="347226" y="0"/>
                </a:moveTo>
                <a:lnTo>
                  <a:pt x="290860" y="4487"/>
                </a:lnTo>
                <a:lnTo>
                  <a:pt x="237406" y="17475"/>
                </a:lnTo>
                <a:lnTo>
                  <a:pt x="187575" y="38252"/>
                </a:lnTo>
                <a:lnTo>
                  <a:pt x="142080" y="66107"/>
                </a:lnTo>
                <a:lnTo>
                  <a:pt x="101631" y="100329"/>
                </a:lnTo>
                <a:lnTo>
                  <a:pt x="66942" y="140205"/>
                </a:lnTo>
                <a:lnTo>
                  <a:pt x="38722" y="185024"/>
                </a:lnTo>
                <a:lnTo>
                  <a:pt x="17684" y="234076"/>
                </a:lnTo>
                <a:lnTo>
                  <a:pt x="4539" y="286648"/>
                </a:lnTo>
                <a:lnTo>
                  <a:pt x="0" y="342029"/>
                </a:lnTo>
                <a:lnTo>
                  <a:pt x="1149" y="370210"/>
                </a:lnTo>
                <a:lnTo>
                  <a:pt x="10080" y="424591"/>
                </a:lnTo>
                <a:lnTo>
                  <a:pt x="27261" y="475742"/>
                </a:lnTo>
                <a:lnTo>
                  <a:pt x="51978" y="522961"/>
                </a:lnTo>
                <a:lnTo>
                  <a:pt x="83522" y="565542"/>
                </a:lnTo>
                <a:lnTo>
                  <a:pt x="121180" y="602781"/>
                </a:lnTo>
                <a:lnTo>
                  <a:pt x="164241" y="633975"/>
                </a:lnTo>
                <a:lnTo>
                  <a:pt x="211993" y="658419"/>
                </a:lnTo>
                <a:lnTo>
                  <a:pt x="263724" y="675410"/>
                </a:lnTo>
                <a:lnTo>
                  <a:pt x="318724" y="684242"/>
                </a:lnTo>
                <a:lnTo>
                  <a:pt x="347226" y="685379"/>
                </a:lnTo>
                <a:lnTo>
                  <a:pt x="367989" y="684777"/>
                </a:lnTo>
                <a:lnTo>
                  <a:pt x="408545" y="680059"/>
                </a:lnTo>
                <a:lnTo>
                  <a:pt x="447572" y="670882"/>
                </a:lnTo>
                <a:lnTo>
                  <a:pt x="484783" y="657517"/>
                </a:lnTo>
                <a:lnTo>
                  <a:pt x="519894" y="640232"/>
                </a:lnTo>
                <a:lnTo>
                  <a:pt x="552775" y="619178"/>
                </a:lnTo>
                <a:lnTo>
                  <a:pt x="582666" y="594986"/>
                </a:lnTo>
                <a:lnTo>
                  <a:pt x="609756" y="567566"/>
                </a:lnTo>
                <a:lnTo>
                  <a:pt x="633601" y="537306"/>
                </a:lnTo>
                <a:lnTo>
                  <a:pt x="653914" y="504479"/>
                </a:lnTo>
                <a:lnTo>
                  <a:pt x="662657" y="487186"/>
                </a:lnTo>
                <a:lnTo>
                  <a:pt x="973198" y="487186"/>
                </a:lnTo>
                <a:lnTo>
                  <a:pt x="1095455" y="338485"/>
                </a:lnTo>
                <a:lnTo>
                  <a:pt x="973198" y="198161"/>
                </a:lnTo>
                <a:lnTo>
                  <a:pt x="662657" y="198161"/>
                </a:lnTo>
                <a:lnTo>
                  <a:pt x="653914" y="180846"/>
                </a:lnTo>
                <a:lnTo>
                  <a:pt x="633601" y="147990"/>
                </a:lnTo>
                <a:lnTo>
                  <a:pt x="609756" y="117718"/>
                </a:lnTo>
                <a:lnTo>
                  <a:pt x="582666" y="90298"/>
                </a:lnTo>
                <a:lnTo>
                  <a:pt x="552617" y="65996"/>
                </a:lnTo>
                <a:lnTo>
                  <a:pt x="519894" y="45079"/>
                </a:lnTo>
                <a:lnTo>
                  <a:pt x="484783" y="27815"/>
                </a:lnTo>
                <a:lnTo>
                  <a:pt x="447572" y="14469"/>
                </a:lnTo>
                <a:lnTo>
                  <a:pt x="408545" y="5309"/>
                </a:lnTo>
                <a:lnTo>
                  <a:pt x="367989" y="601"/>
                </a:lnTo>
                <a:lnTo>
                  <a:pt x="347226" y="0"/>
                </a:lnTo>
                <a:close/>
              </a:path>
            </a:pathLst>
          </a:custGeom>
          <a:solidFill>
            <a:srgbClr val="0071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8372" y="3277047"/>
            <a:ext cx="220345" cy="306070"/>
          </a:xfrm>
          <a:custGeom>
            <a:avLst/>
            <a:gdLst/>
            <a:ahLst/>
            <a:cxnLst/>
            <a:rect l="l" t="t" r="r" b="b"/>
            <a:pathLst>
              <a:path w="220345" h="306070">
                <a:moveTo>
                  <a:pt x="83140" y="0"/>
                </a:moveTo>
                <a:lnTo>
                  <a:pt x="0" y="0"/>
                </a:lnTo>
                <a:lnTo>
                  <a:pt x="136926" y="148701"/>
                </a:lnTo>
                <a:lnTo>
                  <a:pt x="0" y="305780"/>
                </a:lnTo>
                <a:lnTo>
                  <a:pt x="83140" y="305780"/>
                </a:lnTo>
                <a:lnTo>
                  <a:pt x="220066" y="148701"/>
                </a:lnTo>
                <a:lnTo>
                  <a:pt x="83140" y="0"/>
                </a:lnTo>
                <a:close/>
              </a:path>
            </a:pathLst>
          </a:custGeom>
          <a:solidFill>
            <a:srgbClr val="0071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58762" y="3277047"/>
            <a:ext cx="220345" cy="306070"/>
          </a:xfrm>
          <a:custGeom>
            <a:avLst/>
            <a:gdLst/>
            <a:ahLst/>
            <a:cxnLst/>
            <a:rect l="l" t="t" r="r" b="b"/>
            <a:pathLst>
              <a:path w="220345" h="306070">
                <a:moveTo>
                  <a:pt x="83123" y="0"/>
                </a:moveTo>
                <a:lnTo>
                  <a:pt x="0" y="0"/>
                </a:lnTo>
                <a:lnTo>
                  <a:pt x="135703" y="148701"/>
                </a:lnTo>
                <a:lnTo>
                  <a:pt x="0" y="305780"/>
                </a:lnTo>
                <a:lnTo>
                  <a:pt x="83123" y="305780"/>
                </a:lnTo>
                <a:lnTo>
                  <a:pt x="220066" y="148701"/>
                </a:lnTo>
                <a:lnTo>
                  <a:pt x="83123" y="0"/>
                </a:lnTo>
                <a:close/>
              </a:path>
            </a:pathLst>
          </a:custGeom>
          <a:solidFill>
            <a:srgbClr val="0071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04245" y="3277047"/>
            <a:ext cx="220345" cy="306070"/>
          </a:xfrm>
          <a:custGeom>
            <a:avLst/>
            <a:gdLst/>
            <a:ahLst/>
            <a:cxnLst/>
            <a:rect l="l" t="t" r="r" b="b"/>
            <a:pathLst>
              <a:path w="220345" h="306070">
                <a:moveTo>
                  <a:pt x="83140" y="0"/>
                </a:moveTo>
                <a:lnTo>
                  <a:pt x="0" y="0"/>
                </a:lnTo>
                <a:lnTo>
                  <a:pt x="135703" y="148701"/>
                </a:lnTo>
                <a:lnTo>
                  <a:pt x="0" y="305780"/>
                </a:lnTo>
                <a:lnTo>
                  <a:pt x="83140" y="305780"/>
                </a:lnTo>
                <a:lnTo>
                  <a:pt x="220066" y="148701"/>
                </a:lnTo>
                <a:lnTo>
                  <a:pt x="83140" y="0"/>
                </a:lnTo>
                <a:close/>
              </a:path>
            </a:pathLst>
          </a:custGeom>
          <a:solidFill>
            <a:srgbClr val="0071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90200" y="3191177"/>
            <a:ext cx="514984" cy="509270"/>
          </a:xfrm>
          <a:custGeom>
            <a:avLst/>
            <a:gdLst/>
            <a:ahLst/>
            <a:cxnLst/>
            <a:rect l="l" t="t" r="r" b="b"/>
            <a:pathLst>
              <a:path w="514985" h="509270">
                <a:moveTo>
                  <a:pt x="256751" y="0"/>
                </a:moveTo>
                <a:lnTo>
                  <a:pt x="215097" y="3320"/>
                </a:lnTo>
                <a:lnTo>
                  <a:pt x="175585" y="12934"/>
                </a:lnTo>
                <a:lnTo>
                  <a:pt x="138745" y="28322"/>
                </a:lnTo>
                <a:lnTo>
                  <a:pt x="105103" y="48960"/>
                </a:lnTo>
                <a:lnTo>
                  <a:pt x="75188" y="74330"/>
                </a:lnTo>
                <a:lnTo>
                  <a:pt x="49528" y="103909"/>
                </a:lnTo>
                <a:lnTo>
                  <a:pt x="28652" y="137177"/>
                </a:lnTo>
                <a:lnTo>
                  <a:pt x="13086" y="173613"/>
                </a:lnTo>
                <a:lnTo>
                  <a:pt x="3359" y="212696"/>
                </a:lnTo>
                <a:lnTo>
                  <a:pt x="0" y="253904"/>
                </a:lnTo>
                <a:lnTo>
                  <a:pt x="850" y="274902"/>
                </a:lnTo>
                <a:lnTo>
                  <a:pt x="7460" y="315386"/>
                </a:lnTo>
                <a:lnTo>
                  <a:pt x="20172" y="353427"/>
                </a:lnTo>
                <a:lnTo>
                  <a:pt x="38459" y="388510"/>
                </a:lnTo>
                <a:lnTo>
                  <a:pt x="61793" y="420121"/>
                </a:lnTo>
                <a:lnTo>
                  <a:pt x="89647" y="447746"/>
                </a:lnTo>
                <a:lnTo>
                  <a:pt x="121491" y="470869"/>
                </a:lnTo>
                <a:lnTo>
                  <a:pt x="156798" y="488978"/>
                </a:lnTo>
                <a:lnTo>
                  <a:pt x="195040" y="501558"/>
                </a:lnTo>
                <a:lnTo>
                  <a:pt x="235689" y="508094"/>
                </a:lnTo>
                <a:lnTo>
                  <a:pt x="256751" y="508935"/>
                </a:lnTo>
                <a:lnTo>
                  <a:pt x="277985" y="508094"/>
                </a:lnTo>
                <a:lnTo>
                  <a:pt x="318927" y="501558"/>
                </a:lnTo>
                <a:lnTo>
                  <a:pt x="357402" y="488978"/>
                </a:lnTo>
                <a:lnTo>
                  <a:pt x="392887" y="470869"/>
                </a:lnTo>
                <a:lnTo>
                  <a:pt x="424862" y="447746"/>
                </a:lnTo>
                <a:lnTo>
                  <a:pt x="452807" y="420121"/>
                </a:lnTo>
                <a:lnTo>
                  <a:pt x="476200" y="388510"/>
                </a:lnTo>
                <a:lnTo>
                  <a:pt x="494520" y="353427"/>
                </a:lnTo>
                <a:lnTo>
                  <a:pt x="507248" y="315386"/>
                </a:lnTo>
                <a:lnTo>
                  <a:pt x="513861" y="274902"/>
                </a:lnTo>
                <a:lnTo>
                  <a:pt x="514712" y="253904"/>
                </a:lnTo>
                <a:lnTo>
                  <a:pt x="513861" y="233066"/>
                </a:lnTo>
                <a:lnTo>
                  <a:pt x="507248" y="192856"/>
                </a:lnTo>
                <a:lnTo>
                  <a:pt x="494520" y="155032"/>
                </a:lnTo>
                <a:lnTo>
                  <a:pt x="476200" y="120115"/>
                </a:lnTo>
                <a:lnTo>
                  <a:pt x="452807" y="88626"/>
                </a:lnTo>
                <a:lnTo>
                  <a:pt x="424862" y="61087"/>
                </a:lnTo>
                <a:lnTo>
                  <a:pt x="392887" y="38017"/>
                </a:lnTo>
                <a:lnTo>
                  <a:pt x="357402" y="19939"/>
                </a:lnTo>
                <a:lnTo>
                  <a:pt x="318927" y="7373"/>
                </a:lnTo>
                <a:lnTo>
                  <a:pt x="277985" y="840"/>
                </a:lnTo>
                <a:lnTo>
                  <a:pt x="256751" y="0"/>
                </a:lnTo>
                <a:close/>
              </a:path>
            </a:pathLst>
          </a:custGeom>
          <a:solidFill>
            <a:srgbClr val="0D5C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74305" y="3175389"/>
            <a:ext cx="514984" cy="509270"/>
          </a:xfrm>
          <a:custGeom>
            <a:avLst/>
            <a:gdLst/>
            <a:ahLst/>
            <a:cxnLst/>
            <a:rect l="l" t="t" r="r" b="b"/>
            <a:pathLst>
              <a:path w="514985" h="509270">
                <a:moveTo>
                  <a:pt x="256754" y="0"/>
                </a:moveTo>
                <a:lnTo>
                  <a:pt x="215100" y="3324"/>
                </a:lnTo>
                <a:lnTo>
                  <a:pt x="175588" y="12950"/>
                </a:lnTo>
                <a:lnTo>
                  <a:pt x="138747" y="28352"/>
                </a:lnTo>
                <a:lnTo>
                  <a:pt x="105105" y="49007"/>
                </a:lnTo>
                <a:lnTo>
                  <a:pt x="75190" y="74390"/>
                </a:lnTo>
                <a:lnTo>
                  <a:pt x="49530" y="103979"/>
                </a:lnTo>
                <a:lnTo>
                  <a:pt x="28652" y="137248"/>
                </a:lnTo>
                <a:lnTo>
                  <a:pt x="13086" y="173675"/>
                </a:lnTo>
                <a:lnTo>
                  <a:pt x="3359" y="212735"/>
                </a:lnTo>
                <a:lnTo>
                  <a:pt x="0" y="253904"/>
                </a:lnTo>
                <a:lnTo>
                  <a:pt x="850" y="274902"/>
                </a:lnTo>
                <a:lnTo>
                  <a:pt x="7460" y="315386"/>
                </a:lnTo>
                <a:lnTo>
                  <a:pt x="20172" y="353427"/>
                </a:lnTo>
                <a:lnTo>
                  <a:pt x="38460" y="388510"/>
                </a:lnTo>
                <a:lnTo>
                  <a:pt x="61795" y="420121"/>
                </a:lnTo>
                <a:lnTo>
                  <a:pt x="89649" y="447746"/>
                </a:lnTo>
                <a:lnTo>
                  <a:pt x="121493" y="470869"/>
                </a:lnTo>
                <a:lnTo>
                  <a:pt x="156801" y="488978"/>
                </a:lnTo>
                <a:lnTo>
                  <a:pt x="195043" y="501558"/>
                </a:lnTo>
                <a:lnTo>
                  <a:pt x="235692" y="508094"/>
                </a:lnTo>
                <a:lnTo>
                  <a:pt x="256754" y="508935"/>
                </a:lnTo>
                <a:lnTo>
                  <a:pt x="277988" y="508094"/>
                </a:lnTo>
                <a:lnTo>
                  <a:pt x="318931" y="501558"/>
                </a:lnTo>
                <a:lnTo>
                  <a:pt x="357405" y="488978"/>
                </a:lnTo>
                <a:lnTo>
                  <a:pt x="392890" y="470869"/>
                </a:lnTo>
                <a:lnTo>
                  <a:pt x="424865" y="447746"/>
                </a:lnTo>
                <a:lnTo>
                  <a:pt x="452810" y="420121"/>
                </a:lnTo>
                <a:lnTo>
                  <a:pt x="476203" y="388510"/>
                </a:lnTo>
                <a:lnTo>
                  <a:pt x="494524" y="353427"/>
                </a:lnTo>
                <a:lnTo>
                  <a:pt x="507251" y="315386"/>
                </a:lnTo>
                <a:lnTo>
                  <a:pt x="513864" y="274902"/>
                </a:lnTo>
                <a:lnTo>
                  <a:pt x="514715" y="253904"/>
                </a:lnTo>
                <a:lnTo>
                  <a:pt x="513864" y="233088"/>
                </a:lnTo>
                <a:lnTo>
                  <a:pt x="507251" y="192909"/>
                </a:lnTo>
                <a:lnTo>
                  <a:pt x="494524" y="155100"/>
                </a:lnTo>
                <a:lnTo>
                  <a:pt x="476203" y="120186"/>
                </a:lnTo>
                <a:lnTo>
                  <a:pt x="452810" y="88692"/>
                </a:lnTo>
                <a:lnTo>
                  <a:pt x="424865" y="61140"/>
                </a:lnTo>
                <a:lnTo>
                  <a:pt x="392890" y="38056"/>
                </a:lnTo>
                <a:lnTo>
                  <a:pt x="357405" y="19962"/>
                </a:lnTo>
                <a:lnTo>
                  <a:pt x="318931" y="7382"/>
                </a:lnTo>
                <a:lnTo>
                  <a:pt x="277988" y="842"/>
                </a:lnTo>
                <a:lnTo>
                  <a:pt x="2567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29584" y="3282246"/>
            <a:ext cx="192405" cy="283845"/>
          </a:xfrm>
          <a:custGeom>
            <a:avLst/>
            <a:gdLst/>
            <a:ahLst/>
            <a:cxnLst/>
            <a:rect l="l" t="t" r="r" b="b"/>
            <a:pathLst>
              <a:path w="192405" h="283845">
                <a:moveTo>
                  <a:pt x="183767" y="44472"/>
                </a:moveTo>
                <a:lnTo>
                  <a:pt x="104758" y="44472"/>
                </a:lnTo>
                <a:lnTo>
                  <a:pt x="117530" y="47747"/>
                </a:lnTo>
                <a:lnTo>
                  <a:pt x="127820" y="54743"/>
                </a:lnTo>
                <a:lnTo>
                  <a:pt x="132675" y="62786"/>
                </a:lnTo>
                <a:lnTo>
                  <a:pt x="135544" y="74389"/>
                </a:lnTo>
                <a:lnTo>
                  <a:pt x="136003" y="92027"/>
                </a:lnTo>
                <a:lnTo>
                  <a:pt x="132327" y="104055"/>
                </a:lnTo>
                <a:lnTo>
                  <a:pt x="108870" y="134323"/>
                </a:lnTo>
                <a:lnTo>
                  <a:pt x="71296" y="169345"/>
                </a:lnTo>
                <a:lnTo>
                  <a:pt x="60573" y="179837"/>
                </a:lnTo>
                <a:lnTo>
                  <a:pt x="33990" y="208534"/>
                </a:lnTo>
                <a:lnTo>
                  <a:pt x="9217" y="247220"/>
                </a:lnTo>
                <a:lnTo>
                  <a:pt x="0" y="283664"/>
                </a:lnTo>
                <a:lnTo>
                  <a:pt x="191934" y="283664"/>
                </a:lnTo>
                <a:lnTo>
                  <a:pt x="191934" y="234043"/>
                </a:lnTo>
                <a:lnTo>
                  <a:pt x="83123" y="234043"/>
                </a:lnTo>
                <a:lnTo>
                  <a:pt x="85568" y="229210"/>
                </a:lnTo>
                <a:lnTo>
                  <a:pt x="116048" y="197278"/>
                </a:lnTo>
                <a:lnTo>
                  <a:pt x="129602" y="184729"/>
                </a:lnTo>
                <a:lnTo>
                  <a:pt x="140660" y="174300"/>
                </a:lnTo>
                <a:lnTo>
                  <a:pt x="171379" y="139917"/>
                </a:lnTo>
                <a:lnTo>
                  <a:pt x="188537" y="103648"/>
                </a:lnTo>
                <a:lnTo>
                  <a:pt x="191934" y="77909"/>
                </a:lnTo>
                <a:lnTo>
                  <a:pt x="190875" y="65195"/>
                </a:lnTo>
                <a:lnTo>
                  <a:pt x="187720" y="53067"/>
                </a:lnTo>
                <a:lnTo>
                  <a:pt x="183767" y="44472"/>
                </a:lnTo>
                <a:close/>
              </a:path>
              <a:path w="192405" h="283845">
                <a:moveTo>
                  <a:pt x="90894" y="0"/>
                </a:moveTo>
                <a:lnTo>
                  <a:pt x="43029" y="15217"/>
                </a:lnTo>
                <a:lnTo>
                  <a:pt x="12464" y="54604"/>
                </a:lnTo>
                <a:lnTo>
                  <a:pt x="6112" y="82925"/>
                </a:lnTo>
                <a:lnTo>
                  <a:pt x="61277" y="84303"/>
                </a:lnTo>
                <a:lnTo>
                  <a:pt x="63650" y="71647"/>
                </a:lnTo>
                <a:lnTo>
                  <a:pt x="69192" y="60426"/>
                </a:lnTo>
                <a:lnTo>
                  <a:pt x="78305" y="50227"/>
                </a:lnTo>
                <a:lnTo>
                  <a:pt x="89245" y="45812"/>
                </a:lnTo>
                <a:lnTo>
                  <a:pt x="104758" y="44472"/>
                </a:lnTo>
                <a:lnTo>
                  <a:pt x="183767" y="44472"/>
                </a:lnTo>
                <a:lnTo>
                  <a:pt x="182417" y="41539"/>
                </a:lnTo>
                <a:lnTo>
                  <a:pt x="147106" y="8700"/>
                </a:lnTo>
                <a:lnTo>
                  <a:pt x="108096" y="403"/>
                </a:lnTo>
                <a:lnTo>
                  <a:pt x="90894" y="0"/>
                </a:lnTo>
                <a:close/>
              </a:path>
            </a:pathLst>
          </a:custGeom>
          <a:solidFill>
            <a:srgbClr val="0071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83833" y="2260303"/>
            <a:ext cx="1096010" cy="685800"/>
          </a:xfrm>
          <a:custGeom>
            <a:avLst/>
            <a:gdLst/>
            <a:ahLst/>
            <a:cxnLst/>
            <a:rect l="l" t="t" r="r" b="b"/>
            <a:pathLst>
              <a:path w="1096010" h="685800">
                <a:moveTo>
                  <a:pt x="347226" y="0"/>
                </a:moveTo>
                <a:lnTo>
                  <a:pt x="290860" y="4457"/>
                </a:lnTo>
                <a:lnTo>
                  <a:pt x="237406" y="17368"/>
                </a:lnTo>
                <a:lnTo>
                  <a:pt x="187575" y="38044"/>
                </a:lnTo>
                <a:lnTo>
                  <a:pt x="142080" y="65793"/>
                </a:lnTo>
                <a:lnTo>
                  <a:pt x="101631" y="99926"/>
                </a:lnTo>
                <a:lnTo>
                  <a:pt x="66942" y="139752"/>
                </a:lnTo>
                <a:lnTo>
                  <a:pt x="38722" y="184582"/>
                </a:lnTo>
                <a:lnTo>
                  <a:pt x="17684" y="233725"/>
                </a:lnTo>
                <a:lnTo>
                  <a:pt x="4539" y="286491"/>
                </a:lnTo>
                <a:lnTo>
                  <a:pt x="0" y="342190"/>
                </a:lnTo>
                <a:lnTo>
                  <a:pt x="1149" y="370371"/>
                </a:lnTo>
                <a:lnTo>
                  <a:pt x="10080" y="424750"/>
                </a:lnTo>
                <a:lnTo>
                  <a:pt x="27261" y="475898"/>
                </a:lnTo>
                <a:lnTo>
                  <a:pt x="51978" y="523113"/>
                </a:lnTo>
                <a:lnTo>
                  <a:pt x="83522" y="565689"/>
                </a:lnTo>
                <a:lnTo>
                  <a:pt x="121180" y="602924"/>
                </a:lnTo>
                <a:lnTo>
                  <a:pt x="164241" y="634113"/>
                </a:lnTo>
                <a:lnTo>
                  <a:pt x="211993" y="658553"/>
                </a:lnTo>
                <a:lnTo>
                  <a:pt x="263724" y="675541"/>
                </a:lnTo>
                <a:lnTo>
                  <a:pt x="318724" y="684371"/>
                </a:lnTo>
                <a:lnTo>
                  <a:pt x="347226" y="685508"/>
                </a:lnTo>
                <a:lnTo>
                  <a:pt x="367989" y="684898"/>
                </a:lnTo>
                <a:lnTo>
                  <a:pt x="408545" y="680121"/>
                </a:lnTo>
                <a:lnTo>
                  <a:pt x="447572" y="670837"/>
                </a:lnTo>
                <a:lnTo>
                  <a:pt x="484783" y="657330"/>
                </a:lnTo>
                <a:lnTo>
                  <a:pt x="519894" y="639880"/>
                </a:lnTo>
                <a:lnTo>
                  <a:pt x="552617" y="618771"/>
                </a:lnTo>
                <a:lnTo>
                  <a:pt x="582666" y="594284"/>
                </a:lnTo>
                <a:lnTo>
                  <a:pt x="609756" y="566702"/>
                </a:lnTo>
                <a:lnTo>
                  <a:pt x="633601" y="536307"/>
                </a:lnTo>
                <a:lnTo>
                  <a:pt x="653914" y="503382"/>
                </a:lnTo>
                <a:lnTo>
                  <a:pt x="662657" y="486058"/>
                </a:lnTo>
                <a:lnTo>
                  <a:pt x="973198" y="486058"/>
                </a:lnTo>
                <a:lnTo>
                  <a:pt x="1095455" y="338485"/>
                </a:lnTo>
                <a:lnTo>
                  <a:pt x="973198" y="198322"/>
                </a:lnTo>
                <a:lnTo>
                  <a:pt x="662657" y="198322"/>
                </a:lnTo>
                <a:lnTo>
                  <a:pt x="653914" y="180854"/>
                </a:lnTo>
                <a:lnTo>
                  <a:pt x="633601" y="147775"/>
                </a:lnTo>
                <a:lnTo>
                  <a:pt x="609756" y="117378"/>
                </a:lnTo>
                <a:lnTo>
                  <a:pt x="582666" y="89913"/>
                </a:lnTo>
                <a:lnTo>
                  <a:pt x="552617" y="65628"/>
                </a:lnTo>
                <a:lnTo>
                  <a:pt x="519894" y="44771"/>
                </a:lnTo>
                <a:lnTo>
                  <a:pt x="484783" y="27591"/>
                </a:lnTo>
                <a:lnTo>
                  <a:pt x="447572" y="14335"/>
                </a:lnTo>
                <a:lnTo>
                  <a:pt x="408545" y="5254"/>
                </a:lnTo>
                <a:lnTo>
                  <a:pt x="367989" y="594"/>
                </a:lnTo>
                <a:lnTo>
                  <a:pt x="347226" y="0"/>
                </a:lnTo>
                <a:close/>
              </a:path>
            </a:pathLst>
          </a:custGeom>
          <a:solidFill>
            <a:srgbClr val="004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08372" y="2450087"/>
            <a:ext cx="220345" cy="304800"/>
          </a:xfrm>
          <a:custGeom>
            <a:avLst/>
            <a:gdLst/>
            <a:ahLst/>
            <a:cxnLst/>
            <a:rect l="l" t="t" r="r" b="b"/>
            <a:pathLst>
              <a:path w="220345" h="304800">
                <a:moveTo>
                  <a:pt x="83140" y="0"/>
                </a:moveTo>
                <a:lnTo>
                  <a:pt x="0" y="0"/>
                </a:lnTo>
                <a:lnTo>
                  <a:pt x="136926" y="147573"/>
                </a:lnTo>
                <a:lnTo>
                  <a:pt x="0" y="304652"/>
                </a:lnTo>
                <a:lnTo>
                  <a:pt x="83140" y="304652"/>
                </a:lnTo>
                <a:lnTo>
                  <a:pt x="220066" y="147573"/>
                </a:lnTo>
                <a:lnTo>
                  <a:pt x="83140" y="0"/>
                </a:lnTo>
                <a:close/>
              </a:path>
            </a:pathLst>
          </a:custGeom>
          <a:solidFill>
            <a:srgbClr val="004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58761" y="2450087"/>
            <a:ext cx="220345" cy="304800"/>
          </a:xfrm>
          <a:custGeom>
            <a:avLst/>
            <a:gdLst/>
            <a:ahLst/>
            <a:cxnLst/>
            <a:rect l="l" t="t" r="r" b="b"/>
            <a:pathLst>
              <a:path w="220345" h="304800">
                <a:moveTo>
                  <a:pt x="83123" y="0"/>
                </a:moveTo>
                <a:lnTo>
                  <a:pt x="0" y="0"/>
                </a:lnTo>
                <a:lnTo>
                  <a:pt x="135703" y="147573"/>
                </a:lnTo>
                <a:lnTo>
                  <a:pt x="0" y="304652"/>
                </a:lnTo>
                <a:lnTo>
                  <a:pt x="83123" y="304652"/>
                </a:lnTo>
                <a:lnTo>
                  <a:pt x="220066" y="147573"/>
                </a:lnTo>
                <a:lnTo>
                  <a:pt x="83123" y="0"/>
                </a:lnTo>
                <a:close/>
              </a:path>
            </a:pathLst>
          </a:custGeom>
          <a:solidFill>
            <a:srgbClr val="004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04244" y="2450087"/>
            <a:ext cx="220345" cy="304800"/>
          </a:xfrm>
          <a:custGeom>
            <a:avLst/>
            <a:gdLst/>
            <a:ahLst/>
            <a:cxnLst/>
            <a:rect l="l" t="t" r="r" b="b"/>
            <a:pathLst>
              <a:path w="220345" h="304800">
                <a:moveTo>
                  <a:pt x="83140" y="0"/>
                </a:moveTo>
                <a:lnTo>
                  <a:pt x="0" y="0"/>
                </a:lnTo>
                <a:lnTo>
                  <a:pt x="135703" y="147573"/>
                </a:lnTo>
                <a:lnTo>
                  <a:pt x="0" y="304652"/>
                </a:lnTo>
                <a:lnTo>
                  <a:pt x="83140" y="304652"/>
                </a:lnTo>
                <a:lnTo>
                  <a:pt x="220066" y="147573"/>
                </a:lnTo>
                <a:lnTo>
                  <a:pt x="83140" y="0"/>
                </a:lnTo>
                <a:close/>
              </a:path>
            </a:pathLst>
          </a:custGeom>
          <a:solidFill>
            <a:srgbClr val="004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90200" y="2363089"/>
            <a:ext cx="514984" cy="510540"/>
          </a:xfrm>
          <a:custGeom>
            <a:avLst/>
            <a:gdLst/>
            <a:ahLst/>
            <a:cxnLst/>
            <a:rect l="l" t="t" r="r" b="b"/>
            <a:pathLst>
              <a:path w="514985" h="510539">
                <a:moveTo>
                  <a:pt x="256751" y="0"/>
                </a:moveTo>
                <a:lnTo>
                  <a:pt x="215097" y="3356"/>
                </a:lnTo>
                <a:lnTo>
                  <a:pt x="175585" y="13067"/>
                </a:lnTo>
                <a:lnTo>
                  <a:pt x="138745" y="28596"/>
                </a:lnTo>
                <a:lnTo>
                  <a:pt x="105103" y="49404"/>
                </a:lnTo>
                <a:lnTo>
                  <a:pt x="75188" y="74954"/>
                </a:lnTo>
                <a:lnTo>
                  <a:pt x="49528" y="104710"/>
                </a:lnTo>
                <a:lnTo>
                  <a:pt x="28652" y="138133"/>
                </a:lnTo>
                <a:lnTo>
                  <a:pt x="13086" y="174685"/>
                </a:lnTo>
                <a:lnTo>
                  <a:pt x="3359" y="213831"/>
                </a:lnTo>
                <a:lnTo>
                  <a:pt x="0" y="255031"/>
                </a:lnTo>
                <a:lnTo>
                  <a:pt x="850" y="275878"/>
                </a:lnTo>
                <a:lnTo>
                  <a:pt x="7460" y="316157"/>
                </a:lnTo>
                <a:lnTo>
                  <a:pt x="20172" y="354104"/>
                </a:lnTo>
                <a:lnTo>
                  <a:pt x="38459" y="389183"/>
                </a:lnTo>
                <a:lnTo>
                  <a:pt x="61793" y="420857"/>
                </a:lnTo>
                <a:lnTo>
                  <a:pt x="89647" y="448589"/>
                </a:lnTo>
                <a:lnTo>
                  <a:pt x="121491" y="471843"/>
                </a:lnTo>
                <a:lnTo>
                  <a:pt x="156798" y="490083"/>
                </a:lnTo>
                <a:lnTo>
                  <a:pt x="195040" y="502772"/>
                </a:lnTo>
                <a:lnTo>
                  <a:pt x="235689" y="509374"/>
                </a:lnTo>
                <a:lnTo>
                  <a:pt x="256751" y="510224"/>
                </a:lnTo>
                <a:lnTo>
                  <a:pt x="277985" y="509374"/>
                </a:lnTo>
                <a:lnTo>
                  <a:pt x="318927" y="502772"/>
                </a:lnTo>
                <a:lnTo>
                  <a:pt x="357402" y="490083"/>
                </a:lnTo>
                <a:lnTo>
                  <a:pt x="392887" y="471844"/>
                </a:lnTo>
                <a:lnTo>
                  <a:pt x="424862" y="448589"/>
                </a:lnTo>
                <a:lnTo>
                  <a:pt x="452807" y="420857"/>
                </a:lnTo>
                <a:lnTo>
                  <a:pt x="476200" y="389183"/>
                </a:lnTo>
                <a:lnTo>
                  <a:pt x="494520" y="354104"/>
                </a:lnTo>
                <a:lnTo>
                  <a:pt x="507248" y="316157"/>
                </a:lnTo>
                <a:lnTo>
                  <a:pt x="513861" y="275878"/>
                </a:lnTo>
                <a:lnTo>
                  <a:pt x="514712" y="255031"/>
                </a:lnTo>
                <a:lnTo>
                  <a:pt x="513861" y="234208"/>
                </a:lnTo>
                <a:lnTo>
                  <a:pt x="507248" y="193968"/>
                </a:lnTo>
                <a:lnTo>
                  <a:pt x="494520" y="156051"/>
                </a:lnTo>
                <a:lnTo>
                  <a:pt x="476200" y="120996"/>
                </a:lnTo>
                <a:lnTo>
                  <a:pt x="452807" y="89340"/>
                </a:lnTo>
                <a:lnTo>
                  <a:pt x="424862" y="61620"/>
                </a:lnTo>
                <a:lnTo>
                  <a:pt x="392887" y="38373"/>
                </a:lnTo>
                <a:lnTo>
                  <a:pt x="357402" y="20138"/>
                </a:lnTo>
                <a:lnTo>
                  <a:pt x="318927" y="7451"/>
                </a:lnTo>
                <a:lnTo>
                  <a:pt x="277985" y="850"/>
                </a:lnTo>
                <a:lnTo>
                  <a:pt x="256751" y="0"/>
                </a:lnTo>
                <a:close/>
              </a:path>
            </a:pathLst>
          </a:custGeom>
          <a:solidFill>
            <a:srgbClr val="0D5C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74305" y="2347461"/>
            <a:ext cx="514984" cy="510540"/>
          </a:xfrm>
          <a:custGeom>
            <a:avLst/>
            <a:gdLst/>
            <a:ahLst/>
            <a:cxnLst/>
            <a:rect l="l" t="t" r="r" b="b"/>
            <a:pathLst>
              <a:path w="514985" h="510539">
                <a:moveTo>
                  <a:pt x="256754" y="0"/>
                </a:moveTo>
                <a:lnTo>
                  <a:pt x="215100" y="3352"/>
                </a:lnTo>
                <a:lnTo>
                  <a:pt x="175588" y="13052"/>
                </a:lnTo>
                <a:lnTo>
                  <a:pt x="138747" y="28565"/>
                </a:lnTo>
                <a:lnTo>
                  <a:pt x="105105" y="49357"/>
                </a:lnTo>
                <a:lnTo>
                  <a:pt x="75190" y="74894"/>
                </a:lnTo>
                <a:lnTo>
                  <a:pt x="49530" y="104640"/>
                </a:lnTo>
                <a:lnTo>
                  <a:pt x="28652" y="138062"/>
                </a:lnTo>
                <a:lnTo>
                  <a:pt x="13086" y="174624"/>
                </a:lnTo>
                <a:lnTo>
                  <a:pt x="3359" y="213792"/>
                </a:lnTo>
                <a:lnTo>
                  <a:pt x="0" y="255031"/>
                </a:lnTo>
                <a:lnTo>
                  <a:pt x="850" y="275855"/>
                </a:lnTo>
                <a:lnTo>
                  <a:pt x="7460" y="316095"/>
                </a:lnTo>
                <a:lnTo>
                  <a:pt x="20172" y="354011"/>
                </a:lnTo>
                <a:lnTo>
                  <a:pt x="38460" y="389066"/>
                </a:lnTo>
                <a:lnTo>
                  <a:pt x="61795" y="420723"/>
                </a:lnTo>
                <a:lnTo>
                  <a:pt x="89649" y="448443"/>
                </a:lnTo>
                <a:lnTo>
                  <a:pt x="121493" y="471689"/>
                </a:lnTo>
                <a:lnTo>
                  <a:pt x="156801" y="489925"/>
                </a:lnTo>
                <a:lnTo>
                  <a:pt x="195043" y="502612"/>
                </a:lnTo>
                <a:lnTo>
                  <a:pt x="235692" y="509213"/>
                </a:lnTo>
                <a:lnTo>
                  <a:pt x="256754" y="510063"/>
                </a:lnTo>
                <a:lnTo>
                  <a:pt x="277988" y="509213"/>
                </a:lnTo>
                <a:lnTo>
                  <a:pt x="318931" y="502612"/>
                </a:lnTo>
                <a:lnTo>
                  <a:pt x="357405" y="489925"/>
                </a:lnTo>
                <a:lnTo>
                  <a:pt x="392890" y="471689"/>
                </a:lnTo>
                <a:lnTo>
                  <a:pt x="424865" y="448443"/>
                </a:lnTo>
                <a:lnTo>
                  <a:pt x="452810" y="420723"/>
                </a:lnTo>
                <a:lnTo>
                  <a:pt x="476203" y="389066"/>
                </a:lnTo>
                <a:lnTo>
                  <a:pt x="494524" y="354011"/>
                </a:lnTo>
                <a:lnTo>
                  <a:pt x="507251" y="316095"/>
                </a:lnTo>
                <a:lnTo>
                  <a:pt x="513864" y="275855"/>
                </a:lnTo>
                <a:lnTo>
                  <a:pt x="514715" y="255031"/>
                </a:lnTo>
                <a:lnTo>
                  <a:pt x="513864" y="234186"/>
                </a:lnTo>
                <a:lnTo>
                  <a:pt x="507251" y="193915"/>
                </a:lnTo>
                <a:lnTo>
                  <a:pt x="494524" y="155983"/>
                </a:lnTo>
                <a:lnTo>
                  <a:pt x="476203" y="120925"/>
                </a:lnTo>
                <a:lnTo>
                  <a:pt x="452810" y="89274"/>
                </a:lnTo>
                <a:lnTo>
                  <a:pt x="424865" y="61566"/>
                </a:lnTo>
                <a:lnTo>
                  <a:pt x="392890" y="38335"/>
                </a:lnTo>
                <a:lnTo>
                  <a:pt x="357405" y="20115"/>
                </a:lnTo>
                <a:lnTo>
                  <a:pt x="318931" y="7442"/>
                </a:lnTo>
                <a:lnTo>
                  <a:pt x="277988" y="849"/>
                </a:lnTo>
                <a:lnTo>
                  <a:pt x="2567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34473" y="2470708"/>
            <a:ext cx="126364" cy="284480"/>
          </a:xfrm>
          <a:custGeom>
            <a:avLst/>
            <a:gdLst/>
            <a:ahLst/>
            <a:cxnLst/>
            <a:rect l="l" t="t" r="r" b="b"/>
            <a:pathLst>
              <a:path w="126364" h="284480">
                <a:moveTo>
                  <a:pt x="125924" y="79747"/>
                </a:moveTo>
                <a:lnTo>
                  <a:pt x="70899" y="79747"/>
                </a:lnTo>
                <a:lnTo>
                  <a:pt x="70899" y="284031"/>
                </a:lnTo>
                <a:lnTo>
                  <a:pt x="125924" y="284031"/>
                </a:lnTo>
                <a:lnTo>
                  <a:pt x="125924" y="79747"/>
                </a:lnTo>
                <a:close/>
              </a:path>
              <a:path w="126364" h="284480">
                <a:moveTo>
                  <a:pt x="125924" y="0"/>
                </a:moveTo>
                <a:lnTo>
                  <a:pt x="78148" y="7887"/>
                </a:lnTo>
                <a:lnTo>
                  <a:pt x="72063" y="18145"/>
                </a:lnTo>
                <a:lnTo>
                  <a:pt x="64509" y="28048"/>
                </a:lnTo>
                <a:lnTo>
                  <a:pt x="32209" y="55065"/>
                </a:lnTo>
                <a:lnTo>
                  <a:pt x="0" y="71370"/>
                </a:lnTo>
                <a:lnTo>
                  <a:pt x="5616" y="118979"/>
                </a:lnTo>
                <a:lnTo>
                  <a:pt x="40692" y="102495"/>
                </a:lnTo>
                <a:lnTo>
                  <a:pt x="70899" y="79747"/>
                </a:lnTo>
                <a:lnTo>
                  <a:pt x="125924" y="79747"/>
                </a:lnTo>
                <a:lnTo>
                  <a:pt x="125924" y="0"/>
                </a:lnTo>
                <a:close/>
              </a:path>
            </a:pathLst>
          </a:custGeom>
          <a:solidFill>
            <a:srgbClr val="004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76498" y="3862089"/>
            <a:ext cx="1096010" cy="685800"/>
          </a:xfrm>
          <a:custGeom>
            <a:avLst/>
            <a:gdLst/>
            <a:ahLst/>
            <a:cxnLst/>
            <a:rect l="l" t="t" r="r" b="b"/>
            <a:pathLst>
              <a:path w="1096010" h="685800">
                <a:moveTo>
                  <a:pt x="347211" y="0"/>
                </a:moveTo>
                <a:lnTo>
                  <a:pt x="290849" y="4488"/>
                </a:lnTo>
                <a:lnTo>
                  <a:pt x="237398" y="17485"/>
                </a:lnTo>
                <a:lnTo>
                  <a:pt x="187570" y="38287"/>
                </a:lnTo>
                <a:lnTo>
                  <a:pt x="142077" y="66190"/>
                </a:lnTo>
                <a:lnTo>
                  <a:pt x="101630" y="100490"/>
                </a:lnTo>
                <a:lnTo>
                  <a:pt x="66941" y="140483"/>
                </a:lnTo>
                <a:lnTo>
                  <a:pt x="38722" y="185466"/>
                </a:lnTo>
                <a:lnTo>
                  <a:pt x="17684" y="234736"/>
                </a:lnTo>
                <a:lnTo>
                  <a:pt x="4539" y="287587"/>
                </a:lnTo>
                <a:lnTo>
                  <a:pt x="0" y="343318"/>
                </a:lnTo>
                <a:lnTo>
                  <a:pt x="1149" y="371329"/>
                </a:lnTo>
                <a:lnTo>
                  <a:pt x="10080" y="425417"/>
                </a:lnTo>
                <a:lnTo>
                  <a:pt x="27261" y="476334"/>
                </a:lnTo>
                <a:lnTo>
                  <a:pt x="51978" y="523371"/>
                </a:lnTo>
                <a:lnTo>
                  <a:pt x="83521" y="565816"/>
                </a:lnTo>
                <a:lnTo>
                  <a:pt x="121178" y="602959"/>
                </a:lnTo>
                <a:lnTo>
                  <a:pt x="164237" y="634088"/>
                </a:lnTo>
                <a:lnTo>
                  <a:pt x="211987" y="658494"/>
                </a:lnTo>
                <a:lnTo>
                  <a:pt x="263715" y="675465"/>
                </a:lnTo>
                <a:lnTo>
                  <a:pt x="318711" y="684291"/>
                </a:lnTo>
                <a:lnTo>
                  <a:pt x="347211" y="685428"/>
                </a:lnTo>
                <a:lnTo>
                  <a:pt x="367967" y="684826"/>
                </a:lnTo>
                <a:lnTo>
                  <a:pt x="408462" y="680112"/>
                </a:lnTo>
                <a:lnTo>
                  <a:pt x="447375" y="670941"/>
                </a:lnTo>
                <a:lnTo>
                  <a:pt x="484435" y="657582"/>
                </a:lnTo>
                <a:lnTo>
                  <a:pt x="519371" y="640303"/>
                </a:lnTo>
                <a:lnTo>
                  <a:pt x="551979" y="619319"/>
                </a:lnTo>
                <a:lnTo>
                  <a:pt x="581784" y="595057"/>
                </a:lnTo>
                <a:lnTo>
                  <a:pt x="608719" y="567628"/>
                </a:lnTo>
                <a:lnTo>
                  <a:pt x="632444" y="537351"/>
                </a:lnTo>
                <a:lnTo>
                  <a:pt x="652688" y="504496"/>
                </a:lnTo>
                <a:lnTo>
                  <a:pt x="661419" y="487186"/>
                </a:lnTo>
                <a:lnTo>
                  <a:pt x="971960" y="487186"/>
                </a:lnTo>
                <a:lnTo>
                  <a:pt x="1095456" y="338485"/>
                </a:lnTo>
                <a:lnTo>
                  <a:pt x="971960" y="198257"/>
                </a:lnTo>
                <a:lnTo>
                  <a:pt x="661419" y="198257"/>
                </a:lnTo>
                <a:lnTo>
                  <a:pt x="652688" y="180947"/>
                </a:lnTo>
                <a:lnTo>
                  <a:pt x="632444" y="148091"/>
                </a:lnTo>
                <a:lnTo>
                  <a:pt x="608719" y="117813"/>
                </a:lnTo>
                <a:lnTo>
                  <a:pt x="581784" y="90382"/>
                </a:lnTo>
                <a:lnTo>
                  <a:pt x="551911" y="66065"/>
                </a:lnTo>
                <a:lnTo>
                  <a:pt x="519371" y="45131"/>
                </a:lnTo>
                <a:lnTo>
                  <a:pt x="484435" y="27850"/>
                </a:lnTo>
                <a:lnTo>
                  <a:pt x="447375" y="14489"/>
                </a:lnTo>
                <a:lnTo>
                  <a:pt x="408462" y="5316"/>
                </a:lnTo>
                <a:lnTo>
                  <a:pt x="367967" y="601"/>
                </a:lnTo>
                <a:lnTo>
                  <a:pt x="347211" y="0"/>
                </a:lnTo>
                <a:close/>
              </a:path>
            </a:pathLst>
          </a:custGeom>
          <a:solidFill>
            <a:srgbClr val="009E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71860" y="3956385"/>
            <a:ext cx="540385" cy="534670"/>
          </a:xfrm>
          <a:custGeom>
            <a:avLst/>
            <a:gdLst/>
            <a:ahLst/>
            <a:cxnLst/>
            <a:rect l="l" t="t" r="r" b="b"/>
            <a:pathLst>
              <a:path w="540385" h="534670">
                <a:moveTo>
                  <a:pt x="270201" y="0"/>
                </a:moveTo>
                <a:lnTo>
                  <a:pt x="226388" y="3498"/>
                </a:lnTo>
                <a:lnTo>
                  <a:pt x="184820" y="13627"/>
                </a:lnTo>
                <a:lnTo>
                  <a:pt x="146055" y="29834"/>
                </a:lnTo>
                <a:lnTo>
                  <a:pt x="110650" y="51568"/>
                </a:lnTo>
                <a:lnTo>
                  <a:pt x="79163" y="78277"/>
                </a:lnTo>
                <a:lnTo>
                  <a:pt x="52150" y="109411"/>
                </a:lnTo>
                <a:lnTo>
                  <a:pt x="30171" y="144418"/>
                </a:lnTo>
                <a:lnTo>
                  <a:pt x="13780" y="182746"/>
                </a:lnTo>
                <a:lnTo>
                  <a:pt x="3538" y="223845"/>
                </a:lnTo>
                <a:lnTo>
                  <a:pt x="0" y="267163"/>
                </a:lnTo>
                <a:lnTo>
                  <a:pt x="896" y="289064"/>
                </a:lnTo>
                <a:lnTo>
                  <a:pt x="7856" y="331341"/>
                </a:lnTo>
                <a:lnTo>
                  <a:pt x="21242" y="371124"/>
                </a:lnTo>
                <a:lnTo>
                  <a:pt x="40497" y="407860"/>
                </a:lnTo>
                <a:lnTo>
                  <a:pt x="65062" y="441000"/>
                </a:lnTo>
                <a:lnTo>
                  <a:pt x="94382" y="469990"/>
                </a:lnTo>
                <a:lnTo>
                  <a:pt x="127898" y="494281"/>
                </a:lnTo>
                <a:lnTo>
                  <a:pt x="165052" y="513320"/>
                </a:lnTo>
                <a:lnTo>
                  <a:pt x="205288" y="526557"/>
                </a:lnTo>
                <a:lnTo>
                  <a:pt x="248048" y="533440"/>
                </a:lnTo>
                <a:lnTo>
                  <a:pt x="270201" y="534326"/>
                </a:lnTo>
                <a:lnTo>
                  <a:pt x="292351" y="533440"/>
                </a:lnTo>
                <a:lnTo>
                  <a:pt x="335107" y="526557"/>
                </a:lnTo>
                <a:lnTo>
                  <a:pt x="375340" y="513321"/>
                </a:lnTo>
                <a:lnTo>
                  <a:pt x="412492" y="494281"/>
                </a:lnTo>
                <a:lnTo>
                  <a:pt x="446006" y="469990"/>
                </a:lnTo>
                <a:lnTo>
                  <a:pt x="475324" y="441000"/>
                </a:lnTo>
                <a:lnTo>
                  <a:pt x="499889" y="407860"/>
                </a:lnTo>
                <a:lnTo>
                  <a:pt x="519144" y="371124"/>
                </a:lnTo>
                <a:lnTo>
                  <a:pt x="532530" y="331341"/>
                </a:lnTo>
                <a:lnTo>
                  <a:pt x="539490" y="289064"/>
                </a:lnTo>
                <a:lnTo>
                  <a:pt x="540386" y="267163"/>
                </a:lnTo>
                <a:lnTo>
                  <a:pt x="539490" y="245261"/>
                </a:lnTo>
                <a:lnTo>
                  <a:pt x="532530" y="202984"/>
                </a:lnTo>
                <a:lnTo>
                  <a:pt x="519144" y="163202"/>
                </a:lnTo>
                <a:lnTo>
                  <a:pt x="499889" y="126465"/>
                </a:lnTo>
                <a:lnTo>
                  <a:pt x="475324" y="93326"/>
                </a:lnTo>
                <a:lnTo>
                  <a:pt x="446006" y="64335"/>
                </a:lnTo>
                <a:lnTo>
                  <a:pt x="412492" y="40044"/>
                </a:lnTo>
                <a:lnTo>
                  <a:pt x="375340" y="21005"/>
                </a:lnTo>
                <a:lnTo>
                  <a:pt x="335107" y="7768"/>
                </a:lnTo>
                <a:lnTo>
                  <a:pt x="292351" y="886"/>
                </a:lnTo>
                <a:lnTo>
                  <a:pt x="270201" y="0"/>
                </a:lnTo>
                <a:close/>
              </a:path>
            </a:pathLst>
          </a:custGeom>
          <a:solidFill>
            <a:srgbClr val="0069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53521" y="3938261"/>
            <a:ext cx="540385" cy="534670"/>
          </a:xfrm>
          <a:custGeom>
            <a:avLst/>
            <a:gdLst/>
            <a:ahLst/>
            <a:cxnLst/>
            <a:rect l="l" t="t" r="r" b="b"/>
            <a:pathLst>
              <a:path w="540385" h="534670">
                <a:moveTo>
                  <a:pt x="270188" y="0"/>
                </a:moveTo>
                <a:lnTo>
                  <a:pt x="226379" y="3498"/>
                </a:lnTo>
                <a:lnTo>
                  <a:pt x="184814" y="13625"/>
                </a:lnTo>
                <a:lnTo>
                  <a:pt x="146052" y="29830"/>
                </a:lnTo>
                <a:lnTo>
                  <a:pt x="110649" y="51562"/>
                </a:lnTo>
                <a:lnTo>
                  <a:pt x="79162" y="78269"/>
                </a:lnTo>
                <a:lnTo>
                  <a:pt x="52150" y="109401"/>
                </a:lnTo>
                <a:lnTo>
                  <a:pt x="30171" y="144405"/>
                </a:lnTo>
                <a:lnTo>
                  <a:pt x="13781" y="182732"/>
                </a:lnTo>
                <a:lnTo>
                  <a:pt x="3538" y="223829"/>
                </a:lnTo>
                <a:lnTo>
                  <a:pt x="0" y="267147"/>
                </a:lnTo>
                <a:lnTo>
                  <a:pt x="896" y="289050"/>
                </a:lnTo>
                <a:lnTo>
                  <a:pt x="7856" y="331330"/>
                </a:lnTo>
                <a:lnTo>
                  <a:pt x="21242" y="371114"/>
                </a:lnTo>
                <a:lnTo>
                  <a:pt x="40497" y="407851"/>
                </a:lnTo>
                <a:lnTo>
                  <a:pt x="65062" y="440990"/>
                </a:lnTo>
                <a:lnTo>
                  <a:pt x="94381" y="469980"/>
                </a:lnTo>
                <a:lnTo>
                  <a:pt x="127895" y="494269"/>
                </a:lnTo>
                <a:lnTo>
                  <a:pt x="165048" y="513307"/>
                </a:lnTo>
                <a:lnTo>
                  <a:pt x="205281" y="526542"/>
                </a:lnTo>
                <a:lnTo>
                  <a:pt x="248038" y="533424"/>
                </a:lnTo>
                <a:lnTo>
                  <a:pt x="270188" y="534310"/>
                </a:lnTo>
                <a:lnTo>
                  <a:pt x="292340" y="533424"/>
                </a:lnTo>
                <a:lnTo>
                  <a:pt x="335100" y="526542"/>
                </a:lnTo>
                <a:lnTo>
                  <a:pt x="375336" y="513307"/>
                </a:lnTo>
                <a:lnTo>
                  <a:pt x="412491" y="494269"/>
                </a:lnTo>
                <a:lnTo>
                  <a:pt x="446007" y="469980"/>
                </a:lnTo>
                <a:lnTo>
                  <a:pt x="475326" y="440990"/>
                </a:lnTo>
                <a:lnTo>
                  <a:pt x="499892" y="407851"/>
                </a:lnTo>
                <a:lnTo>
                  <a:pt x="519147" y="371114"/>
                </a:lnTo>
                <a:lnTo>
                  <a:pt x="532533" y="331330"/>
                </a:lnTo>
                <a:lnTo>
                  <a:pt x="539493" y="289050"/>
                </a:lnTo>
                <a:lnTo>
                  <a:pt x="540389" y="267147"/>
                </a:lnTo>
                <a:lnTo>
                  <a:pt x="539493" y="245245"/>
                </a:lnTo>
                <a:lnTo>
                  <a:pt x="532533" y="202969"/>
                </a:lnTo>
                <a:lnTo>
                  <a:pt x="519147" y="163188"/>
                </a:lnTo>
                <a:lnTo>
                  <a:pt x="499892" y="126453"/>
                </a:lnTo>
                <a:lnTo>
                  <a:pt x="475326" y="93316"/>
                </a:lnTo>
                <a:lnTo>
                  <a:pt x="446007" y="64328"/>
                </a:lnTo>
                <a:lnTo>
                  <a:pt x="412491" y="40040"/>
                </a:lnTo>
                <a:lnTo>
                  <a:pt x="375336" y="21002"/>
                </a:lnTo>
                <a:lnTo>
                  <a:pt x="335100" y="7767"/>
                </a:lnTo>
                <a:lnTo>
                  <a:pt x="292340" y="886"/>
                </a:lnTo>
                <a:lnTo>
                  <a:pt x="2701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99816" y="4039806"/>
            <a:ext cx="221615" cy="306070"/>
          </a:xfrm>
          <a:custGeom>
            <a:avLst/>
            <a:gdLst/>
            <a:ahLst/>
            <a:cxnLst/>
            <a:rect l="l" t="t" r="r" b="b"/>
            <a:pathLst>
              <a:path w="221614" h="306070">
                <a:moveTo>
                  <a:pt x="84362" y="0"/>
                </a:moveTo>
                <a:lnTo>
                  <a:pt x="0" y="0"/>
                </a:lnTo>
                <a:lnTo>
                  <a:pt x="136926" y="148685"/>
                </a:lnTo>
                <a:lnTo>
                  <a:pt x="0" y="305828"/>
                </a:lnTo>
                <a:lnTo>
                  <a:pt x="84362" y="305828"/>
                </a:lnTo>
                <a:lnTo>
                  <a:pt x="221288" y="148685"/>
                </a:lnTo>
                <a:lnTo>
                  <a:pt x="84362" y="0"/>
                </a:lnTo>
                <a:close/>
              </a:path>
            </a:pathLst>
          </a:custGeom>
          <a:solidFill>
            <a:srgbClr val="009E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50188" y="4039806"/>
            <a:ext cx="220345" cy="306070"/>
          </a:xfrm>
          <a:custGeom>
            <a:avLst/>
            <a:gdLst/>
            <a:ahLst/>
            <a:cxnLst/>
            <a:rect l="l" t="t" r="r" b="b"/>
            <a:pathLst>
              <a:path w="220345" h="306070">
                <a:moveTo>
                  <a:pt x="84362" y="0"/>
                </a:moveTo>
                <a:lnTo>
                  <a:pt x="0" y="0"/>
                </a:lnTo>
                <a:lnTo>
                  <a:pt x="136942" y="148685"/>
                </a:lnTo>
                <a:lnTo>
                  <a:pt x="0" y="305828"/>
                </a:lnTo>
                <a:lnTo>
                  <a:pt x="84362" y="305828"/>
                </a:lnTo>
                <a:lnTo>
                  <a:pt x="220082" y="148685"/>
                </a:lnTo>
                <a:lnTo>
                  <a:pt x="84362" y="0"/>
                </a:lnTo>
                <a:close/>
              </a:path>
            </a:pathLst>
          </a:custGeom>
          <a:solidFill>
            <a:srgbClr val="009E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95688" y="4039806"/>
            <a:ext cx="220345" cy="318135"/>
          </a:xfrm>
          <a:custGeom>
            <a:avLst/>
            <a:gdLst/>
            <a:ahLst/>
            <a:cxnLst/>
            <a:rect l="l" t="t" r="r" b="b"/>
            <a:pathLst>
              <a:path w="220345" h="318135">
                <a:moveTo>
                  <a:pt x="84362" y="0"/>
                </a:moveTo>
                <a:lnTo>
                  <a:pt x="0" y="12082"/>
                </a:lnTo>
                <a:lnTo>
                  <a:pt x="136926" y="160768"/>
                </a:lnTo>
                <a:lnTo>
                  <a:pt x="0" y="317927"/>
                </a:lnTo>
                <a:lnTo>
                  <a:pt x="84362" y="317927"/>
                </a:lnTo>
                <a:lnTo>
                  <a:pt x="220066" y="148685"/>
                </a:lnTo>
                <a:lnTo>
                  <a:pt x="84362" y="0"/>
                </a:lnTo>
                <a:close/>
              </a:path>
            </a:pathLst>
          </a:custGeom>
          <a:solidFill>
            <a:srgbClr val="009E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17343" y="4060822"/>
            <a:ext cx="190500" cy="290195"/>
          </a:xfrm>
          <a:custGeom>
            <a:avLst/>
            <a:gdLst/>
            <a:ahLst/>
            <a:cxnLst/>
            <a:rect l="l" t="t" r="r" b="b"/>
            <a:pathLst>
              <a:path w="190500" h="290195">
                <a:moveTo>
                  <a:pt x="53802" y="202616"/>
                </a:moveTo>
                <a:lnTo>
                  <a:pt x="0" y="208658"/>
                </a:lnTo>
                <a:lnTo>
                  <a:pt x="1339" y="216002"/>
                </a:lnTo>
                <a:lnTo>
                  <a:pt x="4705" y="228082"/>
                </a:lnTo>
                <a:lnTo>
                  <a:pt x="34988" y="270228"/>
                </a:lnTo>
                <a:lnTo>
                  <a:pt x="81540" y="288817"/>
                </a:lnTo>
                <a:lnTo>
                  <a:pt x="96007" y="289648"/>
                </a:lnTo>
                <a:lnTo>
                  <a:pt x="109279" y="288665"/>
                </a:lnTo>
                <a:lnTo>
                  <a:pt x="155979" y="269216"/>
                </a:lnTo>
                <a:lnTo>
                  <a:pt x="179309" y="242744"/>
                </a:lnTo>
                <a:lnTo>
                  <a:pt x="85841" y="242744"/>
                </a:lnTo>
                <a:lnTo>
                  <a:pt x="74755" y="237947"/>
                </a:lnTo>
                <a:lnTo>
                  <a:pt x="62551" y="227879"/>
                </a:lnTo>
                <a:lnTo>
                  <a:pt x="56762" y="216725"/>
                </a:lnTo>
                <a:lnTo>
                  <a:pt x="53802" y="202616"/>
                </a:lnTo>
                <a:close/>
              </a:path>
              <a:path w="190500" h="290195">
                <a:moveTo>
                  <a:pt x="174018" y="153096"/>
                </a:moveTo>
                <a:lnTo>
                  <a:pt x="90824" y="153096"/>
                </a:lnTo>
                <a:lnTo>
                  <a:pt x="106034" y="153482"/>
                </a:lnTo>
                <a:lnTo>
                  <a:pt x="116688" y="159526"/>
                </a:lnTo>
                <a:lnTo>
                  <a:pt x="128525" y="171117"/>
                </a:lnTo>
                <a:lnTo>
                  <a:pt x="133004" y="182866"/>
                </a:lnTo>
                <a:lnTo>
                  <a:pt x="134497" y="196607"/>
                </a:lnTo>
                <a:lnTo>
                  <a:pt x="133229" y="210288"/>
                </a:lnTo>
                <a:lnTo>
                  <a:pt x="101665" y="242264"/>
                </a:lnTo>
                <a:lnTo>
                  <a:pt x="85841" y="242744"/>
                </a:lnTo>
                <a:lnTo>
                  <a:pt x="179309" y="242744"/>
                </a:lnTo>
                <a:lnTo>
                  <a:pt x="189626" y="204169"/>
                </a:lnTo>
                <a:lnTo>
                  <a:pt x="189972" y="187980"/>
                </a:lnTo>
                <a:lnTo>
                  <a:pt x="187073" y="175903"/>
                </a:lnTo>
                <a:lnTo>
                  <a:pt x="181788" y="164303"/>
                </a:lnTo>
                <a:lnTo>
                  <a:pt x="174018" y="153096"/>
                </a:lnTo>
                <a:close/>
              </a:path>
              <a:path w="190500" h="290195">
                <a:moveTo>
                  <a:pt x="171339" y="44406"/>
                </a:moveTo>
                <a:lnTo>
                  <a:pt x="95636" y="44406"/>
                </a:lnTo>
                <a:lnTo>
                  <a:pt x="106779" y="47802"/>
                </a:lnTo>
                <a:lnTo>
                  <a:pt x="117795" y="57982"/>
                </a:lnTo>
                <a:lnTo>
                  <a:pt x="120875" y="68497"/>
                </a:lnTo>
                <a:lnTo>
                  <a:pt x="120905" y="85805"/>
                </a:lnTo>
                <a:lnTo>
                  <a:pt x="115238" y="96511"/>
                </a:lnTo>
                <a:lnTo>
                  <a:pt x="103393" y="107796"/>
                </a:lnTo>
                <a:lnTo>
                  <a:pt x="91422" y="111490"/>
                </a:lnTo>
                <a:lnTo>
                  <a:pt x="77028" y="111945"/>
                </a:lnTo>
                <a:lnTo>
                  <a:pt x="79306" y="154689"/>
                </a:lnTo>
                <a:lnTo>
                  <a:pt x="90824" y="153096"/>
                </a:lnTo>
                <a:lnTo>
                  <a:pt x="174018" y="153096"/>
                </a:lnTo>
                <a:lnTo>
                  <a:pt x="173891" y="152913"/>
                </a:lnTo>
                <a:lnTo>
                  <a:pt x="154931" y="133793"/>
                </a:lnTo>
                <a:lnTo>
                  <a:pt x="149026" y="124569"/>
                </a:lnTo>
                <a:lnTo>
                  <a:pt x="159452" y="115604"/>
                </a:lnTo>
                <a:lnTo>
                  <a:pt x="167676" y="105734"/>
                </a:lnTo>
                <a:lnTo>
                  <a:pt x="173629" y="94810"/>
                </a:lnTo>
                <a:lnTo>
                  <a:pt x="177238" y="82684"/>
                </a:lnTo>
                <a:lnTo>
                  <a:pt x="178434" y="69207"/>
                </a:lnTo>
                <a:lnTo>
                  <a:pt x="176612" y="57486"/>
                </a:lnTo>
                <a:lnTo>
                  <a:pt x="172293" y="45993"/>
                </a:lnTo>
                <a:lnTo>
                  <a:pt x="171339" y="44406"/>
                </a:lnTo>
                <a:close/>
              </a:path>
              <a:path w="190500" h="290195">
                <a:moveTo>
                  <a:pt x="83077" y="0"/>
                </a:moveTo>
                <a:lnTo>
                  <a:pt x="45939" y="10214"/>
                </a:lnTo>
                <a:lnTo>
                  <a:pt x="17947" y="36721"/>
                </a:lnTo>
                <a:lnTo>
                  <a:pt x="4889" y="73264"/>
                </a:lnTo>
                <a:lnTo>
                  <a:pt x="56717" y="72843"/>
                </a:lnTo>
                <a:lnTo>
                  <a:pt x="61925" y="61441"/>
                </a:lnTo>
                <a:lnTo>
                  <a:pt x="70674" y="51306"/>
                </a:lnTo>
                <a:lnTo>
                  <a:pt x="81179" y="46137"/>
                </a:lnTo>
                <a:lnTo>
                  <a:pt x="95636" y="44406"/>
                </a:lnTo>
                <a:lnTo>
                  <a:pt x="171339" y="44406"/>
                </a:lnTo>
                <a:lnTo>
                  <a:pt x="165439" y="34593"/>
                </a:lnTo>
                <a:lnTo>
                  <a:pt x="126928" y="5495"/>
                </a:lnTo>
                <a:lnTo>
                  <a:pt x="99694" y="461"/>
                </a:lnTo>
                <a:lnTo>
                  <a:pt x="83077" y="0"/>
                </a:lnTo>
                <a:close/>
              </a:path>
            </a:pathLst>
          </a:custGeom>
          <a:solidFill>
            <a:srgbClr val="009E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67939" y="4672037"/>
            <a:ext cx="1094740" cy="685800"/>
          </a:xfrm>
          <a:custGeom>
            <a:avLst/>
            <a:gdLst/>
            <a:ahLst/>
            <a:cxnLst/>
            <a:rect l="l" t="t" r="r" b="b"/>
            <a:pathLst>
              <a:path w="1094739" h="685800">
                <a:moveTo>
                  <a:pt x="345990" y="0"/>
                </a:moveTo>
                <a:lnTo>
                  <a:pt x="289957" y="4488"/>
                </a:lnTo>
                <a:lnTo>
                  <a:pt x="236771" y="17484"/>
                </a:lnTo>
                <a:lnTo>
                  <a:pt x="187149" y="38284"/>
                </a:lnTo>
                <a:lnTo>
                  <a:pt x="141810" y="66185"/>
                </a:lnTo>
                <a:lnTo>
                  <a:pt x="101475" y="100484"/>
                </a:lnTo>
                <a:lnTo>
                  <a:pt x="66861" y="140476"/>
                </a:lnTo>
                <a:lnTo>
                  <a:pt x="38687" y="185459"/>
                </a:lnTo>
                <a:lnTo>
                  <a:pt x="17673" y="234730"/>
                </a:lnTo>
                <a:lnTo>
                  <a:pt x="4538" y="287583"/>
                </a:lnTo>
                <a:lnTo>
                  <a:pt x="0" y="343318"/>
                </a:lnTo>
                <a:lnTo>
                  <a:pt x="1149" y="371327"/>
                </a:lnTo>
                <a:lnTo>
                  <a:pt x="10076" y="425413"/>
                </a:lnTo>
                <a:lnTo>
                  <a:pt x="27241" y="476330"/>
                </a:lnTo>
                <a:lnTo>
                  <a:pt x="51924" y="523366"/>
                </a:lnTo>
                <a:lnTo>
                  <a:pt x="83408" y="565811"/>
                </a:lnTo>
                <a:lnTo>
                  <a:pt x="120972" y="602954"/>
                </a:lnTo>
                <a:lnTo>
                  <a:pt x="163899" y="634084"/>
                </a:lnTo>
                <a:lnTo>
                  <a:pt x="211469" y="658490"/>
                </a:lnTo>
                <a:lnTo>
                  <a:pt x="262963" y="675462"/>
                </a:lnTo>
                <a:lnTo>
                  <a:pt x="317663" y="684288"/>
                </a:lnTo>
                <a:lnTo>
                  <a:pt x="345990" y="685425"/>
                </a:lnTo>
                <a:lnTo>
                  <a:pt x="366755" y="684823"/>
                </a:lnTo>
                <a:lnTo>
                  <a:pt x="407315" y="680109"/>
                </a:lnTo>
                <a:lnTo>
                  <a:pt x="446345" y="670937"/>
                </a:lnTo>
                <a:lnTo>
                  <a:pt x="483558" y="657577"/>
                </a:lnTo>
                <a:lnTo>
                  <a:pt x="518670" y="640297"/>
                </a:lnTo>
                <a:lnTo>
                  <a:pt x="551458" y="619315"/>
                </a:lnTo>
                <a:lnTo>
                  <a:pt x="581441" y="595048"/>
                </a:lnTo>
                <a:lnTo>
                  <a:pt x="608529" y="567617"/>
                </a:lnTo>
                <a:lnTo>
                  <a:pt x="632371" y="537339"/>
                </a:lnTo>
                <a:lnTo>
                  <a:pt x="652680" y="504482"/>
                </a:lnTo>
                <a:lnTo>
                  <a:pt x="661421" y="487170"/>
                </a:lnTo>
                <a:lnTo>
                  <a:pt x="971961" y="487170"/>
                </a:lnTo>
                <a:lnTo>
                  <a:pt x="1094235" y="338485"/>
                </a:lnTo>
                <a:lnTo>
                  <a:pt x="971961" y="198257"/>
                </a:lnTo>
                <a:lnTo>
                  <a:pt x="661421" y="198257"/>
                </a:lnTo>
                <a:lnTo>
                  <a:pt x="652680" y="180945"/>
                </a:lnTo>
                <a:lnTo>
                  <a:pt x="632371" y="148086"/>
                </a:lnTo>
                <a:lnTo>
                  <a:pt x="608529" y="117806"/>
                </a:lnTo>
                <a:lnTo>
                  <a:pt x="581441" y="90375"/>
                </a:lnTo>
                <a:lnTo>
                  <a:pt x="551392" y="66058"/>
                </a:lnTo>
                <a:lnTo>
                  <a:pt x="518670" y="45126"/>
                </a:lnTo>
                <a:lnTo>
                  <a:pt x="483558" y="27846"/>
                </a:lnTo>
                <a:lnTo>
                  <a:pt x="446345" y="14486"/>
                </a:lnTo>
                <a:lnTo>
                  <a:pt x="407315" y="5315"/>
                </a:lnTo>
                <a:lnTo>
                  <a:pt x="366755" y="601"/>
                </a:lnTo>
                <a:lnTo>
                  <a:pt x="345990" y="0"/>
                </a:lnTo>
                <a:close/>
              </a:path>
            </a:pathLst>
          </a:custGeom>
          <a:solidFill>
            <a:srgbClr val="5FC5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63302" y="4766333"/>
            <a:ext cx="540385" cy="534670"/>
          </a:xfrm>
          <a:custGeom>
            <a:avLst/>
            <a:gdLst/>
            <a:ahLst/>
            <a:cxnLst/>
            <a:rect l="l" t="t" r="r" b="b"/>
            <a:pathLst>
              <a:path w="540385" h="534670">
                <a:moveTo>
                  <a:pt x="270202" y="0"/>
                </a:moveTo>
                <a:lnTo>
                  <a:pt x="226389" y="3498"/>
                </a:lnTo>
                <a:lnTo>
                  <a:pt x="184821" y="13625"/>
                </a:lnTo>
                <a:lnTo>
                  <a:pt x="146056" y="29830"/>
                </a:lnTo>
                <a:lnTo>
                  <a:pt x="110651" y="51562"/>
                </a:lnTo>
                <a:lnTo>
                  <a:pt x="79164" y="78269"/>
                </a:lnTo>
                <a:lnTo>
                  <a:pt x="52151" y="109401"/>
                </a:lnTo>
                <a:lnTo>
                  <a:pt x="30171" y="144405"/>
                </a:lnTo>
                <a:lnTo>
                  <a:pt x="13781" y="182732"/>
                </a:lnTo>
                <a:lnTo>
                  <a:pt x="3538" y="223829"/>
                </a:lnTo>
                <a:lnTo>
                  <a:pt x="0" y="267147"/>
                </a:lnTo>
                <a:lnTo>
                  <a:pt x="896" y="289050"/>
                </a:lnTo>
                <a:lnTo>
                  <a:pt x="7856" y="331331"/>
                </a:lnTo>
                <a:lnTo>
                  <a:pt x="21242" y="371115"/>
                </a:lnTo>
                <a:lnTo>
                  <a:pt x="40497" y="407852"/>
                </a:lnTo>
                <a:lnTo>
                  <a:pt x="65063" y="440992"/>
                </a:lnTo>
                <a:lnTo>
                  <a:pt x="94383" y="469982"/>
                </a:lnTo>
                <a:lnTo>
                  <a:pt x="127899" y="494271"/>
                </a:lnTo>
                <a:lnTo>
                  <a:pt x="165054" y="513309"/>
                </a:lnTo>
                <a:lnTo>
                  <a:pt x="205290" y="526545"/>
                </a:lnTo>
                <a:lnTo>
                  <a:pt x="248050" y="533427"/>
                </a:lnTo>
                <a:lnTo>
                  <a:pt x="270202" y="534313"/>
                </a:lnTo>
                <a:lnTo>
                  <a:pt x="292352" y="533427"/>
                </a:lnTo>
                <a:lnTo>
                  <a:pt x="335109" y="526545"/>
                </a:lnTo>
                <a:lnTo>
                  <a:pt x="375342" y="513309"/>
                </a:lnTo>
                <a:lnTo>
                  <a:pt x="412494" y="494271"/>
                </a:lnTo>
                <a:lnTo>
                  <a:pt x="446008" y="469982"/>
                </a:lnTo>
                <a:lnTo>
                  <a:pt x="475326" y="440992"/>
                </a:lnTo>
                <a:lnTo>
                  <a:pt x="499891" y="407852"/>
                </a:lnTo>
                <a:lnTo>
                  <a:pt x="519145" y="371115"/>
                </a:lnTo>
                <a:lnTo>
                  <a:pt x="532531" y="331331"/>
                </a:lnTo>
                <a:lnTo>
                  <a:pt x="539491" y="289050"/>
                </a:lnTo>
                <a:lnTo>
                  <a:pt x="540387" y="267147"/>
                </a:lnTo>
                <a:lnTo>
                  <a:pt x="539491" y="245245"/>
                </a:lnTo>
                <a:lnTo>
                  <a:pt x="532531" y="202969"/>
                </a:lnTo>
                <a:lnTo>
                  <a:pt x="519145" y="163188"/>
                </a:lnTo>
                <a:lnTo>
                  <a:pt x="499891" y="126453"/>
                </a:lnTo>
                <a:lnTo>
                  <a:pt x="475326" y="93316"/>
                </a:lnTo>
                <a:lnTo>
                  <a:pt x="446008" y="64328"/>
                </a:lnTo>
                <a:lnTo>
                  <a:pt x="412494" y="40040"/>
                </a:lnTo>
                <a:lnTo>
                  <a:pt x="375342" y="21002"/>
                </a:lnTo>
                <a:lnTo>
                  <a:pt x="335109" y="7767"/>
                </a:lnTo>
                <a:lnTo>
                  <a:pt x="292352" y="886"/>
                </a:lnTo>
                <a:lnTo>
                  <a:pt x="270202" y="0"/>
                </a:lnTo>
                <a:close/>
              </a:path>
            </a:pathLst>
          </a:custGeom>
          <a:solidFill>
            <a:srgbClr val="0091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43740" y="4748192"/>
            <a:ext cx="540385" cy="534670"/>
          </a:xfrm>
          <a:custGeom>
            <a:avLst/>
            <a:gdLst/>
            <a:ahLst/>
            <a:cxnLst/>
            <a:rect l="l" t="t" r="r" b="b"/>
            <a:pathLst>
              <a:path w="540385" h="534670">
                <a:moveTo>
                  <a:pt x="270189" y="0"/>
                </a:moveTo>
                <a:lnTo>
                  <a:pt x="226381" y="3498"/>
                </a:lnTo>
                <a:lnTo>
                  <a:pt x="184816" y="13627"/>
                </a:lnTo>
                <a:lnTo>
                  <a:pt x="146053" y="29834"/>
                </a:lnTo>
                <a:lnTo>
                  <a:pt x="110650" y="51568"/>
                </a:lnTo>
                <a:lnTo>
                  <a:pt x="79163" y="78277"/>
                </a:lnTo>
                <a:lnTo>
                  <a:pt x="52151" y="109411"/>
                </a:lnTo>
                <a:lnTo>
                  <a:pt x="30171" y="144418"/>
                </a:lnTo>
                <a:lnTo>
                  <a:pt x="13781" y="182746"/>
                </a:lnTo>
                <a:lnTo>
                  <a:pt x="3538" y="223845"/>
                </a:lnTo>
                <a:lnTo>
                  <a:pt x="0" y="267163"/>
                </a:lnTo>
                <a:lnTo>
                  <a:pt x="896" y="289064"/>
                </a:lnTo>
                <a:lnTo>
                  <a:pt x="7856" y="331341"/>
                </a:lnTo>
                <a:lnTo>
                  <a:pt x="21242" y="371123"/>
                </a:lnTo>
                <a:lnTo>
                  <a:pt x="40497" y="407859"/>
                </a:lnTo>
                <a:lnTo>
                  <a:pt x="65063" y="440997"/>
                </a:lnTo>
                <a:lnTo>
                  <a:pt x="94382" y="469987"/>
                </a:lnTo>
                <a:lnTo>
                  <a:pt x="127897" y="494277"/>
                </a:lnTo>
                <a:lnTo>
                  <a:pt x="165049" y="513315"/>
                </a:lnTo>
                <a:lnTo>
                  <a:pt x="205283" y="526551"/>
                </a:lnTo>
                <a:lnTo>
                  <a:pt x="248039" y="533433"/>
                </a:lnTo>
                <a:lnTo>
                  <a:pt x="270189" y="534319"/>
                </a:lnTo>
                <a:lnTo>
                  <a:pt x="292342" y="533433"/>
                </a:lnTo>
                <a:lnTo>
                  <a:pt x="335102" y="526551"/>
                </a:lnTo>
                <a:lnTo>
                  <a:pt x="375338" y="513315"/>
                </a:lnTo>
                <a:lnTo>
                  <a:pt x="412493" y="494277"/>
                </a:lnTo>
                <a:lnTo>
                  <a:pt x="446008" y="469987"/>
                </a:lnTo>
                <a:lnTo>
                  <a:pt x="475328" y="440997"/>
                </a:lnTo>
                <a:lnTo>
                  <a:pt x="499894" y="407859"/>
                </a:lnTo>
                <a:lnTo>
                  <a:pt x="519148" y="371123"/>
                </a:lnTo>
                <a:lnTo>
                  <a:pt x="532534" y="331341"/>
                </a:lnTo>
                <a:lnTo>
                  <a:pt x="539495" y="289064"/>
                </a:lnTo>
                <a:lnTo>
                  <a:pt x="540391" y="267163"/>
                </a:lnTo>
                <a:lnTo>
                  <a:pt x="539495" y="245261"/>
                </a:lnTo>
                <a:lnTo>
                  <a:pt x="532534" y="202984"/>
                </a:lnTo>
                <a:lnTo>
                  <a:pt x="519148" y="163202"/>
                </a:lnTo>
                <a:lnTo>
                  <a:pt x="499894" y="126465"/>
                </a:lnTo>
                <a:lnTo>
                  <a:pt x="475328" y="93326"/>
                </a:lnTo>
                <a:lnTo>
                  <a:pt x="446008" y="64335"/>
                </a:lnTo>
                <a:lnTo>
                  <a:pt x="412493" y="40044"/>
                </a:lnTo>
                <a:lnTo>
                  <a:pt x="375338" y="21005"/>
                </a:lnTo>
                <a:lnTo>
                  <a:pt x="335102" y="7768"/>
                </a:lnTo>
                <a:lnTo>
                  <a:pt x="292342" y="886"/>
                </a:lnTo>
                <a:lnTo>
                  <a:pt x="270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91259" y="4849738"/>
            <a:ext cx="220345" cy="306070"/>
          </a:xfrm>
          <a:custGeom>
            <a:avLst/>
            <a:gdLst/>
            <a:ahLst/>
            <a:cxnLst/>
            <a:rect l="l" t="t" r="r" b="b"/>
            <a:pathLst>
              <a:path w="220345" h="306070">
                <a:moveTo>
                  <a:pt x="83140" y="0"/>
                </a:moveTo>
                <a:lnTo>
                  <a:pt x="0" y="0"/>
                </a:lnTo>
                <a:lnTo>
                  <a:pt x="136926" y="148685"/>
                </a:lnTo>
                <a:lnTo>
                  <a:pt x="0" y="305844"/>
                </a:lnTo>
                <a:lnTo>
                  <a:pt x="83140" y="305844"/>
                </a:lnTo>
                <a:lnTo>
                  <a:pt x="220066" y="148685"/>
                </a:lnTo>
                <a:lnTo>
                  <a:pt x="83140" y="0"/>
                </a:lnTo>
                <a:close/>
              </a:path>
            </a:pathLst>
          </a:custGeom>
          <a:solidFill>
            <a:srgbClr val="5FC5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41632" y="4849738"/>
            <a:ext cx="220345" cy="306070"/>
          </a:xfrm>
          <a:custGeom>
            <a:avLst/>
            <a:gdLst/>
            <a:ahLst/>
            <a:cxnLst/>
            <a:rect l="l" t="t" r="r" b="b"/>
            <a:pathLst>
              <a:path w="220345" h="306070">
                <a:moveTo>
                  <a:pt x="83140" y="0"/>
                </a:moveTo>
                <a:lnTo>
                  <a:pt x="0" y="0"/>
                </a:lnTo>
                <a:lnTo>
                  <a:pt x="135720" y="148685"/>
                </a:lnTo>
                <a:lnTo>
                  <a:pt x="0" y="305844"/>
                </a:lnTo>
                <a:lnTo>
                  <a:pt x="83140" y="305844"/>
                </a:lnTo>
                <a:lnTo>
                  <a:pt x="220066" y="148685"/>
                </a:lnTo>
                <a:lnTo>
                  <a:pt x="83140" y="0"/>
                </a:lnTo>
                <a:close/>
              </a:path>
            </a:pathLst>
          </a:custGeom>
          <a:solidFill>
            <a:srgbClr val="5FC5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87131" y="4849738"/>
            <a:ext cx="220345" cy="318135"/>
          </a:xfrm>
          <a:custGeom>
            <a:avLst/>
            <a:gdLst/>
            <a:ahLst/>
            <a:cxnLst/>
            <a:rect l="l" t="t" r="r" b="b"/>
            <a:pathLst>
              <a:path w="220345" h="318135">
                <a:moveTo>
                  <a:pt x="83140" y="0"/>
                </a:moveTo>
                <a:lnTo>
                  <a:pt x="0" y="12082"/>
                </a:lnTo>
                <a:lnTo>
                  <a:pt x="135703" y="160784"/>
                </a:lnTo>
                <a:lnTo>
                  <a:pt x="0" y="317927"/>
                </a:lnTo>
                <a:lnTo>
                  <a:pt x="83140" y="317927"/>
                </a:lnTo>
                <a:lnTo>
                  <a:pt x="220066" y="148685"/>
                </a:lnTo>
                <a:lnTo>
                  <a:pt x="83140" y="0"/>
                </a:lnTo>
                <a:close/>
              </a:path>
            </a:pathLst>
          </a:custGeom>
          <a:solidFill>
            <a:srgbClr val="5FC5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92895" y="4870295"/>
            <a:ext cx="205740" cy="285750"/>
          </a:xfrm>
          <a:custGeom>
            <a:avLst/>
            <a:gdLst/>
            <a:ahLst/>
            <a:cxnLst/>
            <a:rect l="l" t="t" r="r" b="b"/>
            <a:pathLst>
              <a:path w="205739" h="285750">
                <a:moveTo>
                  <a:pt x="169947" y="227257"/>
                </a:moveTo>
                <a:lnTo>
                  <a:pt x="117367" y="227257"/>
                </a:lnTo>
                <a:lnTo>
                  <a:pt x="117367" y="285287"/>
                </a:lnTo>
                <a:lnTo>
                  <a:pt x="169947" y="285287"/>
                </a:lnTo>
                <a:lnTo>
                  <a:pt x="169947" y="227257"/>
                </a:lnTo>
                <a:close/>
              </a:path>
              <a:path w="205739" h="285750">
                <a:moveTo>
                  <a:pt x="169947" y="0"/>
                </a:moveTo>
                <a:lnTo>
                  <a:pt x="124702" y="0"/>
                </a:lnTo>
                <a:lnTo>
                  <a:pt x="0" y="180117"/>
                </a:lnTo>
                <a:lnTo>
                  <a:pt x="0" y="227257"/>
                </a:lnTo>
                <a:lnTo>
                  <a:pt x="205397" y="227257"/>
                </a:lnTo>
                <a:lnTo>
                  <a:pt x="205397" y="180117"/>
                </a:lnTo>
                <a:lnTo>
                  <a:pt x="51357" y="180117"/>
                </a:lnTo>
                <a:lnTo>
                  <a:pt x="117367" y="83404"/>
                </a:lnTo>
                <a:lnTo>
                  <a:pt x="169947" y="83404"/>
                </a:lnTo>
                <a:lnTo>
                  <a:pt x="169947" y="0"/>
                </a:lnTo>
                <a:close/>
              </a:path>
              <a:path w="205739" h="285750">
                <a:moveTo>
                  <a:pt x="169947" y="83404"/>
                </a:moveTo>
                <a:lnTo>
                  <a:pt x="117367" y="83404"/>
                </a:lnTo>
                <a:lnTo>
                  <a:pt x="117367" y="180117"/>
                </a:lnTo>
                <a:lnTo>
                  <a:pt x="169947" y="180117"/>
                </a:lnTo>
                <a:lnTo>
                  <a:pt x="169947" y="83404"/>
                </a:lnTo>
                <a:close/>
              </a:path>
            </a:pathLst>
          </a:custGeom>
          <a:solidFill>
            <a:srgbClr val="5FC5F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810000" y="2967336"/>
            <a:ext cx="5454352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9BD5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s-EC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NUEVO PROCESO PARA OTORGAMIENTO DE CONCESIONES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524000" y="2636912"/>
            <a:ext cx="9144000" cy="12107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INCENTIVOS PARA ATRACCIÓN DE INVERSIONES</a:t>
            </a:r>
          </a:p>
        </p:txBody>
      </p:sp>
    </p:spTree>
    <p:extLst>
      <p:ext uri="{BB962C8B-B14F-4D97-AF65-F5344CB8AC3E}">
        <p14:creationId xmlns:p14="http://schemas.microsoft.com/office/powerpoint/2010/main" xmlns="" val="1389264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4AF239AE-BC8C-4AE4-872E-2A1B599D63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136" y="-126266"/>
            <a:ext cx="2078328" cy="1407475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DAE6B5E9-8C04-4963-AA23-A597BE45BB5A}"/>
              </a:ext>
            </a:extLst>
          </p:cNvPr>
          <p:cNvSpPr txBox="1">
            <a:spLocks/>
          </p:cNvSpPr>
          <p:nvPr/>
        </p:nvSpPr>
        <p:spPr>
          <a:xfrm>
            <a:off x="1342919" y="1696450"/>
            <a:ext cx="10108851" cy="2467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ES" sz="3600" b="1" dirty="0">
                <a:solidFill>
                  <a:schemeClr val="tx2">
                    <a:lumMod val="75000"/>
                  </a:schemeClr>
                </a:solidFill>
              </a:rPr>
            </a:br>
            <a:endParaRPr lang="es-ES" sz="2800" b="1" dirty="0">
              <a:solidFill>
                <a:srgbClr val="002060"/>
              </a:solidFill>
            </a:endParaRPr>
          </a:p>
        </p:txBody>
      </p:sp>
      <p:grpSp>
        <p:nvGrpSpPr>
          <p:cNvPr id="4" name="Agrupar 10">
            <a:extLst>
              <a:ext uri="{FF2B5EF4-FFF2-40B4-BE49-F238E27FC236}">
                <a16:creationId xmlns="" xmlns:a16="http://schemas.microsoft.com/office/drawing/2014/main" id="{93E23177-B80F-4297-8A80-94FFCE94322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4768949" y="1035011"/>
            <a:ext cx="7407782" cy="45720"/>
            <a:chOff x="1964786" y="1369042"/>
            <a:chExt cx="5451748" cy="25239"/>
          </a:xfrm>
        </p:grpSpPr>
        <p:sp>
          <p:nvSpPr>
            <p:cNvPr id="5" name="Rectángulo 10">
              <a:extLst>
                <a:ext uri="{FF2B5EF4-FFF2-40B4-BE49-F238E27FC236}">
                  <a16:creationId xmlns="" xmlns:a16="http://schemas.microsoft.com/office/drawing/2014/main" id="{E492AEA9-31EB-430B-8260-F89634815DFF}"/>
                </a:ext>
              </a:extLst>
            </p:cNvPr>
            <p:cNvSpPr/>
            <p:nvPr/>
          </p:nvSpPr>
          <p:spPr>
            <a:xfrm rot="5400000">
              <a:off x="6148206" y="125953"/>
              <a:ext cx="23663" cy="2512993"/>
            </a:xfrm>
            <a:prstGeom prst="rect">
              <a:avLst/>
            </a:prstGeom>
            <a:solidFill>
              <a:srgbClr val="FFC80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965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/>
            </a:p>
          </p:txBody>
        </p:sp>
        <p:sp>
          <p:nvSpPr>
            <p:cNvPr id="6" name="Rectángulo 82">
              <a:extLst>
                <a:ext uri="{FF2B5EF4-FFF2-40B4-BE49-F238E27FC236}">
                  <a16:creationId xmlns="" xmlns:a16="http://schemas.microsoft.com/office/drawing/2014/main" id="{AA851438-8477-4CB5-9976-F35D33E0E4AC}"/>
                </a:ext>
              </a:extLst>
            </p:cNvPr>
            <p:cNvSpPr/>
            <p:nvPr/>
          </p:nvSpPr>
          <p:spPr>
            <a:xfrm rot="5400000">
              <a:off x="4164264" y="648706"/>
              <a:ext cx="23663" cy="1467487"/>
            </a:xfrm>
            <a:prstGeom prst="rect">
              <a:avLst/>
            </a:prstGeom>
            <a:solidFill>
              <a:srgbClr val="07409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965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>
                <a:latin typeface="Arial "/>
                <a:cs typeface="Arial "/>
              </a:endParaRPr>
            </a:p>
          </p:txBody>
        </p:sp>
        <p:sp>
          <p:nvSpPr>
            <p:cNvPr id="7" name="Rectángulo 83">
              <a:extLst>
                <a:ext uri="{FF2B5EF4-FFF2-40B4-BE49-F238E27FC236}">
                  <a16:creationId xmlns="" xmlns:a16="http://schemas.microsoft.com/office/drawing/2014/main" id="{DB30FE43-A550-466E-8CBE-252A1EB13A74}"/>
                </a:ext>
              </a:extLst>
            </p:cNvPr>
            <p:cNvSpPr/>
            <p:nvPr/>
          </p:nvSpPr>
          <p:spPr>
            <a:xfrm rot="5400000">
              <a:off x="2687329" y="646499"/>
              <a:ext cx="23662" cy="1468747"/>
            </a:xfrm>
            <a:prstGeom prst="rect">
              <a:avLst/>
            </a:prstGeom>
            <a:solidFill>
              <a:srgbClr val="E7151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965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>
                <a:latin typeface="Arial "/>
                <a:cs typeface="Arial "/>
              </a:endParaRPr>
            </a:p>
          </p:txBody>
        </p:sp>
      </p:grpSp>
      <p:grpSp>
        <p:nvGrpSpPr>
          <p:cNvPr id="8" name="Agrupar 10">
            <a:extLst>
              <a:ext uri="{FF2B5EF4-FFF2-40B4-BE49-F238E27FC236}">
                <a16:creationId xmlns="" xmlns:a16="http://schemas.microsoft.com/office/drawing/2014/main" id="{17E6F201-47E2-451B-BA8B-F28DA7B811DC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11461339" y="6159998"/>
            <a:ext cx="1407030" cy="54293"/>
            <a:chOff x="1964787" y="1362731"/>
            <a:chExt cx="5446708" cy="25240"/>
          </a:xfrm>
        </p:grpSpPr>
        <p:sp>
          <p:nvSpPr>
            <p:cNvPr id="9" name="Rectángulo 8">
              <a:extLst>
                <a:ext uri="{FF2B5EF4-FFF2-40B4-BE49-F238E27FC236}">
                  <a16:creationId xmlns="" xmlns:a16="http://schemas.microsoft.com/office/drawing/2014/main" id="{4C92FB0D-E73A-49DE-A628-E8145494528B}"/>
                </a:ext>
              </a:extLst>
            </p:cNvPr>
            <p:cNvSpPr/>
            <p:nvPr/>
          </p:nvSpPr>
          <p:spPr>
            <a:xfrm rot="5400000">
              <a:off x="6148206" y="125953"/>
              <a:ext cx="23663" cy="2512993"/>
            </a:xfrm>
            <a:prstGeom prst="rect">
              <a:avLst/>
            </a:prstGeom>
            <a:solidFill>
              <a:srgbClr val="FFC80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965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/>
            </a:p>
          </p:txBody>
        </p:sp>
        <p:sp>
          <p:nvSpPr>
            <p:cNvPr id="10" name="Rectángulo 82">
              <a:extLst>
                <a:ext uri="{FF2B5EF4-FFF2-40B4-BE49-F238E27FC236}">
                  <a16:creationId xmlns="" xmlns:a16="http://schemas.microsoft.com/office/drawing/2014/main" id="{063E64B3-2A47-4D9F-9FE6-2F9939DEFCAB}"/>
                </a:ext>
              </a:extLst>
            </p:cNvPr>
            <p:cNvSpPr/>
            <p:nvPr/>
          </p:nvSpPr>
          <p:spPr>
            <a:xfrm rot="5400000">
              <a:off x="4164264" y="648706"/>
              <a:ext cx="23663" cy="1467487"/>
            </a:xfrm>
            <a:prstGeom prst="rect">
              <a:avLst/>
            </a:prstGeom>
            <a:solidFill>
              <a:srgbClr val="07409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965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>
                <a:latin typeface="Arial "/>
                <a:cs typeface="Arial "/>
              </a:endParaRPr>
            </a:p>
          </p:txBody>
        </p:sp>
        <p:sp>
          <p:nvSpPr>
            <p:cNvPr id="11" name="Rectángulo 83">
              <a:extLst>
                <a:ext uri="{FF2B5EF4-FFF2-40B4-BE49-F238E27FC236}">
                  <a16:creationId xmlns="" xmlns:a16="http://schemas.microsoft.com/office/drawing/2014/main" id="{C6B53EB7-F935-47F5-8149-AE824A8CC8FE}"/>
                </a:ext>
              </a:extLst>
            </p:cNvPr>
            <p:cNvSpPr/>
            <p:nvPr/>
          </p:nvSpPr>
          <p:spPr>
            <a:xfrm rot="5400000">
              <a:off x="2687329" y="646499"/>
              <a:ext cx="23662" cy="1468747"/>
            </a:xfrm>
            <a:prstGeom prst="rect">
              <a:avLst/>
            </a:prstGeom>
            <a:solidFill>
              <a:srgbClr val="E7151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965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>
                <a:latin typeface="Arial "/>
                <a:cs typeface="Arial "/>
              </a:endParaRPr>
            </a:p>
          </p:txBody>
        </p:sp>
      </p:grp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8AEDCB82-652E-4593-BB4F-713A75C11795}"/>
              </a:ext>
            </a:extLst>
          </p:cNvPr>
          <p:cNvSpPr/>
          <p:nvPr/>
        </p:nvSpPr>
        <p:spPr>
          <a:xfrm>
            <a:off x="1875099" y="258065"/>
            <a:ext cx="9896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chemeClr val="accent1">
                    <a:lumMod val="50000"/>
                  </a:schemeClr>
                </a:solidFill>
              </a:rPr>
              <a:t>PRINCIPALES TRIBUTOS/CARGA INVERSIONES (IED)</a:t>
            </a:r>
            <a:endParaRPr lang="es-EC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7F9799B9-C7AD-479D-B539-B390C2E46227}"/>
              </a:ext>
            </a:extLst>
          </p:cNvPr>
          <p:cNvSpPr txBox="1"/>
          <p:nvPr/>
        </p:nvSpPr>
        <p:spPr>
          <a:xfrm>
            <a:off x="4907670" y="1805646"/>
            <a:ext cx="68128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x-none" sz="2800" b="1" dirty="0"/>
              <a:t>IMPUESTO A LA RENTA (25%)</a:t>
            </a:r>
          </a:p>
          <a:p>
            <a:pPr marL="514350" indent="-514350">
              <a:buFont typeface="+mj-lt"/>
              <a:buAutoNum type="arabicPeriod"/>
            </a:pPr>
            <a:r>
              <a:rPr lang="x-none" sz="2800" b="1" dirty="0"/>
              <a:t>IMPUESTO AL VALOR AGREGADO (12%)</a:t>
            </a:r>
          </a:p>
          <a:p>
            <a:pPr marL="514350" indent="-514350">
              <a:buFont typeface="+mj-lt"/>
              <a:buAutoNum type="arabicPeriod"/>
            </a:pPr>
            <a:r>
              <a:rPr lang="x-none" sz="2800" b="1" dirty="0"/>
              <a:t>IMPUESTO A LA SALIDA DE DIVISAS (5%)</a:t>
            </a:r>
          </a:p>
          <a:p>
            <a:pPr marL="514350" indent="-514350">
              <a:buFont typeface="+mj-lt"/>
              <a:buAutoNum type="arabicPeriod"/>
            </a:pPr>
            <a:r>
              <a:rPr lang="x-none" sz="2800" b="1" dirty="0"/>
              <a:t>IMPUESTO A LOS CONSUMOS ESPECIALES (15%, 30% ETC.)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sz="2800" b="1" dirty="0">
                <a:solidFill>
                  <a:schemeClr val="accent5"/>
                </a:solidFill>
              </a:rPr>
              <a:t>UTILIDADES TRABAJADORES/PARAFISCAL (15%). TE: 33-35%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sz="2800" b="1" dirty="0">
                <a:solidFill>
                  <a:schemeClr val="accent5"/>
                </a:solidFill>
              </a:rPr>
              <a:t>ARANCELES IMPORTACION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04760F5F-3081-4791-AB0C-DFD23F2E6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940" y="1238490"/>
            <a:ext cx="3058833" cy="3668416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2487F95B-29B4-4BD4-84A6-CB545880DB30}"/>
              </a:ext>
            </a:extLst>
          </p:cNvPr>
          <p:cNvSpPr/>
          <p:nvPr/>
        </p:nvSpPr>
        <p:spPr>
          <a:xfrm>
            <a:off x="3176064" y="5787342"/>
            <a:ext cx="6356873" cy="812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/>
              <a:t>CODIGO DE LA PRODUCCION: PRINCIPAL NORMA DE INVERSIONES DE ECUADOR</a:t>
            </a:r>
          </a:p>
        </p:txBody>
      </p:sp>
    </p:spTree>
    <p:extLst>
      <p:ext uri="{BB962C8B-B14F-4D97-AF65-F5344CB8AC3E}">
        <p14:creationId xmlns:p14="http://schemas.microsoft.com/office/powerpoint/2010/main" xmlns="" val="150592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RAFICOS-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0462" y="1053355"/>
            <a:ext cx="6432531" cy="4607312"/>
          </a:xfrm>
          <a:prstGeom prst="rect">
            <a:avLst/>
          </a:prstGeom>
        </p:spPr>
      </p:pic>
      <p:sp>
        <p:nvSpPr>
          <p:cNvPr id="25" name="Text Placeholder 5"/>
          <p:cNvSpPr txBox="1">
            <a:spLocks/>
          </p:cNvSpPr>
          <p:nvPr/>
        </p:nvSpPr>
        <p:spPr>
          <a:xfrm>
            <a:off x="1075935" y="215127"/>
            <a:ext cx="10304949" cy="642753"/>
          </a:xfrm>
          <a:prstGeom prst="rect">
            <a:avLst/>
          </a:prstGeom>
        </p:spPr>
        <p:txBody>
          <a:bodyPr/>
          <a:lstStyle/>
          <a:p>
            <a:pPr>
              <a:tabLst>
                <a:tab pos="0" algn="l"/>
                <a:tab pos="532834" algn="l"/>
                <a:tab pos="1067558" algn="l"/>
                <a:tab pos="1602278" algn="l"/>
                <a:tab pos="2137003" algn="l"/>
                <a:tab pos="2671724" algn="l"/>
                <a:tab pos="3206449" algn="l"/>
                <a:tab pos="3741170" algn="l"/>
                <a:tab pos="4275894" algn="l"/>
                <a:tab pos="4810615" algn="l"/>
                <a:tab pos="5345340" algn="l"/>
                <a:tab pos="5880061" algn="l"/>
                <a:tab pos="6414786" algn="l"/>
                <a:tab pos="6949508" algn="l"/>
                <a:tab pos="7484231" algn="l"/>
                <a:tab pos="8018954" algn="l"/>
                <a:tab pos="8553677" algn="l"/>
                <a:tab pos="9088399" algn="l"/>
                <a:tab pos="9623123" algn="l"/>
                <a:tab pos="10157845" algn="l"/>
                <a:tab pos="10692569" algn="l"/>
              </a:tabLst>
            </a:pPr>
            <a:endParaRPr lang="es-EC" sz="2799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7524388" y="357966"/>
            <a:ext cx="1326009" cy="519414"/>
          </a:xfrm>
          <a:prstGeom prst="rect">
            <a:avLst/>
          </a:prstGeom>
        </p:spPr>
        <p:txBody>
          <a:bodyPr/>
          <a:lstStyle/>
          <a:p>
            <a:pPr defTabSz="1219078">
              <a:lnSpc>
                <a:spcPts val="1699"/>
              </a:lnSpc>
              <a:spcBef>
                <a:spcPct val="0"/>
              </a:spcBef>
              <a:defRPr/>
            </a:pPr>
            <a:endParaRPr lang="es-EC" sz="1999" b="1" dirty="0">
              <a:solidFill>
                <a:srgbClr val="4F81B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44" name="AutoShape 16" descr="Resultado de imagen para sombreros de paja toquilla"/>
          <p:cNvSpPr>
            <a:spLocks noChangeAspect="1" noChangeArrowheads="1"/>
          </p:cNvSpPr>
          <p:nvPr/>
        </p:nvSpPr>
        <p:spPr bwMode="auto">
          <a:xfrm>
            <a:off x="155535" y="-144326"/>
            <a:ext cx="304721" cy="304722"/>
          </a:xfrm>
          <a:prstGeom prst="rect">
            <a:avLst/>
          </a:prstGeom>
          <a:noFill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s-EC" sz="1799"/>
          </a:p>
        </p:txBody>
      </p:sp>
      <p:sp>
        <p:nvSpPr>
          <p:cNvPr id="73746" name="AutoShape 18" descr="Resultado de imagen para sombreros de paja toquilla"/>
          <p:cNvSpPr>
            <a:spLocks noChangeAspect="1" noChangeArrowheads="1"/>
          </p:cNvSpPr>
          <p:nvPr/>
        </p:nvSpPr>
        <p:spPr bwMode="auto">
          <a:xfrm>
            <a:off x="155535" y="-144326"/>
            <a:ext cx="304721" cy="304722"/>
          </a:xfrm>
          <a:prstGeom prst="rect">
            <a:avLst/>
          </a:prstGeom>
          <a:noFill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s-EC" sz="1799"/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1075935" y="192647"/>
            <a:ext cx="11006405" cy="64277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s-ES" sz="4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INCENTIVOS TRIBUTARIOS</a:t>
            </a:r>
          </a:p>
        </p:txBody>
      </p:sp>
      <p:sp>
        <p:nvSpPr>
          <p:cNvPr id="15" name="10 CuadroTexto"/>
          <p:cNvSpPr txBox="1"/>
          <p:nvPr/>
        </p:nvSpPr>
        <p:spPr>
          <a:xfrm>
            <a:off x="4800193" y="1629269"/>
            <a:ext cx="392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solidFill>
                  <a:schemeClr val="bg1"/>
                </a:solidFill>
                <a:cs typeface="Arial" pitchFamily="34" charset="0"/>
              </a:rPr>
              <a:t>Incentivos Generales</a:t>
            </a:r>
          </a:p>
        </p:txBody>
      </p:sp>
      <p:sp>
        <p:nvSpPr>
          <p:cNvPr id="16" name="11 CuadroTexto"/>
          <p:cNvSpPr txBox="1"/>
          <p:nvPr/>
        </p:nvSpPr>
        <p:spPr>
          <a:xfrm>
            <a:off x="4872183" y="2637119"/>
            <a:ext cx="399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solidFill>
                  <a:srgbClr val="FFFFFF"/>
                </a:solidFill>
                <a:cs typeface="Arial" pitchFamily="34" charset="0"/>
              </a:rPr>
              <a:t>Incentivos Sectoriales</a:t>
            </a:r>
          </a:p>
        </p:txBody>
      </p:sp>
      <p:sp>
        <p:nvSpPr>
          <p:cNvPr id="17" name="12 CuadroTexto"/>
          <p:cNvSpPr txBox="1"/>
          <p:nvPr/>
        </p:nvSpPr>
        <p:spPr>
          <a:xfrm>
            <a:off x="4800193" y="3500990"/>
            <a:ext cx="428516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2400" b="1" dirty="0">
                <a:solidFill>
                  <a:srgbClr val="FFFFFF"/>
                </a:solidFill>
                <a:cs typeface="Arial" pitchFamily="34" charset="0"/>
              </a:rPr>
              <a:t>Incentivos para Zonas</a:t>
            </a:r>
          </a:p>
          <a:p>
            <a:pPr algn="ctr">
              <a:lnSpc>
                <a:spcPct val="90000"/>
              </a:lnSpc>
            </a:pPr>
            <a:r>
              <a:rPr lang="es-EC" sz="2400" b="1" dirty="0">
                <a:solidFill>
                  <a:srgbClr val="FFFFFF"/>
                </a:solidFill>
                <a:cs typeface="Arial" pitchFamily="34" charset="0"/>
              </a:rPr>
              <a:t>Deprimidas</a:t>
            </a:r>
          </a:p>
        </p:txBody>
      </p:sp>
      <p:sp>
        <p:nvSpPr>
          <p:cNvPr id="18" name="13 CuadroTexto"/>
          <p:cNvSpPr txBox="1"/>
          <p:nvPr/>
        </p:nvSpPr>
        <p:spPr>
          <a:xfrm>
            <a:off x="4728204" y="4652818"/>
            <a:ext cx="4070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solidFill>
                  <a:srgbClr val="FFFFFF"/>
                </a:solidFill>
                <a:cs typeface="Arial" pitchFamily="34" charset="0"/>
              </a:rPr>
              <a:t>Incentivos para ZEDE</a:t>
            </a:r>
          </a:p>
        </p:txBody>
      </p:sp>
    </p:spTree>
    <p:extLst>
      <p:ext uri="{BB962C8B-B14F-4D97-AF65-F5344CB8AC3E}">
        <p14:creationId xmlns:p14="http://schemas.microsoft.com/office/powerpoint/2010/main" xmlns="" val="1789751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4521" y="2230373"/>
            <a:ext cx="1106170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oq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í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eoq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í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3548" y="2972307"/>
            <a:ext cx="2305685" cy="63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Sec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 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agrí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a; </a:t>
            </a:r>
            <a:r>
              <a:rPr kumimoji="0" sz="1400" b="0" i="0" u="none" strike="noStrike" kern="1200" cap="none" spc="-8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od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ucc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ión </a:t>
            </a:r>
            <a:r>
              <a:rPr kumimoji="0" sz="1400" b="0" i="0" u="none" strike="noStrike" kern="1200" cap="none" spc="-9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alim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 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sz="1400" b="0" i="0" u="none" strike="noStrike" kern="1200" cap="none" spc="-3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ela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ndus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triali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4638" y="3986403"/>
            <a:ext cx="2235200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0" i="0" u="none" strike="noStrike" kern="1200" cap="none" spc="13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</a:t>
            </a:r>
            <a:r>
              <a:rPr kumimoji="0" sz="1400" b="0" i="0" u="none" strike="noStrike" kern="1200" cap="none" spc="1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0" i="0" u="none" strike="noStrike" kern="1200" cap="none" spc="1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 y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su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od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uc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ela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27067" y="4696586"/>
            <a:ext cx="1229360" cy="1057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8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ris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og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ía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 a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ud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iovis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; </a:t>
            </a:r>
            <a:r>
              <a:rPr kumimoji="0" sz="1400" b="0" i="0" u="none" strike="noStrike" kern="1200" cap="none" spc="-9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ev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os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io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ales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25214" y="2257805"/>
            <a:ext cx="1539240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26135" algn="l"/>
              </a:tabLst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vicios	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Logís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os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ome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io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erior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59196" y="2025395"/>
            <a:ext cx="810895" cy="744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27252" y="4887340"/>
            <a:ext cx="1012190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Bio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cn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ogía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13177" y="4887340"/>
            <a:ext cx="9417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1465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	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86473" y="2304414"/>
            <a:ext cx="100203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3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é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27067" y="3178301"/>
            <a:ext cx="113093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et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á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39259" y="4037584"/>
            <a:ext cx="136271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gía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74556" y="1465097"/>
            <a:ext cx="268160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3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800" b="1" i="0" u="none" strike="noStrike" kern="1200" cap="none" spc="-4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sz="1800" b="1" i="0" u="none" strike="noStrike" kern="1200" cap="none" spc="-3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-3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</a:t>
            </a:r>
            <a:r>
              <a:rPr kumimoji="0" sz="1800" b="1" i="0" u="none" strike="noStrike" kern="1200" cap="none" spc="-3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v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alor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</a:t>
            </a:r>
            <a:r>
              <a:rPr kumimoji="0" sz="1800" b="1" i="0" u="none" strike="noStrike" kern="1200" cap="none" spc="-3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-3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ado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45438" y="218059"/>
            <a:ext cx="1075372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635" marR="5080" lvl="0" indent="-22745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1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000" b="1" i="0" u="none" strike="noStrike" kern="1200" cap="none" spc="-9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000" b="1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4000" b="1" i="0" u="none" strike="noStrike" kern="1200" cap="none" spc="-13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000" b="1" i="0" u="none" strike="noStrike" kern="1200" cap="none" spc="-3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r>
              <a:rPr kumimoji="0" sz="4000" b="1" i="0" u="none" strike="noStrike" kern="1200" cap="none" spc="-7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000" b="1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000" b="1" i="0" u="none" strike="noStrike" kern="1200" cap="none" spc="-25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PRIORI</a:t>
            </a:r>
            <a:r>
              <a:rPr kumimoji="0" sz="40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000" b="1" i="0" u="none" strike="noStrike" kern="1200" cap="none" spc="-25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ADOS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97522" y="3005835"/>
            <a:ext cx="177292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Expor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ión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vicios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799701" y="2925470"/>
            <a:ext cx="1844039" cy="417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trial, </a:t>
            </a:r>
            <a:r>
              <a:rPr kumimoji="0" sz="1400" b="0" i="0" u="none" strike="noStrike" kern="1200" cap="none" spc="6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oindu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trial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oa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oci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733026" y="2034667"/>
            <a:ext cx="1892300" cy="63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Indus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trias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m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eriales y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cn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ogía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ucc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ión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98411" y="3580384"/>
            <a:ext cx="2552700" cy="1271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Desar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se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vicios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e,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od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cc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ión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esar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oll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dw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cn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ógi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i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ae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uc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igi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al,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seg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ridad i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nf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á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a,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p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od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uc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 y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nt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ido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igi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al,</a:t>
            </a:r>
            <a:r>
              <a:rPr kumimoji="0" sz="14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se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vicios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lín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20053" y="5063490"/>
            <a:ext cx="2560320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nc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ia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gé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mp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esas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vicios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nc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ia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gé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65175" y="2133600"/>
            <a:ext cx="783336" cy="719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5175" y="2924555"/>
            <a:ext cx="783336" cy="7208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89559" y="3852671"/>
            <a:ext cx="784860" cy="7193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89559" y="4820411"/>
            <a:ext cx="783336" cy="7208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60420" y="2133600"/>
            <a:ext cx="783336" cy="7193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432047" y="2924555"/>
            <a:ext cx="783336" cy="7208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424428" y="3822191"/>
            <a:ext cx="783336" cy="7193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416808" y="4831079"/>
            <a:ext cx="783336" cy="7193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759196" y="2025395"/>
            <a:ext cx="810768" cy="7437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733288" y="4844796"/>
            <a:ext cx="783336" cy="7193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737859" y="2872739"/>
            <a:ext cx="839724" cy="7711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759196" y="3820667"/>
            <a:ext cx="839724" cy="7711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843771" y="1969007"/>
            <a:ext cx="839724" cy="7711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868156" y="2805683"/>
            <a:ext cx="839724" cy="7711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06061" y="2111134"/>
            <a:ext cx="147955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6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 y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c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06061" y="2739403"/>
            <a:ext cx="144018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od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uc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í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06061" y="3407168"/>
            <a:ext cx="15214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od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uc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á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34555" y="3374911"/>
            <a:ext cx="1983739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lag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id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0" i="0" u="none" strike="noStrike" kern="1200" cap="none" spc="114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0" i="0" u="none" strike="noStrike" kern="1200" cap="none" spc="10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od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tos</a:t>
            </a:r>
            <a:r>
              <a:rPr kumimoji="0" sz="1400" b="0" i="0" u="none" strike="noStrike" kern="1200" cap="none" spc="9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u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 ag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cu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ari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06061" y="4784230"/>
            <a:ext cx="115570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06061" y="4055123"/>
            <a:ext cx="195072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nd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tir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xtiles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34555" y="3962793"/>
            <a:ext cx="1983739" cy="63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ones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et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es,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erfu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1400" b="0" i="0" u="none" strike="noStrike" kern="1200" cap="none" spc="15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 </a:t>
            </a:r>
            <a:r>
              <a:rPr kumimoji="0" sz="1400" b="0" i="0" u="none" strike="noStrike" kern="1200" cap="none" spc="-15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 </a:t>
            </a:r>
            <a:r>
              <a:rPr kumimoji="0" sz="1400" b="0" i="0" u="none" strike="noStrike" kern="1200" cap="none" spc="-15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64145" y="2114588"/>
            <a:ext cx="1354455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odo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é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64145" y="2670441"/>
            <a:ext cx="1454785" cy="417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nc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ias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í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ási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99756" y="4790986"/>
            <a:ext cx="1734185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od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cc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ión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nt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20084" y="1901584"/>
            <a:ext cx="4953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20084" y="2549284"/>
            <a:ext cx="483108" cy="5958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20084" y="3196984"/>
            <a:ext cx="483108" cy="5974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20084" y="3882784"/>
            <a:ext cx="495300" cy="609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764912" y="4552287"/>
            <a:ext cx="483108" cy="5958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672071" y="1901584"/>
            <a:ext cx="481583" cy="5958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681216" y="2549284"/>
            <a:ext cx="495300" cy="609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693407" y="3248799"/>
            <a:ext cx="483107" cy="5958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672071" y="3916312"/>
            <a:ext cx="481583" cy="5974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681214" y="4534248"/>
            <a:ext cx="495300" cy="6095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4937" y="558367"/>
            <a:ext cx="1075372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635" marR="5080" lvl="0" indent="-227457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000" b="1" i="0" u="none" strike="noStrike" kern="1200" cap="none" spc="-2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INDUSTRIAS</a:t>
            </a:r>
            <a:r>
              <a:rPr kumimoji="0" lang="es-EC" sz="4000" b="1" i="0" u="none" strike="noStrike" kern="1200" cap="none" spc="-20" normalizeH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BÁSICAS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pinJeQRbGv1oEa_szc3Q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4648</TotalTime>
  <Words>1495</Words>
  <Application>Microsoft Office PowerPoint</Application>
  <PresentationFormat>Personalizado</PresentationFormat>
  <Paragraphs>233</Paragraphs>
  <Slides>28</Slides>
  <Notes>19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Tema de Office</vt:lpstr>
      <vt:lpstr>1_Tema de Office</vt:lpstr>
      <vt:lpstr>Office Theme</vt:lpstr>
      <vt:lpstr>think-cell Slide</vt:lpstr>
      <vt:lpstr>Diapositiva 1</vt:lpstr>
      <vt:lpstr>Diapositiva 2</vt:lpstr>
      <vt:lpstr>Diapositiva 3</vt:lpstr>
      <vt:lpstr>INVERSIÓN NUEVA Y PRODUCTIVA EN EL CÓDIGO</vt:lpstr>
      <vt:lpstr>Diapositiva 5</vt:lpstr>
      <vt:lpstr>Diapositiva 6</vt:lpstr>
      <vt:lpstr>Diapositiva 7</vt:lpstr>
      <vt:lpstr>Diapositiva 8</vt:lpstr>
      <vt:lpstr>Diapositiva 9</vt:lpstr>
      <vt:lpstr>Diapositiva 10</vt:lpstr>
      <vt:lpstr>INCENTIVOS EN ZONAS DEPRIMIDAS</vt:lpstr>
      <vt:lpstr>Diapositiva 12</vt:lpstr>
      <vt:lpstr>Diapositiva 13</vt:lpstr>
      <vt:lpstr>CONTRATOS DE INVERSIÓN</vt:lpstr>
      <vt:lpstr>CONTRATOS DE INVERSIÓN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1. Planta Industrial para el procesamiento de Lácteos</vt:lpstr>
      <vt:lpstr>1. Planta Industrial para el procesamiento de Lácteos</vt:lpstr>
      <vt:lpstr>1. Planta Industrial para el procesamiento de Lácteos</vt:lpstr>
      <vt:lpstr>2. Quesos nacionales diferenciados</vt:lpstr>
      <vt:lpstr>2. Quesos nacionales diferenciados</vt:lpstr>
      <vt:lpstr>2. Quesos nacionales diferenciados</vt:lpstr>
      <vt:lpstr>Diapositiva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Guillermo Iturrieta Cattan</cp:lastModifiedBy>
  <cp:revision>129</cp:revision>
  <dcterms:created xsi:type="dcterms:W3CDTF">2018-04-27T14:38:36Z</dcterms:created>
  <dcterms:modified xsi:type="dcterms:W3CDTF">2020-02-19T20:15:03Z</dcterms:modified>
</cp:coreProperties>
</file>