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  <p:sldId id="264" r:id="rId10"/>
  </p:sldIdLst>
  <p:sldSz cx="9144000" cy="6858000" type="screen4x3"/>
  <p:notesSz cx="6858000" cy="93138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+SL1Xndj0Oj27xQAlUSPJU5w7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02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7137"/>
            <a:ext cx="297021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847137"/>
            <a:ext cx="297021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24362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75" tIns="44725" rIns="89475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779" y="0"/>
            <a:ext cx="6857977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8686" y="1670687"/>
            <a:ext cx="36056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Yahei"/>
              <a:buNone/>
            </a:pPr>
            <a:r>
              <a:rPr lang="en-US" sz="3600" b="1" i="0" u="none" strike="noStrike" cap="none" dirty="0" smtClean="0">
                <a:solidFill>
                  <a:srgbClr val="10101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El sector </a:t>
            </a:r>
            <a:r>
              <a:rPr lang="en-US" sz="3600" b="1" dirty="0" err="1" smtClean="0">
                <a:solidFill>
                  <a:srgbClr val="10101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Lácteo</a:t>
            </a:r>
            <a:r>
              <a:rPr lang="en-US" sz="3600" b="1" i="0" u="none" strike="noStrike" cap="none" dirty="0" smtClean="0">
                <a:solidFill>
                  <a:srgbClr val="10101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Chileno</a:t>
            </a:r>
            <a:endParaRPr sz="1400" b="0" i="0" u="none" strike="noStrike" cap="none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 descr="C:\Users\Guillermo\Desktop\logo exporlac transpare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82966">
            <a:off x="3782687" y="2904251"/>
            <a:ext cx="749394" cy="42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8;p2" descr="C:\Users\Guillermo\Desktop\logo exporlac transpare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">
            <a:off x="224923" y="5905513"/>
            <a:ext cx="1803907" cy="85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1563" y="0"/>
            <a:ext cx="1028701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65687" y="302362"/>
            <a:ext cx="8550300" cy="23082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5000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Lecherías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y 27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grandes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plantas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recogen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el 92% de la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producción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115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Plantas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pequeñas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recogen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el 8%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restante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100% son </a:t>
            </a:r>
            <a:r>
              <a:rPr lang="en-US" sz="2400" b="1" dirty="0" err="1" smtClean="0">
                <a:solidFill>
                  <a:schemeClr val="tx1"/>
                </a:solidFill>
              </a:rPr>
              <a:t>empresas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privadas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El </a:t>
            </a:r>
            <a:r>
              <a:rPr lang="en-US" sz="2400" b="1" dirty="0" err="1" smtClean="0">
                <a:solidFill>
                  <a:schemeClr val="tx1"/>
                </a:solidFill>
              </a:rPr>
              <a:t>país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autosuficiente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desde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hace</a:t>
            </a:r>
            <a:r>
              <a:rPr lang="en-US" sz="2400" b="1" dirty="0" smtClean="0">
                <a:solidFill>
                  <a:schemeClr val="tx1"/>
                </a:solidFill>
              </a:rPr>
              <a:t> 20años.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exportaciones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llegan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40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 descr="C:\Users\Guillermo\Desktop\logo exporlac transpare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">
            <a:off x="224924" y="5981711"/>
            <a:ext cx="1603881" cy="78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1487" y="1"/>
            <a:ext cx="10286982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266675" y="260425"/>
            <a:ext cx="9039250" cy="8309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Yahei"/>
              <a:buNone/>
            </a:pP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85% de la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producción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chilena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leche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pastoriles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alto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bienestar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animal. </a:t>
            </a:r>
            <a:endParaRPr sz="24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" descr="C:\Users\Guillermo\Desktop\logo exporlac transpare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">
            <a:off x="224922" y="5743588"/>
            <a:ext cx="1899160" cy="102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3400" y="-12065"/>
            <a:ext cx="10174271" cy="68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-209550" y="158600"/>
            <a:ext cx="9124426" cy="2308284"/>
          </a:xfrm>
          <a:prstGeom prst="rect">
            <a:avLst/>
          </a:prstGeom>
          <a:noFill/>
          <a:ln>
            <a:noFill/>
          </a:ln>
          <a:effectLst>
            <a:outerShdw blurRad="28575" dist="28575" dir="5400000" algn="bl" rotWithShape="0">
              <a:srgbClr val="000000">
                <a:alpha val="8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Exporta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el 15% de la </a:t>
            </a: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producción</a:t>
            </a:r>
            <a:r>
              <a:rPr lang="en-US" sz="2400" b="1" dirty="0" smtClean="0">
                <a:solidFill>
                  <a:schemeClr val="bg1"/>
                </a:solidFill>
              </a:rPr>
              <a:t>, se </a:t>
            </a:r>
            <a:r>
              <a:rPr lang="en-US" sz="2400" b="1" dirty="0" err="1" smtClean="0">
                <a:solidFill>
                  <a:schemeClr val="bg1"/>
                </a:solidFill>
              </a:rPr>
              <a:t>puede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duplicar</a:t>
            </a:r>
            <a:r>
              <a:rPr lang="en-US" sz="2400" b="1" dirty="0" smtClean="0">
                <a:solidFill>
                  <a:schemeClr val="bg1"/>
                </a:solidFill>
              </a:rPr>
              <a:t> la </a:t>
            </a:r>
            <a:r>
              <a:rPr lang="en-US" sz="2400" b="1" dirty="0" err="1" smtClean="0">
                <a:solidFill>
                  <a:schemeClr val="bg1"/>
                </a:solidFill>
              </a:rPr>
              <a:t>superficie</a:t>
            </a:r>
            <a:r>
              <a:rPr lang="en-US" sz="2400" b="1" dirty="0" smtClean="0">
                <a:solidFill>
                  <a:schemeClr val="bg1"/>
                </a:solidFill>
              </a:rPr>
              <a:t> y </a:t>
            </a:r>
            <a:r>
              <a:rPr lang="en-US" sz="2400" b="1" dirty="0" err="1" smtClean="0">
                <a:solidFill>
                  <a:schemeClr val="bg1"/>
                </a:solidFill>
              </a:rPr>
              <a:t>también</a:t>
            </a:r>
            <a:r>
              <a:rPr lang="en-US" sz="2400" b="1" dirty="0" smtClean="0">
                <a:solidFill>
                  <a:schemeClr val="bg1"/>
                </a:solidFill>
              </a:rPr>
              <a:t> la </a:t>
            </a:r>
            <a:r>
              <a:rPr lang="en-US" sz="2400" b="1" dirty="0" err="1" smtClean="0">
                <a:solidFill>
                  <a:schemeClr val="bg1"/>
                </a:solidFill>
              </a:rPr>
              <a:t>productividad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La Agricultura </a:t>
            </a: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utiliza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35 de </a:t>
            </a: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75 </a:t>
            </a: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millones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hectareas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disponibles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400" b="1" i="0" u="none" strike="noStrike" cap="none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8" descr="C:\Users\Guillermo\Desktop\logo exporlac transpare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">
            <a:off x="-380993" y="5666007"/>
            <a:ext cx="1895468" cy="11919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1109550" y="714000"/>
            <a:ext cx="7465500" cy="1977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8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27725" cy="694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107012" y="166762"/>
            <a:ext cx="8455963" cy="830956"/>
          </a:xfrm>
          <a:prstGeom prst="rect">
            <a:avLst/>
          </a:prstGeom>
          <a:noFill/>
          <a:ln>
            <a:noFill/>
          </a:ln>
          <a:effectLst>
            <a:outerShdw blurRad="28575" dist="28575" dir="5400000" algn="b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Colun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el mayor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procesador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leche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con 3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plantas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y </a:t>
            </a:r>
            <a:r>
              <a:rPr lang="en-US" sz="2400" b="1" dirty="0" smtClean="0">
                <a:solidFill>
                  <a:schemeClr val="lt1"/>
                </a:solidFill>
              </a:rPr>
              <a:t>700 </a:t>
            </a:r>
            <a:r>
              <a:rPr lang="en-US" sz="2400" b="1" dirty="0" err="1" smtClean="0">
                <a:solidFill>
                  <a:schemeClr val="lt1"/>
                </a:solidFill>
              </a:rPr>
              <a:t>cooperados</a:t>
            </a:r>
            <a:r>
              <a:rPr lang="en-US" sz="2400" b="1" dirty="0" smtClean="0">
                <a:solidFill>
                  <a:schemeClr val="lt1"/>
                </a:solidFill>
              </a:rPr>
              <a:t>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la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Región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los Ríos.</a:t>
            </a:r>
          </a:p>
        </p:txBody>
      </p:sp>
      <p:pic>
        <p:nvPicPr>
          <p:cNvPr id="114" name="Google Shape;114;p4" descr="C:\Users\Guillermo\Desktop\logo exporlac transpare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">
            <a:off x="224923" y="5895988"/>
            <a:ext cx="1965833" cy="86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60550" y="-5"/>
            <a:ext cx="121920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0" y="233362"/>
            <a:ext cx="9429600" cy="1938952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Industria Global </a:t>
            </a: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hace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muchos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años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Nestle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lleva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88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 Chile, Fonterra 33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con Soprole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 Prolesur,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Danone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marca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cerca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20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 con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operaciones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ahora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manos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Watts,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1" dirty="0" err="1" smtClean="0">
                <a:solidFill>
                  <a:srgbClr val="FFFFFF"/>
                </a:solidFill>
              </a:rPr>
              <a:t>Lactalis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llegó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hace</a:t>
            </a:r>
            <a:r>
              <a:rPr lang="en-US" sz="2400" b="1" dirty="0" smtClean="0">
                <a:solidFill>
                  <a:srgbClr val="FFFFFF"/>
                </a:solidFill>
              </a:rPr>
              <a:t> un par de </a:t>
            </a:r>
            <a:r>
              <a:rPr lang="en-US" sz="2400" b="1" dirty="0" err="1" smtClean="0">
                <a:solidFill>
                  <a:srgbClr val="FFFFFF"/>
                </a:solidFill>
              </a:rPr>
              <a:t>años</a:t>
            </a:r>
            <a:r>
              <a:rPr lang="en-US" sz="2400" b="1" dirty="0" smtClean="0">
                <a:solidFill>
                  <a:srgbClr val="FFFFFF"/>
                </a:solidFill>
              </a:rPr>
              <a:t> y Emi </a:t>
            </a:r>
            <a:r>
              <a:rPr lang="en-US" sz="2400" b="1" dirty="0" err="1" smtClean="0">
                <a:solidFill>
                  <a:srgbClr val="FFFFFF"/>
                </a:solidFill>
              </a:rPr>
              <a:t>también</a:t>
            </a:r>
            <a:r>
              <a:rPr lang="en-US" sz="2400" b="1" dirty="0" smtClean="0">
                <a:solidFill>
                  <a:srgbClr val="FFFFFF"/>
                </a:solidFill>
              </a:rPr>
              <a:t>.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5" descr="C:\Users\Guillermo\Desktop\logo exporlac transpare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">
            <a:off x="2043349" y="5962659"/>
            <a:ext cx="1242781" cy="76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01323" y="0"/>
            <a:ext cx="1143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759037" y="910525"/>
            <a:ext cx="8108737" cy="34162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294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32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País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Sustentable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muchas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razones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3200"/>
              <a:buFont typeface="Arial"/>
              <a:buNone/>
            </a:pPr>
            <a:endParaRPr lang="es-CL" sz="2400" b="1" dirty="0" smtClean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3200"/>
              <a:buFontTx/>
              <a:buChar char="-"/>
            </a:pPr>
            <a:r>
              <a:rPr lang="es-CL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Democracia parlamentaria estable.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3200"/>
              <a:buFontTx/>
              <a:buChar char="-"/>
            </a:pPr>
            <a:r>
              <a:rPr lang="es-CL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Instituciones fuertes e independientes.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3200"/>
              <a:buFontTx/>
              <a:buChar char="-"/>
            </a:pPr>
            <a:r>
              <a:rPr lang="es-CL" sz="2400" b="1" dirty="0" smtClean="0">
                <a:solidFill>
                  <a:schemeClr val="tx1"/>
                </a:solidFill>
              </a:rPr>
              <a:t> Inflación bajo control.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3200"/>
              <a:buFontTx/>
              <a:buChar char="-"/>
            </a:pPr>
            <a:r>
              <a:rPr lang="es-CL" sz="2400" b="1" dirty="0" smtClean="0">
                <a:solidFill>
                  <a:schemeClr val="tx1"/>
                </a:solidFill>
              </a:rPr>
              <a:t> Economía abierta al mundo y de Libre Mercado.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3200"/>
              <a:buFontTx/>
              <a:buChar char="-"/>
            </a:pPr>
            <a:r>
              <a:rPr lang="es-CL" sz="2400" b="1" dirty="0" smtClean="0">
                <a:solidFill>
                  <a:schemeClr val="tx1"/>
                </a:solidFill>
              </a:rPr>
              <a:t> Acuerdos comerciales con 64 países.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3200"/>
              <a:buFontTx/>
              <a:buChar char="-"/>
            </a:pPr>
            <a:endParaRPr lang="es-CL" sz="2400" b="1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3200"/>
              <a:buFontTx/>
              <a:buChar char="-"/>
            </a:pPr>
            <a:endParaRPr sz="2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7" descr="C:\Users\Guillermo\Desktop\logo exporlac transpare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">
            <a:off x="7591419" y="195931"/>
            <a:ext cx="1411433" cy="92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0675" y="-3"/>
            <a:ext cx="1030466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-543850" y="212237"/>
            <a:ext cx="9753600" cy="8309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40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6" descr="C:\Users\Guillermo\Desktop\logo exporlac transpare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">
            <a:off x="224923" y="5800735"/>
            <a:ext cx="1508634" cy="96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3;p4"/>
          <p:cNvSpPr txBox="1"/>
          <p:nvPr/>
        </p:nvSpPr>
        <p:spPr>
          <a:xfrm>
            <a:off x="107012" y="166762"/>
            <a:ext cx="8455963" cy="3416279"/>
          </a:xfrm>
          <a:prstGeom prst="rect">
            <a:avLst/>
          </a:prstGeom>
          <a:noFill/>
          <a:ln>
            <a:noFill/>
          </a:ln>
          <a:effectLst>
            <a:outerShdw blurRad="28575" dist="28575" dir="5400000" algn="b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Fortalezas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del sector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lacteo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Chileno: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lang="en-US" sz="2400" b="1" dirty="0" smtClean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Tx/>
              <a:buChar char="-"/>
            </a:pP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Condiciones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sanitarias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excepcionales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Tx/>
              <a:buChar char="-"/>
            </a:pPr>
            <a:r>
              <a:rPr lang="en-US" sz="2400" b="1" dirty="0" smtClean="0">
                <a:solidFill>
                  <a:schemeClr val="lt1"/>
                </a:solidFill>
              </a:rPr>
              <a:t> Control </a:t>
            </a:r>
            <a:r>
              <a:rPr lang="en-US" sz="2400" b="1" dirty="0" err="1" smtClean="0">
                <a:solidFill>
                  <a:schemeClr val="lt1"/>
                </a:solidFill>
              </a:rPr>
              <a:t>fito</a:t>
            </a:r>
            <a:r>
              <a:rPr lang="en-US" sz="2400" b="1" dirty="0" smtClean="0">
                <a:solidFill>
                  <a:schemeClr val="lt1"/>
                </a:solidFill>
              </a:rPr>
              <a:t> y </a:t>
            </a:r>
            <a:r>
              <a:rPr lang="en-US" sz="2400" b="1" dirty="0" err="1" smtClean="0">
                <a:solidFill>
                  <a:schemeClr val="lt1"/>
                </a:solidFill>
              </a:rPr>
              <a:t>zoosanitario</a:t>
            </a:r>
            <a:r>
              <a:rPr lang="en-US" sz="2400" b="1" dirty="0" smtClean="0">
                <a:solidFill>
                  <a:schemeClr val="lt1"/>
                </a:solidFill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</a:rPr>
              <a:t>exigente</a:t>
            </a:r>
            <a:r>
              <a:rPr lang="en-US" sz="2400" b="1" dirty="0" smtClean="0">
                <a:solidFill>
                  <a:schemeClr val="lt1"/>
                </a:solidFill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Tx/>
              <a:buChar char="-"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</a:rPr>
              <a:t>L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ibre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enfermedades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animales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Tx/>
              <a:buChar char="-"/>
            </a:pPr>
            <a:r>
              <a:rPr lang="en-US" sz="2400" b="1" dirty="0" smtClean="0">
                <a:solidFill>
                  <a:schemeClr val="lt1"/>
                </a:solidFill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</a:rPr>
              <a:t>Latitud</a:t>
            </a:r>
            <a:r>
              <a:rPr lang="en-US" sz="2400" b="1" dirty="0" smtClean="0">
                <a:solidFill>
                  <a:schemeClr val="lt1"/>
                </a:solidFill>
              </a:rPr>
              <a:t> ideal </a:t>
            </a:r>
            <a:r>
              <a:rPr lang="en-US" sz="2400" b="1" dirty="0" err="1" smtClean="0">
                <a:solidFill>
                  <a:schemeClr val="lt1"/>
                </a:solidFill>
              </a:rPr>
              <a:t>para</a:t>
            </a:r>
            <a:r>
              <a:rPr lang="en-US" sz="2400" b="1" dirty="0" smtClean="0">
                <a:solidFill>
                  <a:schemeClr val="lt1"/>
                </a:solidFill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</a:rPr>
              <a:t>producción</a:t>
            </a:r>
            <a:r>
              <a:rPr lang="en-US" sz="2400" b="1" dirty="0" smtClean="0">
                <a:solidFill>
                  <a:schemeClr val="lt1"/>
                </a:solidFill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</a:rPr>
              <a:t>lechera</a:t>
            </a:r>
            <a:r>
              <a:rPr lang="en-US" sz="2400" b="1" dirty="0" smtClean="0">
                <a:solidFill>
                  <a:schemeClr val="lt1"/>
                </a:solidFill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Tx/>
              <a:buChar char="-"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Producción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praderas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Tx/>
              <a:buChar char="-"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Protocolos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bienestar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animal.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Tx/>
              <a:buChar char="-"/>
            </a:pPr>
            <a:r>
              <a:rPr lang="en-US" sz="2400" b="1" dirty="0" smtClean="0">
                <a:solidFill>
                  <a:schemeClr val="lt1"/>
                </a:solidFill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</a:rPr>
              <a:t>Acuerdos</a:t>
            </a:r>
            <a:r>
              <a:rPr lang="en-US" sz="2400" b="1" dirty="0" smtClean="0">
                <a:solidFill>
                  <a:schemeClr val="lt1"/>
                </a:solidFill>
              </a:rPr>
              <a:t> de </a:t>
            </a:r>
            <a:r>
              <a:rPr lang="en-US" sz="2400" b="1" dirty="0" err="1" smtClean="0">
                <a:solidFill>
                  <a:schemeClr val="lt1"/>
                </a:solidFill>
              </a:rPr>
              <a:t>producción</a:t>
            </a:r>
            <a:r>
              <a:rPr lang="en-US" sz="2400" b="1" dirty="0" smtClean="0">
                <a:solidFill>
                  <a:schemeClr val="lt1"/>
                </a:solidFill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</a:rPr>
              <a:t>limpia</a:t>
            </a:r>
            <a:r>
              <a:rPr lang="en-US" sz="2400" b="1" dirty="0" smtClean="0">
                <a:solidFill>
                  <a:schemeClr val="lt1"/>
                </a:solidFill>
              </a:rPr>
              <a:t> ( cero </a:t>
            </a:r>
            <a:r>
              <a:rPr lang="en-US" sz="2400" b="1" dirty="0" err="1" smtClean="0">
                <a:solidFill>
                  <a:schemeClr val="lt1"/>
                </a:solidFill>
              </a:rPr>
              <a:t>residuos</a:t>
            </a:r>
            <a:r>
              <a:rPr lang="en-US" sz="2400" b="1" dirty="0" smtClean="0">
                <a:solidFill>
                  <a:schemeClr val="lt1"/>
                </a:solidFill>
              </a:rPr>
              <a:t> ) </a:t>
            </a:r>
            <a:endParaRPr lang="en-US" sz="24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4963" y="0"/>
            <a:ext cx="1032388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 descr="C:\Users\Guillermo\Desktop\logo exporlac transparen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07586">
            <a:off x="4194677" y="3366713"/>
            <a:ext cx="1165349" cy="6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412750" y="433387"/>
            <a:ext cx="275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dirty="0" smtClean="0">
                <a:solidFill>
                  <a:srgbClr val="101010"/>
                </a:solidFill>
              </a:rPr>
              <a:t>Gracias</a:t>
            </a:r>
            <a:r>
              <a:rPr lang="en-US" sz="4000" b="1" i="0" u="none" strike="noStrike" cap="none" dirty="0" smtClean="0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400" b="0" i="0" u="none" strike="noStrike" cap="none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4100" y="6208913"/>
            <a:ext cx="1128750" cy="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265</Words>
  <PresentationFormat>Presentación en pantalla (4:3)</PresentationFormat>
  <Paragraphs>31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Guillermo Iturrieta Cattan</dc:creator>
  <cp:lastModifiedBy>Guillermo Iturrieta Cattan</cp:lastModifiedBy>
  <cp:revision>6</cp:revision>
  <dcterms:modified xsi:type="dcterms:W3CDTF">2019-10-11T13:24:42Z</dcterms:modified>
</cp:coreProperties>
</file>