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 id="2147483846" r:id="rId2"/>
    <p:sldMasterId id="2147483918" r:id="rId3"/>
  </p:sldMasterIdLst>
  <p:notesMasterIdLst>
    <p:notesMasterId r:id="rId30"/>
  </p:notesMasterIdLst>
  <p:sldIdLst>
    <p:sldId id="444" r:id="rId4"/>
    <p:sldId id="414" r:id="rId5"/>
    <p:sldId id="456" r:id="rId6"/>
    <p:sldId id="424" r:id="rId7"/>
    <p:sldId id="425" r:id="rId8"/>
    <p:sldId id="427" r:id="rId9"/>
    <p:sldId id="452" r:id="rId10"/>
    <p:sldId id="423" r:id="rId11"/>
    <p:sldId id="457" r:id="rId12"/>
    <p:sldId id="455" r:id="rId13"/>
    <p:sldId id="428" r:id="rId14"/>
    <p:sldId id="430" r:id="rId15"/>
    <p:sldId id="257" r:id="rId16"/>
    <p:sldId id="413" r:id="rId17"/>
    <p:sldId id="469" r:id="rId18"/>
    <p:sldId id="443" r:id="rId19"/>
    <p:sldId id="416" r:id="rId20"/>
    <p:sldId id="450" r:id="rId21"/>
    <p:sldId id="445" r:id="rId22"/>
    <p:sldId id="418" r:id="rId23"/>
    <p:sldId id="446" r:id="rId24"/>
    <p:sldId id="448" r:id="rId25"/>
    <p:sldId id="441" r:id="rId26"/>
    <p:sldId id="440" r:id="rId27"/>
    <p:sldId id="422" r:id="rId28"/>
    <p:sldId id="449" r:id="rId29"/>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5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8" d="100"/>
          <a:sy n="118" d="100"/>
        </p:scale>
        <p:origin x="31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7F6AC6-1C5B-4215-AD6C-1B38B130A9D4}" type="datetimeFigureOut">
              <a:rPr lang="es-CL" smtClean="0"/>
              <a:t>18-06-2020</a:t>
            </a:fld>
            <a:endParaRPr lang="es-C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10C7D-80DB-4A4C-A6D6-305597FDC42F}" type="slidenum">
              <a:rPr lang="es-CL" smtClean="0"/>
              <a:t>‹#›</a:t>
            </a:fld>
            <a:endParaRPr lang="es-CL"/>
          </a:p>
        </p:txBody>
      </p:sp>
    </p:spTree>
    <p:extLst>
      <p:ext uri="{BB962C8B-B14F-4D97-AF65-F5344CB8AC3E}">
        <p14:creationId xmlns:p14="http://schemas.microsoft.com/office/powerpoint/2010/main" val="1611781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178778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2289497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8872F2-D928-4FC2-BE78-C0B8F0D477A2}" type="datetimeFigureOut">
              <a:rPr lang="es-CL" smtClean="0"/>
              <a:t>18-06-2020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370006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1370788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328246C-C638-454B-9892-CCC2D64B73C0}"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56103E4-663A-47F6-B5B3-A74B0043225A}" type="slidenum">
              <a:rPr lang="es-CL" smtClean="0"/>
              <a:t>‹#›</a:t>
            </a:fld>
            <a:endParaRPr lang="es-C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219170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1341647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4"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2955633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4"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420362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171719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2891940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2275448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1375900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3284460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167321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8872F2-D928-4FC2-BE78-C0B8F0D477A2}" type="datetimeFigureOut">
              <a:rPr lang="es-CL" smtClean="0"/>
              <a:t>18-06-2020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3942648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8872F2-D928-4FC2-BE78-C0B8F0D477A2}" type="datetimeFigureOut">
              <a:rPr lang="es-CL" smtClean="0"/>
              <a:t>18-06-2020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2267764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3"/>
          <p:cNvSpPr>
            <a:spLocks noGrp="1"/>
          </p:cNvSpPr>
          <p:nvPr>
            <p:ph type="ftr" sz="quarter" idx="11"/>
          </p:nvPr>
        </p:nvSpPr>
        <p:spPr/>
        <p:txBody>
          <a:bodyPr/>
          <a:lstStyle/>
          <a:p>
            <a:endParaRPr lang="es-CL"/>
          </a:p>
        </p:txBody>
      </p:sp>
      <p:sp>
        <p:nvSpPr>
          <p:cNvPr id="6" name="Slide Number Placeholder 4"/>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3354441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2"/>
          <p:cNvSpPr>
            <a:spLocks noGrp="1"/>
          </p:cNvSpPr>
          <p:nvPr>
            <p:ph type="ftr" sz="quarter" idx="11"/>
          </p:nvPr>
        </p:nvSpPr>
        <p:spPr/>
        <p:txBody>
          <a:bodyPr/>
          <a:lstStyle/>
          <a:p>
            <a:endParaRPr lang="es-CL"/>
          </a:p>
        </p:txBody>
      </p:sp>
      <p:sp>
        <p:nvSpPr>
          <p:cNvPr id="6" name="Slide Number Placeholder 3"/>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2402826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5"/>
          <p:cNvSpPr>
            <a:spLocks noGrp="1"/>
          </p:cNvSpPr>
          <p:nvPr>
            <p:ph type="ftr" sz="quarter" idx="11"/>
          </p:nvPr>
        </p:nvSpPr>
        <p:spPr/>
        <p:txBody>
          <a:bodyPr/>
          <a:lstStyle/>
          <a:p>
            <a:endParaRPr lang="es-CL"/>
          </a:p>
        </p:txBody>
      </p:sp>
      <p:sp>
        <p:nvSpPr>
          <p:cNvPr id="6" name="Slide Number Placeholder 6"/>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1637750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8872F2-D928-4FC2-BE78-C0B8F0D477A2}" type="datetimeFigureOut">
              <a:rPr lang="es-CL" smtClean="0"/>
              <a:t>18-06-2020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18578515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8872F2-D928-4FC2-BE78-C0B8F0D477A2}" type="datetimeFigureOut">
              <a:rPr lang="es-CL" smtClean="0"/>
              <a:t>18-06-2020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2019076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1243854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20541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975562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863186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4"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13173353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4"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3548293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1377426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3251738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28246C-C638-454B-9892-CCC2D64B73C0}"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56103E4-663A-47F6-B5B3-A74B0043225A}" type="slidenum">
              <a:rPr lang="es-CL" smtClean="0"/>
              <a:t>‹#›</a:t>
            </a:fld>
            <a:endParaRPr lang="es-CL"/>
          </a:p>
        </p:txBody>
      </p:sp>
    </p:spTree>
    <p:extLst>
      <p:ext uri="{BB962C8B-B14F-4D97-AF65-F5344CB8AC3E}">
        <p14:creationId xmlns:p14="http://schemas.microsoft.com/office/powerpoint/2010/main" val="2408164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328246C-C638-454B-9892-CCC2D64B73C0}"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56103E4-663A-47F6-B5B3-A74B0043225A}" type="slidenum">
              <a:rPr lang="es-CL" smtClean="0"/>
              <a:t>‹#›</a:t>
            </a:fld>
            <a:endParaRPr lang="es-CL"/>
          </a:p>
        </p:txBody>
      </p:sp>
    </p:spTree>
    <p:extLst>
      <p:ext uri="{BB962C8B-B14F-4D97-AF65-F5344CB8AC3E}">
        <p14:creationId xmlns:p14="http://schemas.microsoft.com/office/powerpoint/2010/main" val="1492834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28246C-C638-454B-9892-CCC2D64B73C0}"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56103E4-663A-47F6-B5B3-A74B0043225A}" type="slidenum">
              <a:rPr lang="es-CL" smtClean="0"/>
              <a:t>‹#›</a:t>
            </a:fld>
            <a:endParaRPr lang="es-CL"/>
          </a:p>
        </p:txBody>
      </p:sp>
    </p:spTree>
    <p:extLst>
      <p:ext uri="{BB962C8B-B14F-4D97-AF65-F5344CB8AC3E}">
        <p14:creationId xmlns:p14="http://schemas.microsoft.com/office/powerpoint/2010/main" val="25235848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28246C-C638-454B-9892-CCC2D64B73C0}" type="datetimeFigureOut">
              <a:rPr lang="es-CL" smtClean="0"/>
              <a:t>18-06-2020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56103E4-663A-47F6-B5B3-A74B0043225A}" type="slidenum">
              <a:rPr lang="es-CL" smtClean="0"/>
              <a:t>‹#›</a:t>
            </a:fld>
            <a:endParaRPr lang="es-CL"/>
          </a:p>
        </p:txBody>
      </p:sp>
    </p:spTree>
    <p:extLst>
      <p:ext uri="{BB962C8B-B14F-4D97-AF65-F5344CB8AC3E}">
        <p14:creationId xmlns:p14="http://schemas.microsoft.com/office/powerpoint/2010/main" val="199771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28246C-C638-454B-9892-CCC2D64B73C0}" type="datetimeFigureOut">
              <a:rPr lang="es-CL" smtClean="0"/>
              <a:t>18-06-2020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256103E4-663A-47F6-B5B3-A74B0043225A}" type="slidenum">
              <a:rPr lang="es-CL" smtClean="0"/>
              <a:t>‹#›</a:t>
            </a:fld>
            <a:endParaRPr lang="es-CL"/>
          </a:p>
        </p:txBody>
      </p:sp>
    </p:spTree>
    <p:extLst>
      <p:ext uri="{BB962C8B-B14F-4D97-AF65-F5344CB8AC3E}">
        <p14:creationId xmlns:p14="http://schemas.microsoft.com/office/powerpoint/2010/main" val="3715232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8872F2-D928-4FC2-BE78-C0B8F0D477A2}" type="datetimeFigureOut">
              <a:rPr lang="es-CL" smtClean="0"/>
              <a:t>18-06-2020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438910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328246C-C638-454B-9892-CCC2D64B73C0}" type="datetimeFigureOut">
              <a:rPr lang="es-CL" smtClean="0"/>
              <a:t>18-06-2020</a:t>
            </a:fld>
            <a:endParaRPr lang="es-CL"/>
          </a:p>
        </p:txBody>
      </p:sp>
      <p:sp>
        <p:nvSpPr>
          <p:cNvPr id="5" name="Footer Placeholder 3"/>
          <p:cNvSpPr>
            <a:spLocks noGrp="1"/>
          </p:cNvSpPr>
          <p:nvPr>
            <p:ph type="ftr" sz="quarter" idx="11"/>
          </p:nvPr>
        </p:nvSpPr>
        <p:spPr/>
        <p:txBody>
          <a:bodyPr/>
          <a:lstStyle/>
          <a:p>
            <a:endParaRPr lang="es-CL"/>
          </a:p>
        </p:txBody>
      </p:sp>
      <p:sp>
        <p:nvSpPr>
          <p:cNvPr id="6" name="Slide Number Placeholder 4"/>
          <p:cNvSpPr>
            <a:spLocks noGrp="1"/>
          </p:cNvSpPr>
          <p:nvPr>
            <p:ph type="sldNum" sz="quarter" idx="12"/>
          </p:nvPr>
        </p:nvSpPr>
        <p:spPr/>
        <p:txBody>
          <a:bodyPr/>
          <a:lstStyle/>
          <a:p>
            <a:fld id="{256103E4-663A-47F6-B5B3-A74B0043225A}" type="slidenum">
              <a:rPr lang="es-CL" smtClean="0"/>
              <a:t>‹#›</a:t>
            </a:fld>
            <a:endParaRPr lang="es-CL"/>
          </a:p>
        </p:txBody>
      </p:sp>
    </p:spTree>
    <p:extLst>
      <p:ext uri="{BB962C8B-B14F-4D97-AF65-F5344CB8AC3E}">
        <p14:creationId xmlns:p14="http://schemas.microsoft.com/office/powerpoint/2010/main" val="3569415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328246C-C638-454B-9892-CCC2D64B73C0}" type="datetimeFigureOut">
              <a:rPr lang="es-CL" smtClean="0"/>
              <a:t>18-06-2020</a:t>
            </a:fld>
            <a:endParaRPr lang="es-CL"/>
          </a:p>
        </p:txBody>
      </p:sp>
      <p:sp>
        <p:nvSpPr>
          <p:cNvPr id="5" name="Footer Placeholder 2"/>
          <p:cNvSpPr>
            <a:spLocks noGrp="1"/>
          </p:cNvSpPr>
          <p:nvPr>
            <p:ph type="ftr" sz="quarter" idx="11"/>
          </p:nvPr>
        </p:nvSpPr>
        <p:spPr/>
        <p:txBody>
          <a:bodyPr/>
          <a:lstStyle/>
          <a:p>
            <a:endParaRPr lang="es-CL"/>
          </a:p>
        </p:txBody>
      </p:sp>
      <p:sp>
        <p:nvSpPr>
          <p:cNvPr id="6" name="Slide Number Placeholder 3"/>
          <p:cNvSpPr>
            <a:spLocks noGrp="1"/>
          </p:cNvSpPr>
          <p:nvPr>
            <p:ph type="sldNum" sz="quarter" idx="12"/>
          </p:nvPr>
        </p:nvSpPr>
        <p:spPr/>
        <p:txBody>
          <a:bodyPr/>
          <a:lstStyle/>
          <a:p>
            <a:fld id="{256103E4-663A-47F6-B5B3-A74B0043225A}" type="slidenum">
              <a:rPr lang="es-CL" smtClean="0"/>
              <a:t>‹#›</a:t>
            </a:fld>
            <a:endParaRPr lang="es-CL"/>
          </a:p>
        </p:txBody>
      </p:sp>
    </p:spTree>
    <p:extLst>
      <p:ext uri="{BB962C8B-B14F-4D97-AF65-F5344CB8AC3E}">
        <p14:creationId xmlns:p14="http://schemas.microsoft.com/office/powerpoint/2010/main" val="2632878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328246C-C638-454B-9892-CCC2D64B73C0}" type="datetimeFigureOut">
              <a:rPr lang="es-CL" smtClean="0"/>
              <a:t>18-06-2020</a:t>
            </a:fld>
            <a:endParaRPr lang="es-CL"/>
          </a:p>
        </p:txBody>
      </p:sp>
      <p:sp>
        <p:nvSpPr>
          <p:cNvPr id="5" name="Footer Placeholder 5"/>
          <p:cNvSpPr>
            <a:spLocks noGrp="1"/>
          </p:cNvSpPr>
          <p:nvPr>
            <p:ph type="ftr" sz="quarter" idx="11"/>
          </p:nvPr>
        </p:nvSpPr>
        <p:spPr/>
        <p:txBody>
          <a:bodyPr/>
          <a:lstStyle/>
          <a:p>
            <a:endParaRPr lang="es-CL"/>
          </a:p>
        </p:txBody>
      </p:sp>
      <p:sp>
        <p:nvSpPr>
          <p:cNvPr id="6" name="Slide Number Placeholder 6"/>
          <p:cNvSpPr>
            <a:spLocks noGrp="1"/>
          </p:cNvSpPr>
          <p:nvPr>
            <p:ph type="sldNum" sz="quarter" idx="12"/>
          </p:nvPr>
        </p:nvSpPr>
        <p:spPr/>
        <p:txBody>
          <a:bodyPr/>
          <a:lstStyle/>
          <a:p>
            <a:fld id="{256103E4-663A-47F6-B5B3-A74B0043225A}" type="slidenum">
              <a:rPr lang="es-CL" smtClean="0"/>
              <a:t>‹#›</a:t>
            </a:fld>
            <a:endParaRPr lang="es-CL"/>
          </a:p>
        </p:txBody>
      </p:sp>
    </p:spTree>
    <p:extLst>
      <p:ext uri="{BB962C8B-B14F-4D97-AF65-F5344CB8AC3E}">
        <p14:creationId xmlns:p14="http://schemas.microsoft.com/office/powerpoint/2010/main" val="3023412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28246C-C638-454B-9892-CCC2D64B73C0}" type="datetimeFigureOut">
              <a:rPr lang="es-CL" smtClean="0"/>
              <a:t>18-06-2020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56103E4-663A-47F6-B5B3-A74B0043225A}" type="slidenum">
              <a:rPr lang="es-CL" smtClean="0"/>
              <a:t>‹#›</a:t>
            </a:fld>
            <a:endParaRPr lang="es-CL"/>
          </a:p>
        </p:txBody>
      </p:sp>
    </p:spTree>
    <p:extLst>
      <p:ext uri="{BB962C8B-B14F-4D97-AF65-F5344CB8AC3E}">
        <p14:creationId xmlns:p14="http://schemas.microsoft.com/office/powerpoint/2010/main" val="783979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28246C-C638-454B-9892-CCC2D64B73C0}" type="datetimeFigureOut">
              <a:rPr lang="es-CL" smtClean="0"/>
              <a:t>18-06-2020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56103E4-663A-47F6-B5B3-A74B0043225A}" type="slidenum">
              <a:rPr lang="es-CL" smtClean="0"/>
              <a:t>‹#›</a:t>
            </a:fld>
            <a:endParaRPr lang="es-CL"/>
          </a:p>
        </p:txBody>
      </p:sp>
    </p:spTree>
    <p:extLst>
      <p:ext uri="{BB962C8B-B14F-4D97-AF65-F5344CB8AC3E}">
        <p14:creationId xmlns:p14="http://schemas.microsoft.com/office/powerpoint/2010/main" val="25245634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328246C-C638-454B-9892-CCC2D64B73C0}"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56103E4-663A-47F6-B5B3-A74B0043225A}" type="slidenum">
              <a:rPr lang="es-CL" smtClean="0"/>
              <a:t>‹#›</a:t>
            </a:fld>
            <a:endParaRPr lang="es-CL"/>
          </a:p>
        </p:txBody>
      </p:sp>
    </p:spTree>
    <p:extLst>
      <p:ext uri="{BB962C8B-B14F-4D97-AF65-F5344CB8AC3E}">
        <p14:creationId xmlns:p14="http://schemas.microsoft.com/office/powerpoint/2010/main" val="4813319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328246C-C638-454B-9892-CCC2D64B73C0}"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56103E4-663A-47F6-B5B3-A74B0043225A}" type="slidenum">
              <a:rPr lang="es-CL" smtClean="0"/>
              <a:t>‹#›</a:t>
            </a:fld>
            <a:endParaRPr lang="es-C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2030219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28246C-C638-454B-9892-CCC2D64B73C0}"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56103E4-663A-47F6-B5B3-A74B0043225A}" type="slidenum">
              <a:rPr lang="es-CL" smtClean="0"/>
              <a:t>‹#›</a:t>
            </a:fld>
            <a:endParaRPr lang="es-CL"/>
          </a:p>
        </p:txBody>
      </p:sp>
    </p:spTree>
    <p:extLst>
      <p:ext uri="{BB962C8B-B14F-4D97-AF65-F5344CB8AC3E}">
        <p14:creationId xmlns:p14="http://schemas.microsoft.com/office/powerpoint/2010/main" val="3038479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328246C-C638-454B-9892-CCC2D64B73C0}" type="datetimeFigureOut">
              <a:rPr lang="es-CL" smtClean="0"/>
              <a:t>18-06-2020</a:t>
            </a:fld>
            <a:endParaRPr lang="es-CL"/>
          </a:p>
        </p:txBody>
      </p:sp>
      <p:sp>
        <p:nvSpPr>
          <p:cNvPr id="4"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56103E4-663A-47F6-B5B3-A74B0043225A}" type="slidenum">
              <a:rPr lang="es-CL" smtClean="0"/>
              <a:t>‹#›</a:t>
            </a:fld>
            <a:endParaRPr lang="es-CL"/>
          </a:p>
        </p:txBody>
      </p:sp>
    </p:spTree>
    <p:extLst>
      <p:ext uri="{BB962C8B-B14F-4D97-AF65-F5344CB8AC3E}">
        <p14:creationId xmlns:p14="http://schemas.microsoft.com/office/powerpoint/2010/main" val="14593471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328246C-C638-454B-9892-CCC2D64B73C0}" type="datetimeFigureOut">
              <a:rPr lang="es-CL" smtClean="0"/>
              <a:t>18-06-2020</a:t>
            </a:fld>
            <a:endParaRPr lang="es-CL"/>
          </a:p>
        </p:txBody>
      </p:sp>
      <p:sp>
        <p:nvSpPr>
          <p:cNvPr id="4"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56103E4-663A-47F6-B5B3-A74B0043225A}" type="slidenum">
              <a:rPr lang="es-CL" smtClean="0"/>
              <a:t>‹#›</a:t>
            </a:fld>
            <a:endParaRPr lang="es-CL"/>
          </a:p>
        </p:txBody>
      </p:sp>
    </p:spTree>
    <p:extLst>
      <p:ext uri="{BB962C8B-B14F-4D97-AF65-F5344CB8AC3E}">
        <p14:creationId xmlns:p14="http://schemas.microsoft.com/office/powerpoint/2010/main" val="107042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8872F2-D928-4FC2-BE78-C0B8F0D477A2}" type="datetimeFigureOut">
              <a:rPr lang="es-CL" smtClean="0"/>
              <a:t>18-06-2020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8115750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28246C-C638-454B-9892-CCC2D64B73C0}"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56103E4-663A-47F6-B5B3-A74B0043225A}" type="slidenum">
              <a:rPr lang="es-CL" smtClean="0"/>
              <a:t>‹#›</a:t>
            </a:fld>
            <a:endParaRPr lang="es-CL"/>
          </a:p>
        </p:txBody>
      </p:sp>
    </p:spTree>
    <p:extLst>
      <p:ext uri="{BB962C8B-B14F-4D97-AF65-F5344CB8AC3E}">
        <p14:creationId xmlns:p14="http://schemas.microsoft.com/office/powerpoint/2010/main" val="34213014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28246C-C638-454B-9892-CCC2D64B73C0}" type="datetimeFigureOut">
              <a:rPr lang="es-CL" smtClean="0"/>
              <a:t>18-06-2020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56103E4-663A-47F6-B5B3-A74B0043225A}" type="slidenum">
              <a:rPr lang="es-CL" smtClean="0"/>
              <a:t>‹#›</a:t>
            </a:fld>
            <a:endParaRPr lang="es-CL"/>
          </a:p>
        </p:txBody>
      </p:sp>
    </p:spTree>
    <p:extLst>
      <p:ext uri="{BB962C8B-B14F-4D97-AF65-F5344CB8AC3E}">
        <p14:creationId xmlns:p14="http://schemas.microsoft.com/office/powerpoint/2010/main" val="1834490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3"/>
          <p:cNvSpPr>
            <a:spLocks noGrp="1"/>
          </p:cNvSpPr>
          <p:nvPr>
            <p:ph type="ftr" sz="quarter" idx="11"/>
          </p:nvPr>
        </p:nvSpPr>
        <p:spPr/>
        <p:txBody>
          <a:bodyPr/>
          <a:lstStyle/>
          <a:p>
            <a:endParaRPr lang="es-CL"/>
          </a:p>
        </p:txBody>
      </p:sp>
      <p:sp>
        <p:nvSpPr>
          <p:cNvPr id="6" name="Slide Number Placeholder 4"/>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2364206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2"/>
          <p:cNvSpPr>
            <a:spLocks noGrp="1"/>
          </p:cNvSpPr>
          <p:nvPr>
            <p:ph type="ftr" sz="quarter" idx="11"/>
          </p:nvPr>
        </p:nvSpPr>
        <p:spPr/>
        <p:txBody>
          <a:bodyPr/>
          <a:lstStyle/>
          <a:p>
            <a:endParaRPr lang="es-CL"/>
          </a:p>
        </p:txBody>
      </p:sp>
      <p:sp>
        <p:nvSpPr>
          <p:cNvPr id="6" name="Slide Number Placeholder 3"/>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909751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C08872F2-D928-4FC2-BE78-C0B8F0D477A2}" type="datetimeFigureOut">
              <a:rPr lang="es-CL" smtClean="0"/>
              <a:t>18-06-2020</a:t>
            </a:fld>
            <a:endParaRPr lang="es-CL"/>
          </a:p>
        </p:txBody>
      </p:sp>
      <p:sp>
        <p:nvSpPr>
          <p:cNvPr id="5" name="Footer Placeholder 5"/>
          <p:cNvSpPr>
            <a:spLocks noGrp="1"/>
          </p:cNvSpPr>
          <p:nvPr>
            <p:ph type="ftr" sz="quarter" idx="11"/>
          </p:nvPr>
        </p:nvSpPr>
        <p:spPr/>
        <p:txBody>
          <a:bodyPr/>
          <a:lstStyle/>
          <a:p>
            <a:endParaRPr lang="es-CL"/>
          </a:p>
        </p:txBody>
      </p:sp>
      <p:sp>
        <p:nvSpPr>
          <p:cNvPr id="6" name="Slide Number Placeholder 6"/>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382127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8872F2-D928-4FC2-BE78-C0B8F0D477A2}" type="datetimeFigureOut">
              <a:rPr lang="es-CL" smtClean="0"/>
              <a:t>18-06-2020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1A1FBE53-5EFF-48C4-BBB6-13D6F2EF51CC}" type="slidenum">
              <a:rPr lang="es-CL" smtClean="0"/>
              <a:t>‹#›</a:t>
            </a:fld>
            <a:endParaRPr lang="es-CL"/>
          </a:p>
        </p:txBody>
      </p:sp>
    </p:spTree>
    <p:extLst>
      <p:ext uri="{BB962C8B-B14F-4D97-AF65-F5344CB8AC3E}">
        <p14:creationId xmlns:p14="http://schemas.microsoft.com/office/powerpoint/2010/main" val="1653081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4.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21" Type="http://schemas.openxmlformats.org/officeDocument/2006/relationships/image" Target="../media/image4.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2.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328246C-C638-454B-9892-CCC2D64B73C0}" type="datetimeFigureOut">
              <a:rPr lang="es-CL" smtClean="0"/>
              <a:t>18-06-2020</a:t>
            </a:fld>
            <a:endParaRPr lang="es-C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CL"/>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56103E4-663A-47F6-B5B3-A74B0043225A}" type="slidenum">
              <a:rPr lang="es-CL" smtClean="0"/>
              <a:t>‹#›</a:t>
            </a:fld>
            <a:endParaRPr lang="es-CL"/>
          </a:p>
        </p:txBody>
      </p:sp>
    </p:spTree>
    <p:extLst>
      <p:ext uri="{BB962C8B-B14F-4D97-AF65-F5344CB8AC3E}">
        <p14:creationId xmlns:p14="http://schemas.microsoft.com/office/powerpoint/2010/main" val="965618426"/>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328246C-C638-454B-9892-CCC2D64B73C0}" type="datetimeFigureOut">
              <a:rPr lang="es-CL" smtClean="0"/>
              <a:t>18-06-2020</a:t>
            </a:fld>
            <a:endParaRPr lang="es-C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CL"/>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56103E4-663A-47F6-B5B3-A74B0043225A}" type="slidenum">
              <a:rPr lang="es-CL" smtClean="0"/>
              <a:t>‹#›</a:t>
            </a:fld>
            <a:endParaRPr lang="es-CL"/>
          </a:p>
        </p:txBody>
      </p:sp>
    </p:spTree>
    <p:extLst>
      <p:ext uri="{BB962C8B-B14F-4D97-AF65-F5344CB8AC3E}">
        <p14:creationId xmlns:p14="http://schemas.microsoft.com/office/powerpoint/2010/main" val="2850176811"/>
      </p:ext>
    </p:extLst>
  </p:cSld>
  <p:clrMap bg1="dk1" tx1="lt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328246C-C638-454B-9892-CCC2D64B73C0}" type="datetimeFigureOut">
              <a:rPr lang="es-CL" smtClean="0"/>
              <a:t>18-06-2020</a:t>
            </a:fld>
            <a:endParaRPr lang="es-C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CL"/>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56103E4-663A-47F6-B5B3-A74B0043225A}" type="slidenum">
              <a:rPr lang="es-CL" smtClean="0"/>
              <a:t>‹#›</a:t>
            </a:fld>
            <a:endParaRPr lang="es-CL"/>
          </a:p>
        </p:txBody>
      </p:sp>
    </p:spTree>
    <p:extLst>
      <p:ext uri="{BB962C8B-B14F-4D97-AF65-F5344CB8AC3E}">
        <p14:creationId xmlns:p14="http://schemas.microsoft.com/office/powerpoint/2010/main" val="1912171053"/>
      </p:ext>
    </p:extLst>
  </p:cSld>
  <p:clrMap bg1="dk1" tx1="lt1" bg2="dk2"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3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41.xml"/><Relationship Id="rId4" Type="http://schemas.openxmlformats.org/officeDocument/2006/relationships/image" Target="../media/image41.emf"/></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19.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hyperlink" Target="https://consejonutricion.wordpress.com/2015/06/01/la-leche-y-sus-derivados-en-la-nutricion-humana/" TargetMode="External"/><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6.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hyperlink" Target="http://dparagon.com/wp-content/uploads/2018/12/Balikpapan-kota-minyak-yang-berada-di-pesisir-via-@bamsoeg74.jpg" TargetMode="External"/><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hyperlink" Target="http://dparagon.com/wp-content/uploads/2018/12/Rekomendasi-Destinasi-Wisata-Keluarga-di-Kota-Bandung.jpg" TargetMode="External"/><Relationship Id="rId1" Type="http://schemas.openxmlformats.org/officeDocument/2006/relationships/slideLayout" Target="../slideLayouts/slideLayout4.xml"/><Relationship Id="rId6" Type="http://schemas.openxmlformats.org/officeDocument/2006/relationships/hyperlink" Target="http://dparagon.com/wp-content/uploads/2018/12/600px-Semarang_TuguMuda.jpg" TargetMode="External"/><Relationship Id="rId5" Type="http://schemas.openxmlformats.org/officeDocument/2006/relationships/image" Target="../media/image15.jpeg"/><Relationship Id="rId4" Type="http://schemas.openxmlformats.org/officeDocument/2006/relationships/hyperlink" Target="http://dparagon.com/wp-content/uploads/2018/12/makasar1-696x408.jpg" TargetMode="External"/><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atik Wallpapers - Top Free Batik Backgrounds - WallpaperAccess">
            <a:extLst>
              <a:ext uri="{FF2B5EF4-FFF2-40B4-BE49-F238E27FC236}">
                <a16:creationId xmlns="" xmlns:a16="http://schemas.microsoft.com/office/drawing/2014/main" id="{835E4B24-129E-4CB8-A77B-2FA7363FDC0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 xmlns:a16="http://schemas.microsoft.com/office/drawing/2014/main" id="{0841C837-DCED-4CE1-A7B2-94C2D0581E1E}"/>
              </a:ext>
            </a:extLst>
          </p:cNvPr>
          <p:cNvSpPr>
            <a:spLocks noGrp="1"/>
          </p:cNvSpPr>
          <p:nvPr>
            <p:ph type="ctrTitle"/>
          </p:nvPr>
        </p:nvSpPr>
        <p:spPr>
          <a:xfrm>
            <a:off x="244755" y="3047539"/>
            <a:ext cx="7176977" cy="2387600"/>
          </a:xfrm>
        </p:spPr>
        <p:txBody>
          <a:bodyPr vert="horz" lIns="91440" tIns="45720" rIns="91440" bIns="45720" rtlCol="0" anchor="b">
            <a:normAutofit/>
          </a:bodyPr>
          <a:lstStyle/>
          <a:p>
            <a:r>
              <a:rPr lang="es-CL" sz="6600" b="1" dirty="0">
                <a:ln>
                  <a:solidFill>
                    <a:schemeClr val="bg1"/>
                  </a:solidFill>
                </a:ln>
                <a:latin typeface="Aharoni" panose="02010803020104030203" pitchFamily="2" charset="-79"/>
                <a:cs typeface="Aharoni" panose="02010803020104030203" pitchFamily="2" charset="-79"/>
              </a:rPr>
              <a:t>Indonesia</a:t>
            </a:r>
          </a:p>
        </p:txBody>
      </p:sp>
      <p:sp>
        <p:nvSpPr>
          <p:cNvPr id="3" name="Subtitle 2">
            <a:extLst>
              <a:ext uri="{FF2B5EF4-FFF2-40B4-BE49-F238E27FC236}">
                <a16:creationId xmlns="" xmlns:a16="http://schemas.microsoft.com/office/drawing/2014/main" id="{E72D84F0-E8D0-48A2-AB06-EF189C625D07}"/>
              </a:ext>
            </a:extLst>
          </p:cNvPr>
          <p:cNvSpPr>
            <a:spLocks noGrp="1"/>
          </p:cNvSpPr>
          <p:nvPr>
            <p:ph type="subTitle" idx="1"/>
          </p:nvPr>
        </p:nvSpPr>
        <p:spPr>
          <a:xfrm>
            <a:off x="297981" y="5161802"/>
            <a:ext cx="6715338" cy="958097"/>
          </a:xfrm>
        </p:spPr>
        <p:txBody>
          <a:bodyPr vert="horz" lIns="91440" tIns="45720" rIns="91440" bIns="45720" rtlCol="0" anchor="b">
            <a:normAutofit fontScale="32500" lnSpcReduction="20000"/>
          </a:bodyPr>
          <a:lstStyle/>
          <a:p>
            <a:pPr>
              <a:spcBef>
                <a:spcPct val="0"/>
              </a:spcBef>
            </a:pPr>
            <a:r>
              <a:rPr lang="es-CL" sz="6600" b="1" dirty="0">
                <a:ln>
                  <a:solidFill>
                    <a:schemeClr val="bg1"/>
                  </a:solidFill>
                </a:ln>
                <a:solidFill>
                  <a:schemeClr val="tx2"/>
                </a:solidFill>
                <a:latin typeface="Aharoni" panose="02010803020104030203" pitchFamily="2" charset="-79"/>
                <a:cs typeface="Aharoni" panose="02010803020104030203" pitchFamily="2" charset="-79"/>
              </a:rPr>
              <a:t>Fernando Balart </a:t>
            </a:r>
          </a:p>
          <a:p>
            <a:pPr>
              <a:spcBef>
                <a:spcPct val="0"/>
              </a:spcBef>
            </a:pPr>
            <a:r>
              <a:rPr lang="es-CL" sz="6600" b="1" dirty="0">
                <a:ln>
                  <a:solidFill>
                    <a:schemeClr val="bg1"/>
                  </a:solidFill>
                </a:ln>
                <a:solidFill>
                  <a:schemeClr val="tx2"/>
                </a:solidFill>
                <a:latin typeface="Aharoni" panose="02010803020104030203" pitchFamily="2" charset="-79"/>
                <a:cs typeface="Aharoni" panose="02010803020104030203" pitchFamily="2" charset="-79"/>
              </a:rPr>
              <a:t>Agregado Agrícola indonesia y </a:t>
            </a:r>
            <a:r>
              <a:rPr lang="es-CL" sz="6600" b="1" dirty="0" smtClean="0">
                <a:ln>
                  <a:solidFill>
                    <a:schemeClr val="bg1"/>
                  </a:solidFill>
                </a:ln>
                <a:solidFill>
                  <a:schemeClr val="tx2"/>
                </a:solidFill>
                <a:latin typeface="Aharoni" panose="02010803020104030203" pitchFamily="2" charset="-79"/>
                <a:cs typeface="Aharoni" panose="02010803020104030203" pitchFamily="2" charset="-79"/>
              </a:rPr>
              <a:t>ASEAN</a:t>
            </a:r>
          </a:p>
          <a:p>
            <a:pPr>
              <a:spcBef>
                <a:spcPct val="0"/>
              </a:spcBef>
            </a:pPr>
            <a:r>
              <a:rPr lang="es-CL" sz="6600" b="1" dirty="0" smtClean="0">
                <a:ln>
                  <a:solidFill>
                    <a:schemeClr val="bg1"/>
                  </a:solidFill>
                </a:ln>
                <a:solidFill>
                  <a:schemeClr val="tx2"/>
                </a:solidFill>
                <a:latin typeface="Aharoni" panose="02010803020104030203" pitchFamily="2" charset="-79"/>
                <a:cs typeface="Aharoni" panose="02010803020104030203" pitchFamily="2" charset="-79"/>
              </a:rPr>
              <a:t>15 de junio, 2020</a:t>
            </a:r>
            <a:endParaRPr lang="es-CL" sz="6600" b="1" dirty="0">
              <a:ln>
                <a:solidFill>
                  <a:schemeClr val="bg1"/>
                </a:solidFill>
              </a:ln>
              <a:solidFill>
                <a:schemeClr val="tx2"/>
              </a:solidFill>
              <a:latin typeface="Aharoni" panose="02010803020104030203" pitchFamily="2" charset="-79"/>
              <a:cs typeface="Aharoni" panose="02010803020104030203" pitchFamily="2" charset="-79"/>
            </a:endParaRPr>
          </a:p>
        </p:txBody>
      </p:sp>
      <p:pic>
        <p:nvPicPr>
          <p:cNvPr id="5" name="Picture 4" descr="A screenshot of a cell phone&#10;&#10;Description automatically generated">
            <a:extLst>
              <a:ext uri="{FF2B5EF4-FFF2-40B4-BE49-F238E27FC236}">
                <a16:creationId xmlns="" xmlns:a16="http://schemas.microsoft.com/office/drawing/2014/main" id="{EC92AB97-F430-4DF6-BA68-559971B70D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344152" y="87107"/>
            <a:ext cx="1581148" cy="1512631"/>
          </a:xfrm>
          <a:prstGeom prst="rect">
            <a:avLst/>
          </a:prstGeom>
        </p:spPr>
      </p:pic>
    </p:spTree>
    <p:extLst>
      <p:ext uri="{BB962C8B-B14F-4D97-AF65-F5344CB8AC3E}">
        <p14:creationId xmlns:p14="http://schemas.microsoft.com/office/powerpoint/2010/main" val="3322142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 xmlns:a16="http://schemas.microsoft.com/office/drawing/2014/main" id="{464ADA12-74DE-4E5B-8345-796C00474F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1231" y="1528858"/>
            <a:ext cx="4684203" cy="4681784"/>
          </a:xfrm>
          <a:prstGeom prst="rect">
            <a:avLst/>
          </a:prstGeom>
        </p:spPr>
      </p:pic>
      <p:sp>
        <p:nvSpPr>
          <p:cNvPr id="4" name="Title 1"/>
          <p:cNvSpPr txBox="1">
            <a:spLocks/>
          </p:cNvSpPr>
          <p:nvPr/>
        </p:nvSpPr>
        <p:spPr>
          <a:xfrm>
            <a:off x="648930" y="271497"/>
            <a:ext cx="4464608" cy="806584"/>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err="1">
                <a:latin typeface="Aharoni" panose="02010803020104030203" pitchFamily="2" charset="-79"/>
                <a:cs typeface="Aharoni" panose="02010803020104030203" pitchFamily="2" charset="-79"/>
              </a:rPr>
              <a:t>Economía</a:t>
            </a:r>
            <a:endParaRPr lang="en-US" sz="3600" dirty="0">
              <a:latin typeface="Aharoni" panose="02010803020104030203" pitchFamily="2" charset="-79"/>
              <a:cs typeface="Aharoni" panose="02010803020104030203" pitchFamily="2" charset="-79"/>
            </a:endParaRPr>
          </a:p>
        </p:txBody>
      </p:sp>
      <p:sp>
        <p:nvSpPr>
          <p:cNvPr id="2" name="Rectangle 1"/>
          <p:cNvSpPr/>
          <p:nvPr/>
        </p:nvSpPr>
        <p:spPr>
          <a:xfrm>
            <a:off x="756146" y="6231712"/>
            <a:ext cx="2122853" cy="261610"/>
          </a:xfrm>
          <a:prstGeom prst="rect">
            <a:avLst/>
          </a:prstGeom>
        </p:spPr>
        <p:txBody>
          <a:bodyPr wrap="none">
            <a:spAutoFit/>
          </a:bodyPr>
          <a:lstStyle/>
          <a:p>
            <a:r>
              <a:rPr lang="es-CL" altLang="es-CL" sz="1100" dirty="0"/>
              <a:t>Fuente: Banco Mundial 2019</a:t>
            </a:r>
            <a:endParaRPr lang="en-US" sz="1100" dirty="0"/>
          </a:p>
        </p:txBody>
      </p:sp>
      <p:pic>
        <p:nvPicPr>
          <p:cNvPr id="5" name="Picture 4" descr="Screen Shot 2020-06-14 at 16.23.3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5356" y="1529093"/>
            <a:ext cx="6164193" cy="2665362"/>
          </a:xfrm>
          <a:prstGeom prst="rect">
            <a:avLst/>
          </a:prstGeom>
        </p:spPr>
      </p:pic>
      <p:sp>
        <p:nvSpPr>
          <p:cNvPr id="6" name="Rectangle 5"/>
          <p:cNvSpPr/>
          <p:nvPr/>
        </p:nvSpPr>
        <p:spPr>
          <a:xfrm>
            <a:off x="5532250" y="4210661"/>
            <a:ext cx="2278244" cy="261610"/>
          </a:xfrm>
          <a:prstGeom prst="rect">
            <a:avLst/>
          </a:prstGeom>
        </p:spPr>
        <p:txBody>
          <a:bodyPr wrap="none">
            <a:spAutoFit/>
          </a:bodyPr>
          <a:lstStyle/>
          <a:p>
            <a:r>
              <a:rPr lang="es-CL" altLang="es-CL" sz="1100" dirty="0"/>
              <a:t>Fuente: BPS Indonesia Statistics</a:t>
            </a:r>
            <a:endParaRPr lang="en-US" sz="1100" dirty="0"/>
          </a:p>
        </p:txBody>
      </p:sp>
      <p:sp>
        <p:nvSpPr>
          <p:cNvPr id="7" name="Rectangle 6"/>
          <p:cNvSpPr/>
          <p:nvPr/>
        </p:nvSpPr>
        <p:spPr>
          <a:xfrm>
            <a:off x="5613103" y="1178910"/>
            <a:ext cx="2620354" cy="276999"/>
          </a:xfrm>
          <a:prstGeom prst="rect">
            <a:avLst/>
          </a:prstGeom>
        </p:spPr>
        <p:txBody>
          <a:bodyPr wrap="none">
            <a:spAutoFit/>
          </a:bodyPr>
          <a:lstStyle/>
          <a:p>
            <a:r>
              <a:rPr lang="es-CL" sz="1200" dirty="0"/>
              <a:t>Crecimiento PIB Anual 2000-2020</a:t>
            </a:r>
            <a:endParaRPr lang="en-US" sz="1200" dirty="0"/>
          </a:p>
        </p:txBody>
      </p:sp>
      <p:sp>
        <p:nvSpPr>
          <p:cNvPr id="8" name="Rectangle 7"/>
          <p:cNvSpPr/>
          <p:nvPr/>
        </p:nvSpPr>
        <p:spPr>
          <a:xfrm>
            <a:off x="757236" y="1223979"/>
            <a:ext cx="1597838" cy="276999"/>
          </a:xfrm>
          <a:prstGeom prst="rect">
            <a:avLst/>
          </a:prstGeom>
        </p:spPr>
        <p:txBody>
          <a:bodyPr wrap="none">
            <a:spAutoFit/>
          </a:bodyPr>
          <a:lstStyle/>
          <a:p>
            <a:r>
              <a:rPr lang="es-CL" sz="1200" dirty="0"/>
              <a:t>Actividad Sectorial</a:t>
            </a:r>
            <a:endParaRPr lang="en-US" sz="1200" dirty="0"/>
          </a:p>
        </p:txBody>
      </p:sp>
      <p:sp>
        <p:nvSpPr>
          <p:cNvPr id="9" name="Rectangle 8"/>
          <p:cNvSpPr/>
          <p:nvPr/>
        </p:nvSpPr>
        <p:spPr>
          <a:xfrm>
            <a:off x="5595579" y="4667513"/>
            <a:ext cx="4556305" cy="1815882"/>
          </a:xfrm>
          <a:prstGeom prst="rect">
            <a:avLst/>
          </a:prstGeom>
        </p:spPr>
        <p:txBody>
          <a:bodyPr wrap="none">
            <a:spAutoFit/>
          </a:bodyPr>
          <a:lstStyle/>
          <a:p>
            <a:r>
              <a:rPr lang="es-CL" sz="1400" dirty="0"/>
              <a:t>PIB USD1.126 billones</a:t>
            </a:r>
          </a:p>
          <a:p>
            <a:r>
              <a:rPr lang="es-CL" sz="1400" dirty="0"/>
              <a:t>PIB per cápita:  USD3.893</a:t>
            </a:r>
          </a:p>
          <a:p>
            <a:r>
              <a:rPr lang="es-CL" sz="1400" dirty="0"/>
              <a:t>Pobreza 10,9%: aprox 25 millones de personas</a:t>
            </a:r>
          </a:p>
          <a:p>
            <a:r>
              <a:rPr lang="es-CL" sz="1400" dirty="0"/>
              <a:t>Exportaciones: USD180 billones</a:t>
            </a:r>
          </a:p>
          <a:p>
            <a:r>
              <a:rPr lang="es-CL" sz="1400" dirty="0"/>
              <a:t>Importaciones: USD188 billones</a:t>
            </a:r>
          </a:p>
          <a:p>
            <a:r>
              <a:rPr lang="es-CL" sz="1400" dirty="0"/>
              <a:t>Balanza comercial: USD-8 billones</a:t>
            </a:r>
          </a:p>
          <a:p>
            <a:r>
              <a:rPr lang="es-CL" sz="1400" dirty="0"/>
              <a:t>Inflación: 3.03</a:t>
            </a:r>
            <a:r>
              <a:rPr lang="es-CL" sz="1400" dirty="0" smtClean="0"/>
              <a:t>%</a:t>
            </a:r>
          </a:p>
          <a:p>
            <a:r>
              <a:rPr lang="es-CL" sz="1400" dirty="0" smtClean="0"/>
              <a:t>Posición nro. 16 en mayores economías mundiales</a:t>
            </a:r>
            <a:endParaRPr lang="en-US" sz="1400" dirty="0"/>
          </a:p>
        </p:txBody>
      </p:sp>
    </p:spTree>
    <p:extLst>
      <p:ext uri="{BB962C8B-B14F-4D97-AF65-F5344CB8AC3E}">
        <p14:creationId xmlns:p14="http://schemas.microsoft.com/office/powerpoint/2010/main" val="3096149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70476" y="1618908"/>
            <a:ext cx="5427253" cy="3747533"/>
          </a:xfrm>
        </p:spPr>
      </p:pic>
      <p:pic>
        <p:nvPicPr>
          <p:cNvPr id="3"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6427" y="1618908"/>
            <a:ext cx="5140549" cy="3747370"/>
          </a:xfrm>
          <a:prstGeom prst="rect">
            <a:avLst/>
          </a:prstGeom>
        </p:spPr>
      </p:pic>
    </p:spTree>
    <p:extLst>
      <p:ext uri="{BB962C8B-B14F-4D97-AF65-F5344CB8AC3E}">
        <p14:creationId xmlns:p14="http://schemas.microsoft.com/office/powerpoint/2010/main" val="6962899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19661" y="1737513"/>
            <a:ext cx="6772340" cy="5079256"/>
          </a:xfrm>
          <a:prstGeom prst="rect">
            <a:avLst/>
          </a:prstGeom>
        </p:spPr>
      </p:pic>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r="-3"/>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r="-2"/>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cxnSp>
        <p:nvCxnSpPr>
          <p:cNvPr id="8" name="Straight Connector 7"/>
          <p:cNvCxnSpPr/>
          <p:nvPr/>
        </p:nvCxnSpPr>
        <p:spPr>
          <a:xfrm flipH="1">
            <a:off x="5366001" y="0"/>
            <a:ext cx="3174883" cy="6858000"/>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5187497" y="62958"/>
            <a:ext cx="3183827" cy="6858000"/>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5268350" y="36474"/>
            <a:ext cx="3183827" cy="6858000"/>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2495444"/>
            <a:ext cx="12192000" cy="178885"/>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6679114"/>
            <a:ext cx="12192000" cy="261620"/>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4152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112AAA-C61F-4BBD-B8B7-594DDEF8E615}"/>
              </a:ext>
            </a:extLst>
          </p:cNvPr>
          <p:cNvSpPr>
            <a:spLocks noGrp="1"/>
          </p:cNvSpPr>
          <p:nvPr>
            <p:ph type="title"/>
          </p:nvPr>
        </p:nvSpPr>
        <p:spPr>
          <a:xfrm>
            <a:off x="648930" y="324092"/>
            <a:ext cx="9252154" cy="1053295"/>
          </a:xfrm>
        </p:spPr>
        <p:txBody>
          <a:bodyPr>
            <a:normAutofit/>
          </a:bodyPr>
          <a:lstStyle/>
          <a:p>
            <a:pPr>
              <a:lnSpc>
                <a:spcPct val="90000"/>
              </a:lnSpc>
            </a:pPr>
            <a:r>
              <a:rPr lang="es-CL" sz="3300" b="1" dirty="0">
                <a:latin typeface="Aharoni" panose="02010803020104030203" pitchFamily="2" charset="-79"/>
                <a:cs typeface="Aharoni" panose="02010803020104030203" pitchFamily="2" charset="-79"/>
              </a:rPr>
              <a:t>Acuerdo de Asociación Económica Integral </a:t>
            </a:r>
            <a:br>
              <a:rPr lang="es-CL" sz="3300" b="1" dirty="0">
                <a:latin typeface="Aharoni" panose="02010803020104030203" pitchFamily="2" charset="-79"/>
                <a:cs typeface="Aharoni" panose="02010803020104030203" pitchFamily="2" charset="-79"/>
              </a:rPr>
            </a:br>
            <a:r>
              <a:rPr lang="es-CL" sz="3300" b="1" dirty="0">
                <a:latin typeface="Aharoni" panose="02010803020104030203" pitchFamily="2" charset="-79"/>
                <a:cs typeface="Aharoni" panose="02010803020104030203" pitchFamily="2" charset="-79"/>
              </a:rPr>
              <a:t>entre Chile e Indonesia (CEPA)</a:t>
            </a:r>
          </a:p>
        </p:txBody>
      </p:sp>
      <p:sp>
        <p:nvSpPr>
          <p:cNvPr id="3" name="Content Placeholder 2">
            <a:extLst>
              <a:ext uri="{FF2B5EF4-FFF2-40B4-BE49-F238E27FC236}">
                <a16:creationId xmlns="" xmlns:a16="http://schemas.microsoft.com/office/drawing/2014/main" id="{E6766E43-0642-4242-8625-CF8A7D44150C}"/>
              </a:ext>
            </a:extLst>
          </p:cNvPr>
          <p:cNvSpPr>
            <a:spLocks noGrp="1"/>
          </p:cNvSpPr>
          <p:nvPr>
            <p:ph idx="1"/>
          </p:nvPr>
        </p:nvSpPr>
        <p:spPr>
          <a:xfrm>
            <a:off x="335666" y="1551007"/>
            <a:ext cx="8692582" cy="5071735"/>
          </a:xfrm>
        </p:spPr>
        <p:txBody>
          <a:bodyPr numCol="2" spcCol="432000">
            <a:normAutofit/>
          </a:bodyPr>
          <a:lstStyle/>
          <a:p>
            <a:pPr algn="just">
              <a:lnSpc>
                <a:spcPct val="90000"/>
              </a:lnSpc>
            </a:pPr>
            <a:r>
              <a:rPr lang="es-CL" sz="1400" dirty="0">
                <a:latin typeface="Century Gothic" panose="020B0502020202020204" pitchFamily="34" charset="0"/>
                <a:cs typeface="Calibri" panose="020F0502020204030204" pitchFamily="34" charset="0"/>
              </a:rPr>
              <a:t>El 14 de diciembre de 2017, Chile e Indonesia firmaron el Acuerdo Económico Comprensivo.</a:t>
            </a:r>
          </a:p>
          <a:p>
            <a:pPr algn="just">
              <a:lnSpc>
                <a:spcPct val="90000"/>
              </a:lnSpc>
            </a:pPr>
            <a:r>
              <a:rPr lang="es-CL" sz="1400" dirty="0">
                <a:latin typeface="Century Gothic" panose="020B0502020202020204" pitchFamily="34" charset="0"/>
                <a:cs typeface="Calibri" panose="020F0502020204030204" pitchFamily="34" charset="0"/>
              </a:rPr>
              <a:t>El Senado de Chile aprobó el Acuerdo Económico Comprensivo Chile-Indonesia el 28 de noviembre de 2018.</a:t>
            </a:r>
          </a:p>
          <a:p>
            <a:pPr algn="just">
              <a:lnSpc>
                <a:spcPct val="90000"/>
              </a:lnSpc>
            </a:pPr>
            <a:r>
              <a:rPr lang="es-CL" sz="1400" dirty="0">
                <a:latin typeface="Century Gothic" panose="020B0502020202020204" pitchFamily="34" charset="0"/>
                <a:cs typeface="Calibri" panose="020F0502020204030204" pitchFamily="34" charset="0"/>
              </a:rPr>
              <a:t>El 8 de octubre de 2019 Chile ratificó el Acuerdo de Asociación Económica Integral entre Chile e Indonesia (CEPA, por sus siglas en inglés) que entró en vigor el </a:t>
            </a:r>
            <a:r>
              <a:rPr lang="es-CL" sz="1400" b="1" dirty="0">
                <a:latin typeface="Century Gothic" panose="020B0502020202020204" pitchFamily="34" charset="0"/>
                <a:cs typeface="Calibri" panose="020F0502020204030204" pitchFamily="34" charset="0"/>
              </a:rPr>
              <a:t>10 de agosto de 2019.</a:t>
            </a:r>
          </a:p>
          <a:p>
            <a:pPr algn="just">
              <a:lnSpc>
                <a:spcPct val="90000"/>
              </a:lnSpc>
            </a:pPr>
            <a:r>
              <a:rPr lang="es-ES" sz="1400" dirty="0">
                <a:latin typeface="Century Gothic" panose="020B0502020202020204" pitchFamily="34" charset="0"/>
                <a:cs typeface="Calibri" panose="020F0502020204030204" pitchFamily="34" charset="0"/>
              </a:rPr>
              <a:t>Chile eliminó 7,669 productos o el 89.6% de sus puestos arancelarios, cuando el IC-CEPA entró en vigor, mientras que Indonesia eliminó 9,308 productos o el 86.1% de sus puestos arancelarios.</a:t>
            </a:r>
            <a:endParaRPr lang="es-CL" sz="1400" dirty="0">
              <a:latin typeface="Century Gothic" panose="020B0502020202020204" pitchFamily="34" charset="0"/>
              <a:cs typeface="Calibri" panose="020F0502020204030204" pitchFamily="34" charset="0"/>
            </a:endParaRPr>
          </a:p>
          <a:p>
            <a:pPr marL="0" indent="0" algn="just">
              <a:lnSpc>
                <a:spcPct val="90000"/>
              </a:lnSpc>
              <a:buNone/>
            </a:pPr>
            <a:r>
              <a:rPr lang="es-CL" sz="1400" dirty="0">
                <a:latin typeface="Calibri" panose="020F0502020204030204" pitchFamily="34" charset="0"/>
                <a:cs typeface="Calibri" panose="020F0502020204030204" pitchFamily="34" charset="0"/>
              </a:rPr>
              <a:t/>
            </a:r>
            <a:br>
              <a:rPr lang="es-CL" sz="1400" dirty="0">
                <a:latin typeface="Calibri" panose="020F0502020204030204" pitchFamily="34" charset="0"/>
                <a:cs typeface="Calibri" panose="020F0502020204030204" pitchFamily="34" charset="0"/>
              </a:rPr>
            </a:br>
            <a:endParaRPr lang="es-CL" sz="1400" dirty="0">
              <a:latin typeface="Calibri" panose="020F0502020204030204" pitchFamily="34" charset="0"/>
              <a:cs typeface="Calibri" panose="020F0502020204030204" pitchFamily="34" charset="0"/>
            </a:endParaRPr>
          </a:p>
        </p:txBody>
      </p:sp>
      <p:pic>
        <p:nvPicPr>
          <p:cNvPr id="7" name="Graphic 6" descr="Commitments">
            <a:extLst>
              <a:ext uri="{FF2B5EF4-FFF2-40B4-BE49-F238E27FC236}">
                <a16:creationId xmlns="" xmlns:a16="http://schemas.microsoft.com/office/drawing/2014/main" id="{40D5F1B2-2FCF-4914-8F70-D36312509A3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9753702" y="4691288"/>
            <a:ext cx="2319614" cy="2319614"/>
          </a:xfrm>
          <a:prstGeom prst="rect">
            <a:avLst/>
          </a:prstGeom>
          <a:effectLst>
            <a:outerShdw blurRad="50800" dist="38100" dir="5400000" algn="t" rotWithShape="0">
              <a:prstClr val="black">
                <a:alpha val="43000"/>
              </a:prstClr>
            </a:outerShdw>
          </a:effectLst>
        </p:spPr>
      </p:pic>
      <p:pic>
        <p:nvPicPr>
          <p:cNvPr id="1026" name="Picture 2" descr="Pertukaran IOR Indonesia-Chile CEPA Perkuat Hubungan Dagang Antar ..."/>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81957" y="1621156"/>
            <a:ext cx="5155211" cy="34233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707615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6">
            <a:extLst>
              <a:ext uri="{FF2B5EF4-FFF2-40B4-BE49-F238E27FC236}">
                <a16:creationId xmlns="" xmlns:a16="http://schemas.microsoft.com/office/drawing/2014/main" id="{2884D368-E57D-42F0-A8FF-75A198737902}"/>
              </a:ext>
            </a:extLst>
          </p:cNvPr>
          <p:cNvSpPr txBox="1"/>
          <p:nvPr/>
        </p:nvSpPr>
        <p:spPr>
          <a:xfrm>
            <a:off x="2750499" y="1068916"/>
            <a:ext cx="3286275" cy="61029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800"/>
              </a:spcBef>
              <a:defRPr sz="3200" b="1" spc="600">
                <a:solidFill>
                  <a:srgbClr val="FFFFFF"/>
                </a:solidFill>
                <a:latin typeface="+mn-lt"/>
                <a:ea typeface="+mn-ea"/>
                <a:cs typeface="+mn-cs"/>
                <a:sym typeface="Helvetica"/>
              </a:defRPr>
            </a:lvl1pPr>
          </a:lstStyle>
          <a:p>
            <a:pPr marL="0" marR="0" lvl="0" indent="0" algn="l" defTabSz="914400" rtl="0" eaLnBrk="1" fontAlgn="auto" latinLnBrk="0" hangingPunct="1">
              <a:lnSpc>
                <a:spcPts val="2140"/>
              </a:lnSpc>
              <a:spcBef>
                <a:spcPts val="800"/>
              </a:spcBef>
              <a:spcAft>
                <a:spcPts val="0"/>
              </a:spcAft>
              <a:buClrTx/>
              <a:buSzTx/>
              <a:buFontTx/>
              <a:buNone/>
              <a:tabLst/>
              <a:defRPr/>
            </a:pPr>
            <a:r>
              <a:rPr kumimoji="0" lang="es-ES_tradnl" sz="1600" b="1" i="0" u="none" strike="noStrike" kern="1200" cap="none" spc="0" normalizeH="0" baseline="0" noProof="0" dirty="0">
                <a:ln>
                  <a:noFill/>
                </a:ln>
                <a:solidFill>
                  <a:srgbClr val="FFFFFF"/>
                </a:solidFill>
                <a:effectLst/>
                <a:uLnTx/>
                <a:uFillTx/>
                <a:latin typeface="Arial" charset="0"/>
                <a:ea typeface="Arial" charset="0"/>
                <a:cs typeface="Arial" charset="0"/>
                <a:sym typeface="Helvetica"/>
              </a:rPr>
              <a:t>Principales Exportaciones (2019) </a:t>
            </a:r>
            <a:r>
              <a:rPr kumimoji="0" lang="es-ES_tradnl" sz="1000" b="1" i="0" u="none" strike="noStrike" kern="1200" cap="none" spc="0" normalizeH="0" baseline="0" noProof="0" dirty="0">
                <a:ln>
                  <a:noFill/>
                </a:ln>
                <a:solidFill>
                  <a:srgbClr val="FFFFFF"/>
                </a:solidFill>
                <a:effectLst/>
                <a:uLnTx/>
                <a:uFillTx/>
                <a:latin typeface="Arial" charset="0"/>
                <a:ea typeface="Arial" charset="0"/>
                <a:cs typeface="Arial" charset="0"/>
                <a:sym typeface="Helvetica"/>
              </a:rPr>
              <a:t>(millones de US$)</a:t>
            </a:r>
            <a:endParaRPr kumimoji="0" lang="es-ES" sz="1000" b="1" i="0" u="none" strike="noStrike" kern="1200" cap="none" spc="0" normalizeH="0" baseline="0" noProof="0" dirty="0">
              <a:ln>
                <a:noFill/>
              </a:ln>
              <a:solidFill>
                <a:srgbClr val="FFFFFF"/>
              </a:solidFill>
              <a:effectLst/>
              <a:uLnTx/>
              <a:uFillTx/>
              <a:latin typeface="Arial" charset="0"/>
              <a:ea typeface="Arial" charset="0"/>
              <a:cs typeface="Arial" charset="0"/>
              <a:sym typeface="Helvetica"/>
            </a:endParaRPr>
          </a:p>
        </p:txBody>
      </p:sp>
      <p:sp>
        <p:nvSpPr>
          <p:cNvPr id="23" name="Rectángulo 6">
            <a:extLst>
              <a:ext uri="{FF2B5EF4-FFF2-40B4-BE49-F238E27FC236}">
                <a16:creationId xmlns="" xmlns:a16="http://schemas.microsoft.com/office/drawing/2014/main" id="{2D9D70FC-58C1-499E-AF83-349CA819323A}"/>
              </a:ext>
            </a:extLst>
          </p:cNvPr>
          <p:cNvSpPr txBox="1"/>
          <p:nvPr/>
        </p:nvSpPr>
        <p:spPr>
          <a:xfrm>
            <a:off x="6168109" y="1049274"/>
            <a:ext cx="3536818" cy="61029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800"/>
              </a:spcBef>
              <a:defRPr sz="3200" b="1" spc="600">
                <a:solidFill>
                  <a:srgbClr val="FFFFFF"/>
                </a:solidFill>
                <a:latin typeface="+mn-lt"/>
                <a:ea typeface="+mn-ea"/>
                <a:cs typeface="+mn-cs"/>
                <a:sym typeface="Helvetica"/>
              </a:defRPr>
            </a:lvl1pPr>
          </a:lstStyle>
          <a:p>
            <a:pPr marL="0" marR="0" lvl="0" indent="0" algn="l" defTabSz="914400" rtl="0" eaLnBrk="1" fontAlgn="auto" latinLnBrk="0" hangingPunct="1">
              <a:lnSpc>
                <a:spcPts val="2140"/>
              </a:lnSpc>
              <a:spcBef>
                <a:spcPts val="800"/>
              </a:spcBef>
              <a:spcAft>
                <a:spcPts val="0"/>
              </a:spcAft>
              <a:buClrTx/>
              <a:buSzTx/>
              <a:buFontTx/>
              <a:buNone/>
              <a:tabLst/>
              <a:defRPr/>
            </a:pPr>
            <a:r>
              <a:rPr kumimoji="0" lang="es-ES_tradnl" sz="1600" b="1" i="0" u="none" strike="noStrike" kern="1200" cap="none" spc="0" normalizeH="0" baseline="0" noProof="0" dirty="0">
                <a:ln>
                  <a:noFill/>
                </a:ln>
                <a:solidFill>
                  <a:srgbClr val="FFFFFF"/>
                </a:solidFill>
                <a:effectLst/>
                <a:uLnTx/>
                <a:uFillTx/>
                <a:latin typeface="Arial" charset="0"/>
                <a:ea typeface="Arial" charset="0"/>
                <a:cs typeface="Arial" charset="0"/>
                <a:sym typeface="Helvetica"/>
              </a:rPr>
              <a:t>Principales Importaciones (2019) </a:t>
            </a:r>
            <a:r>
              <a:rPr kumimoji="0" lang="es-ES_tradnl" sz="900" b="1" i="0" u="none" strike="noStrike" kern="1200" cap="none" spc="0" normalizeH="0" baseline="0" noProof="0" dirty="0">
                <a:ln>
                  <a:noFill/>
                </a:ln>
                <a:solidFill>
                  <a:srgbClr val="FFFFFF"/>
                </a:solidFill>
                <a:effectLst/>
                <a:uLnTx/>
                <a:uFillTx/>
                <a:latin typeface="Arial" charset="0"/>
                <a:ea typeface="Arial" charset="0"/>
                <a:cs typeface="Arial" charset="0"/>
                <a:sym typeface="Helvetica"/>
              </a:rPr>
              <a:t>(millones de US$)</a:t>
            </a:r>
            <a:endParaRPr kumimoji="0" lang="es-ES" sz="900" b="1" i="0" u="none" strike="noStrike" kern="1200" cap="none" spc="0" normalizeH="0" baseline="0" noProof="0" dirty="0">
              <a:ln>
                <a:noFill/>
              </a:ln>
              <a:solidFill>
                <a:srgbClr val="FFFFFF"/>
              </a:solidFill>
              <a:effectLst/>
              <a:uLnTx/>
              <a:uFillTx/>
              <a:latin typeface="Arial" charset="0"/>
              <a:ea typeface="Arial" charset="0"/>
              <a:cs typeface="Arial" charset="0"/>
              <a:sym typeface="Helvetica"/>
            </a:endParaRPr>
          </a:p>
        </p:txBody>
      </p:sp>
      <p:pic>
        <p:nvPicPr>
          <p:cNvPr id="31" name="Picture 30">
            <a:extLst>
              <a:ext uri="{FF2B5EF4-FFF2-40B4-BE49-F238E27FC236}">
                <a16:creationId xmlns="" xmlns:a16="http://schemas.microsoft.com/office/drawing/2014/main" id="{39759AEB-FF67-4D89-814F-D8AF7FF26E14}"/>
              </a:ext>
            </a:extLst>
          </p:cNvPr>
          <p:cNvPicPr>
            <a:picLocks noChangeAspect="1"/>
          </p:cNvPicPr>
          <p:nvPr/>
        </p:nvPicPr>
        <p:blipFill>
          <a:blip r:embed="rId2"/>
          <a:stretch>
            <a:fillRect/>
          </a:stretch>
        </p:blipFill>
        <p:spPr>
          <a:xfrm>
            <a:off x="2678761" y="1759235"/>
            <a:ext cx="3429752" cy="2832797"/>
          </a:xfrm>
          <a:prstGeom prst="rect">
            <a:avLst/>
          </a:prstGeom>
        </p:spPr>
      </p:pic>
      <p:pic>
        <p:nvPicPr>
          <p:cNvPr id="34" name="Picture 33">
            <a:extLst>
              <a:ext uri="{FF2B5EF4-FFF2-40B4-BE49-F238E27FC236}">
                <a16:creationId xmlns="" xmlns:a16="http://schemas.microsoft.com/office/drawing/2014/main" id="{6A6C969E-8AF0-4E89-A085-43736D3CACF9}"/>
              </a:ext>
            </a:extLst>
          </p:cNvPr>
          <p:cNvPicPr>
            <a:picLocks noChangeAspect="1"/>
          </p:cNvPicPr>
          <p:nvPr/>
        </p:nvPicPr>
        <p:blipFill>
          <a:blip r:embed="rId3"/>
          <a:stretch>
            <a:fillRect/>
          </a:stretch>
        </p:blipFill>
        <p:spPr>
          <a:xfrm>
            <a:off x="6147641" y="1774198"/>
            <a:ext cx="3429752" cy="2832797"/>
          </a:xfrm>
          <a:prstGeom prst="rect">
            <a:avLst/>
          </a:prstGeom>
        </p:spPr>
      </p:pic>
      <p:pic>
        <p:nvPicPr>
          <p:cNvPr id="35" name="Picture 34">
            <a:extLst>
              <a:ext uri="{FF2B5EF4-FFF2-40B4-BE49-F238E27FC236}">
                <a16:creationId xmlns="" xmlns:a16="http://schemas.microsoft.com/office/drawing/2014/main" id="{2069D0F5-7AF8-4879-901D-A72DA845F3D1}"/>
              </a:ext>
            </a:extLst>
          </p:cNvPr>
          <p:cNvPicPr>
            <a:picLocks noChangeAspect="1"/>
          </p:cNvPicPr>
          <p:nvPr/>
        </p:nvPicPr>
        <p:blipFill>
          <a:blip r:embed="rId4"/>
          <a:stretch>
            <a:fillRect/>
          </a:stretch>
        </p:blipFill>
        <p:spPr>
          <a:xfrm>
            <a:off x="2678761" y="4672056"/>
            <a:ext cx="6472031" cy="1821697"/>
          </a:xfrm>
          <a:prstGeom prst="rect">
            <a:avLst/>
          </a:prstGeom>
        </p:spPr>
      </p:pic>
      <p:sp>
        <p:nvSpPr>
          <p:cNvPr id="13" name="Title 1">
            <a:extLst>
              <a:ext uri="{FF2B5EF4-FFF2-40B4-BE49-F238E27FC236}">
                <a16:creationId xmlns="" xmlns:a16="http://schemas.microsoft.com/office/drawing/2014/main" id="{13112AAA-C61F-4BBD-B8B7-594DDEF8E615}"/>
              </a:ext>
            </a:extLst>
          </p:cNvPr>
          <p:cNvSpPr txBox="1">
            <a:spLocks/>
          </p:cNvSpPr>
          <p:nvPr/>
        </p:nvSpPr>
        <p:spPr>
          <a:xfrm>
            <a:off x="648930" y="324092"/>
            <a:ext cx="9252154" cy="1053295"/>
          </a:xfrm>
          <a:prstGeom prst="rect">
            <a:avLst/>
          </a:prstGeom>
        </p:spPr>
        <p:txBody>
          <a:bodyPr>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s-CL" sz="3300" b="1" dirty="0">
                <a:latin typeface="Aharoni" panose="02010803020104030203" pitchFamily="2" charset="-79"/>
                <a:cs typeface="Aharoni" panose="02010803020104030203" pitchFamily="2" charset="-79"/>
              </a:rPr>
              <a:t>Intercambio </a:t>
            </a:r>
            <a:r>
              <a:rPr lang="es-ES_tradnl" sz="3300" b="1" dirty="0">
                <a:latin typeface="Aharoni" panose="02010803020104030203" pitchFamily="2" charset="-79"/>
                <a:cs typeface="Aharoni" panose="02010803020104030203" pitchFamily="2" charset="-79"/>
              </a:rPr>
              <a:t>Chile - Indonesia</a:t>
            </a:r>
            <a:endParaRPr lang="es-CL" sz="3300" b="1" dirty="0">
              <a:latin typeface="Aharoni" panose="02010803020104030203" pitchFamily="2" charset="-79"/>
              <a:cs typeface="Aharoni" panose="02010803020104030203" pitchFamily="2" charset="-79"/>
            </a:endParaRPr>
          </a:p>
        </p:txBody>
      </p:sp>
      <p:sp>
        <p:nvSpPr>
          <p:cNvPr id="14" name="Rectangle 13"/>
          <p:cNvSpPr/>
          <p:nvPr/>
        </p:nvSpPr>
        <p:spPr>
          <a:xfrm>
            <a:off x="2652133" y="6508984"/>
            <a:ext cx="1170876" cy="261610"/>
          </a:xfrm>
          <a:prstGeom prst="rect">
            <a:avLst/>
          </a:prstGeom>
        </p:spPr>
        <p:txBody>
          <a:bodyPr wrap="none">
            <a:spAutoFit/>
          </a:bodyPr>
          <a:lstStyle/>
          <a:p>
            <a:r>
              <a:rPr lang="es-CL" altLang="es-CL" sz="1100" dirty="0"/>
              <a:t>Fuente: SUBREI</a:t>
            </a:r>
            <a:endParaRPr lang="en-US" sz="1100" dirty="0"/>
          </a:p>
        </p:txBody>
      </p:sp>
    </p:spTree>
    <p:extLst>
      <p:ext uri="{BB962C8B-B14F-4D97-AF65-F5344CB8AC3E}">
        <p14:creationId xmlns:p14="http://schemas.microsoft.com/office/powerpoint/2010/main" val="203612855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 xmlns:a16="http://schemas.microsoft.com/office/drawing/2014/main" id="{13112AAA-C61F-4BBD-B8B7-594DDEF8E615}"/>
              </a:ext>
            </a:extLst>
          </p:cNvPr>
          <p:cNvSpPr txBox="1">
            <a:spLocks/>
          </p:cNvSpPr>
          <p:nvPr/>
        </p:nvSpPr>
        <p:spPr>
          <a:xfrm>
            <a:off x="648930" y="324092"/>
            <a:ext cx="9252154" cy="1053295"/>
          </a:xfrm>
          <a:prstGeom prst="rect">
            <a:avLst/>
          </a:prstGeom>
        </p:spPr>
        <p:txBody>
          <a:bodyPr>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s-CL" sz="3300" b="1" dirty="0">
                <a:latin typeface="Aharoni" panose="02010803020104030203" pitchFamily="2" charset="-79"/>
                <a:cs typeface="Aharoni" panose="02010803020104030203" pitchFamily="2" charset="-79"/>
              </a:rPr>
              <a:t>Intercambio </a:t>
            </a:r>
            <a:r>
              <a:rPr lang="es-ES_tradnl" sz="3300" b="1" dirty="0">
                <a:latin typeface="Aharoni" panose="02010803020104030203" pitchFamily="2" charset="-79"/>
                <a:cs typeface="Aharoni" panose="02010803020104030203" pitchFamily="2" charset="-79"/>
              </a:rPr>
              <a:t>Chile - Indonesia</a:t>
            </a:r>
            <a:endParaRPr lang="es-CL" sz="3300" b="1" dirty="0">
              <a:latin typeface="Aharoni" panose="02010803020104030203" pitchFamily="2" charset="-79"/>
              <a:cs typeface="Aharoni" panose="02010803020104030203" pitchFamily="2" charset="-79"/>
            </a:endParaRPr>
          </a:p>
        </p:txBody>
      </p:sp>
      <p:sp>
        <p:nvSpPr>
          <p:cNvPr id="14" name="Rectangle 13"/>
          <p:cNvSpPr/>
          <p:nvPr/>
        </p:nvSpPr>
        <p:spPr>
          <a:xfrm>
            <a:off x="2652133" y="6508984"/>
            <a:ext cx="1214683" cy="261610"/>
          </a:xfrm>
          <a:prstGeom prst="rect">
            <a:avLst/>
          </a:prstGeom>
        </p:spPr>
        <p:txBody>
          <a:bodyPr wrap="none">
            <a:spAutoFit/>
          </a:bodyPr>
          <a:lstStyle/>
          <a:p>
            <a:r>
              <a:rPr lang="es-CL" altLang="es-CL" sz="1100" dirty="0"/>
              <a:t>Fuente: </a:t>
            </a:r>
            <a:r>
              <a:rPr lang="es-CL" altLang="es-CL" sz="1100" dirty="0" smtClean="0"/>
              <a:t>ODEPA</a:t>
            </a:r>
            <a:endParaRPr lang="en-US" sz="1100" dirty="0"/>
          </a:p>
        </p:txBody>
      </p:sp>
      <p:pic>
        <p:nvPicPr>
          <p:cNvPr id="2" name="Picture 1" descr="Screen Shot 2020-06-15 at 20.03.36.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5380" y="957033"/>
            <a:ext cx="7234477" cy="5510715"/>
          </a:xfrm>
          <a:prstGeom prst="rect">
            <a:avLst/>
          </a:prstGeom>
        </p:spPr>
      </p:pic>
    </p:spTree>
    <p:extLst>
      <p:ext uri="{BB962C8B-B14F-4D97-AF65-F5344CB8AC3E}">
        <p14:creationId xmlns:p14="http://schemas.microsoft.com/office/powerpoint/2010/main" val="1691875391"/>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ABDC7D5-0206-47CB-9A3F-7485DAFD2607}"/>
              </a:ext>
            </a:extLst>
          </p:cNvPr>
          <p:cNvSpPr>
            <a:spLocks noGrp="1"/>
          </p:cNvSpPr>
          <p:nvPr>
            <p:ph idx="1"/>
          </p:nvPr>
        </p:nvSpPr>
        <p:spPr>
          <a:xfrm>
            <a:off x="186477" y="945304"/>
            <a:ext cx="3376145" cy="2483696"/>
          </a:xfrm>
        </p:spPr>
        <p:txBody>
          <a:bodyPr>
            <a:noAutofit/>
          </a:bodyPr>
          <a:lstStyle/>
          <a:p>
            <a:pPr>
              <a:spcBef>
                <a:spcPts val="0"/>
              </a:spcBef>
            </a:pPr>
            <a:r>
              <a:rPr lang="es-CL" sz="1600" dirty="0"/>
              <a:t>uvas, peras, manzanas, kiwis, cerezas y arándanos </a:t>
            </a:r>
            <a:r>
              <a:rPr lang="es-CL" sz="1600" b="1" dirty="0"/>
              <a:t>0%</a:t>
            </a:r>
          </a:p>
          <a:p>
            <a:pPr>
              <a:spcBef>
                <a:spcPts val="0"/>
              </a:spcBef>
            </a:pPr>
            <a:r>
              <a:rPr lang="es-CL" sz="1600" dirty="0"/>
              <a:t>Vino </a:t>
            </a:r>
            <a:r>
              <a:rPr lang="es-CL" sz="1600" dirty="0" smtClean="0"/>
              <a:t>- </a:t>
            </a:r>
            <a:r>
              <a:rPr lang="es-CL" sz="1600" dirty="0" err="1" smtClean="0"/>
              <a:t>excluído</a:t>
            </a:r>
            <a:r>
              <a:rPr lang="es-CL" sz="1600" dirty="0" smtClean="0"/>
              <a:t> de TLC</a:t>
            </a:r>
            <a:endParaRPr lang="es-CL" sz="1600" dirty="0"/>
          </a:p>
          <a:p>
            <a:pPr>
              <a:spcBef>
                <a:spcPts val="0"/>
              </a:spcBef>
            </a:pPr>
            <a:r>
              <a:rPr lang="es-CL" sz="1600" dirty="0"/>
              <a:t>Salmón </a:t>
            </a:r>
            <a:r>
              <a:rPr lang="es-CL" sz="1600" dirty="0" smtClean="0"/>
              <a:t>– </a:t>
            </a:r>
            <a:r>
              <a:rPr lang="es-CL" sz="1600" dirty="0" err="1" smtClean="0"/>
              <a:t>excluído</a:t>
            </a:r>
            <a:r>
              <a:rPr lang="es-CL" sz="1600" dirty="0" smtClean="0"/>
              <a:t> de TLC</a:t>
            </a:r>
            <a:endParaRPr lang="es-CL" sz="1600" b="1" dirty="0"/>
          </a:p>
          <a:p>
            <a:pPr>
              <a:spcBef>
                <a:spcPts val="0"/>
              </a:spcBef>
            </a:pPr>
            <a:r>
              <a:rPr lang="es-CL" sz="1600" dirty="0"/>
              <a:t>avena </a:t>
            </a:r>
            <a:r>
              <a:rPr lang="es-CL" sz="1600" b="1" dirty="0"/>
              <a:t>4,3%</a:t>
            </a:r>
          </a:p>
          <a:p>
            <a:pPr>
              <a:spcBef>
                <a:spcPts val="0"/>
              </a:spcBef>
            </a:pPr>
            <a:r>
              <a:rPr lang="es-CL" sz="1600" dirty="0" err="1"/>
              <a:t>choritos</a:t>
            </a:r>
            <a:r>
              <a:rPr lang="es-CL" sz="1600" dirty="0"/>
              <a:t> </a:t>
            </a:r>
            <a:r>
              <a:rPr lang="es-CL" sz="1600" b="1" dirty="0"/>
              <a:t>4,3%</a:t>
            </a:r>
          </a:p>
          <a:p>
            <a:pPr>
              <a:spcBef>
                <a:spcPts val="0"/>
              </a:spcBef>
            </a:pPr>
            <a:r>
              <a:rPr lang="es-CL" sz="1600" dirty="0"/>
              <a:t>madera forestal </a:t>
            </a:r>
            <a:r>
              <a:rPr lang="es-CL" sz="1600" b="1" dirty="0"/>
              <a:t>0%</a:t>
            </a:r>
          </a:p>
          <a:p>
            <a:pPr>
              <a:spcBef>
                <a:spcPts val="0"/>
              </a:spcBef>
            </a:pPr>
            <a:r>
              <a:rPr lang="es-CL" sz="1600" dirty="0"/>
              <a:t>Pasas </a:t>
            </a:r>
            <a:r>
              <a:rPr lang="es-CL" sz="1600" b="1" dirty="0"/>
              <a:t>0%</a:t>
            </a:r>
          </a:p>
          <a:p>
            <a:pPr>
              <a:spcBef>
                <a:spcPts val="0"/>
              </a:spcBef>
            </a:pPr>
            <a:r>
              <a:rPr lang="es-CL" sz="1600" dirty="0"/>
              <a:t>harina de pescado </a:t>
            </a:r>
            <a:r>
              <a:rPr lang="es-CL" sz="1600" b="1" dirty="0"/>
              <a:t>0%</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53414" y="3266610"/>
            <a:ext cx="3213120" cy="1851898"/>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300" y="3266610"/>
            <a:ext cx="2868509" cy="171672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7299" y="5057967"/>
            <a:ext cx="2868509" cy="1722761"/>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5159" y="5252732"/>
            <a:ext cx="3213120" cy="1391919"/>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53414" y="1765412"/>
            <a:ext cx="3191030" cy="1373847"/>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62979" y="3560935"/>
            <a:ext cx="2497004" cy="2994067"/>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28415" y="1761689"/>
            <a:ext cx="2531568" cy="1693619"/>
          </a:xfrm>
          <a:prstGeom prst="rect">
            <a:avLst/>
          </a:prstGeom>
        </p:spPr>
      </p:pic>
      <p:sp>
        <p:nvSpPr>
          <p:cNvPr id="10" name="Title 1">
            <a:extLst>
              <a:ext uri="{FF2B5EF4-FFF2-40B4-BE49-F238E27FC236}">
                <a16:creationId xmlns="" xmlns:a16="http://schemas.microsoft.com/office/drawing/2014/main" id="{BA3F54CF-BCD8-44EE-BC69-2B582FB302FB}"/>
              </a:ext>
            </a:extLst>
          </p:cNvPr>
          <p:cNvSpPr>
            <a:spLocks noGrp="1"/>
          </p:cNvSpPr>
          <p:nvPr>
            <p:ph type="title"/>
          </p:nvPr>
        </p:nvSpPr>
        <p:spPr>
          <a:xfrm>
            <a:off x="59819" y="-130785"/>
            <a:ext cx="10274805" cy="1076090"/>
          </a:xfrm>
        </p:spPr>
        <p:txBody>
          <a:bodyPr anchor="ctr">
            <a:normAutofit/>
          </a:bodyPr>
          <a:lstStyle/>
          <a:p>
            <a:r>
              <a:rPr lang="en-US" sz="2800" b="1" dirty="0">
                <a:solidFill>
                  <a:srgbClr val="FFFFFF"/>
                </a:solidFill>
                <a:latin typeface="Aharoni" panose="02010803020104030203" pitchFamily="2" charset="-79"/>
                <a:cs typeface="Aharoni" panose="02010803020104030203" pitchFamily="2" charset="-79"/>
              </a:rPr>
              <a:t>P</a:t>
            </a:r>
            <a:r>
              <a:rPr lang="es-CL" sz="2800" b="1" dirty="0">
                <a:solidFill>
                  <a:srgbClr val="FFFFFF"/>
                </a:solidFill>
                <a:latin typeface="Aharoni" panose="02010803020104030203" pitchFamily="2" charset="-79"/>
                <a:cs typeface="Aharoni" panose="02010803020104030203" pitchFamily="2" charset="-79"/>
              </a:rPr>
              <a:t>rincipales productos silvoagropecuarios exportados</a:t>
            </a:r>
          </a:p>
        </p:txBody>
      </p:sp>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43954" y="1765412"/>
            <a:ext cx="2533606" cy="1689896"/>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56428" y="3560935"/>
            <a:ext cx="2545520" cy="1590950"/>
          </a:xfrm>
          <a:prstGeom prst="rect">
            <a:avLst/>
          </a:prstGeom>
        </p:spPr>
      </p:pic>
      <p:pic>
        <p:nvPicPr>
          <p:cNvPr id="13" name="Pictur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572460" y="5225235"/>
            <a:ext cx="2529488" cy="1442251"/>
          </a:xfrm>
          <a:prstGeom prst="rect">
            <a:avLst/>
          </a:prstGeom>
        </p:spPr>
      </p:pic>
    </p:spTree>
    <p:extLst>
      <p:ext uri="{BB962C8B-B14F-4D97-AF65-F5344CB8AC3E}">
        <p14:creationId xmlns:p14="http://schemas.microsoft.com/office/powerpoint/2010/main" val="1715904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84287986-3FE5-43FC-B9CE-9F4FCE6681F6}"/>
              </a:ext>
            </a:extLst>
          </p:cNvPr>
          <p:cNvSpPr>
            <a:spLocks noGrp="1"/>
          </p:cNvSpPr>
          <p:nvPr>
            <p:ph type="title"/>
          </p:nvPr>
        </p:nvSpPr>
        <p:spPr>
          <a:xfrm>
            <a:off x="319510" y="432673"/>
            <a:ext cx="9404723" cy="1400530"/>
          </a:xfrm>
        </p:spPr>
        <p:txBody>
          <a:bodyPr>
            <a:normAutofit/>
          </a:bodyPr>
          <a:lstStyle/>
          <a:p>
            <a:r>
              <a:rPr lang="es-CL" b="1" dirty="0">
                <a:latin typeface="Aharoni" panose="02010803020104030203" pitchFamily="2" charset="-79"/>
                <a:cs typeface="Aharoni" panose="02010803020104030203" pitchFamily="2" charset="-79"/>
              </a:rPr>
              <a:t>Aperturas sanitarias en curso</a:t>
            </a:r>
          </a:p>
        </p:txBody>
      </p:sp>
      <p:sp>
        <p:nvSpPr>
          <p:cNvPr id="3" name="Content Placeholder 2">
            <a:extLst>
              <a:ext uri="{FF2B5EF4-FFF2-40B4-BE49-F238E27FC236}">
                <a16:creationId xmlns="" xmlns:a16="http://schemas.microsoft.com/office/drawing/2014/main" id="{19D84D61-AE2D-49E0-B54E-75BDEA6B2E6A}"/>
              </a:ext>
            </a:extLst>
          </p:cNvPr>
          <p:cNvSpPr>
            <a:spLocks noGrp="1"/>
          </p:cNvSpPr>
          <p:nvPr>
            <p:ph idx="1"/>
          </p:nvPr>
        </p:nvSpPr>
        <p:spPr>
          <a:xfrm>
            <a:off x="198435" y="1999574"/>
            <a:ext cx="4300062" cy="4037242"/>
          </a:xfrm>
        </p:spPr>
        <p:txBody>
          <a:bodyPr>
            <a:normAutofit lnSpcReduction="10000"/>
          </a:bodyPr>
          <a:lstStyle/>
          <a:p>
            <a:r>
              <a:rPr lang="es-CL" sz="2400" dirty="0">
                <a:latin typeface="Century Gothic" panose="020B0502020202020204" pitchFamily="34" charset="0"/>
              </a:rPr>
              <a:t>Arándanos y </a:t>
            </a:r>
            <a:r>
              <a:rPr lang="es-CL" sz="2400" dirty="0" err="1">
                <a:latin typeface="Century Gothic" panose="020B0502020202020204" pitchFamily="34" charset="0"/>
              </a:rPr>
              <a:t>Cranberries</a:t>
            </a:r>
            <a:r>
              <a:rPr lang="es-CL" sz="2400" dirty="0">
                <a:latin typeface="Century Gothic" panose="020B0502020202020204" pitchFamily="34" charset="0"/>
              </a:rPr>
              <a:t> Deshidratados</a:t>
            </a:r>
          </a:p>
          <a:p>
            <a:r>
              <a:rPr lang="es-CL" sz="2400" dirty="0">
                <a:latin typeface="Century Gothic" panose="020B0502020202020204" pitchFamily="34" charset="0"/>
              </a:rPr>
              <a:t>Nueces con cáscara y sin cáscara</a:t>
            </a:r>
          </a:p>
          <a:p>
            <a:r>
              <a:rPr lang="es-CL" sz="2400" dirty="0">
                <a:latin typeface="Century Gothic" panose="020B0502020202020204" pitchFamily="34" charset="0"/>
              </a:rPr>
              <a:t>Lácteos</a:t>
            </a:r>
          </a:p>
          <a:p>
            <a:r>
              <a:rPr lang="es-CL" sz="2400" dirty="0">
                <a:latin typeface="Century Gothic" panose="020B0502020202020204" pitchFamily="34" charset="0"/>
              </a:rPr>
              <a:t>Carne de Ovino</a:t>
            </a:r>
          </a:p>
          <a:p>
            <a:r>
              <a:rPr lang="es-CL" sz="2400" dirty="0">
                <a:latin typeface="Century Gothic" panose="020B0502020202020204" pitchFamily="34" charset="0"/>
              </a:rPr>
              <a:t>Carne de Bovino</a:t>
            </a:r>
          </a:p>
          <a:p>
            <a:r>
              <a:rPr lang="es-CL" sz="2400" dirty="0">
                <a:latin typeface="Century Gothic" panose="020B0502020202020204" pitchFamily="34" charset="0"/>
              </a:rPr>
              <a:t>Carne de Cerdo</a:t>
            </a:r>
          </a:p>
          <a:p>
            <a:r>
              <a:rPr lang="es-CL" sz="2400" dirty="0">
                <a:latin typeface="Century Gothic" panose="020B0502020202020204" pitchFamily="34" charset="0"/>
              </a:rPr>
              <a:t>Carne de Aves</a:t>
            </a:r>
          </a:p>
          <a:p>
            <a:endParaRPr lang="es-CL" sz="2400" dirty="0">
              <a:latin typeface="Century Gothic" panose="020B0502020202020204" pitchFamily="34" charset="0"/>
            </a:endParaRPr>
          </a:p>
        </p:txBody>
      </p:sp>
      <p:pic>
        <p:nvPicPr>
          <p:cNvPr id="3076" name="Picture 4" descr="13 reasons to eat walnuts every day! | TheHealthSite.com">
            <a:extLst>
              <a:ext uri="{FF2B5EF4-FFF2-40B4-BE49-F238E27FC236}">
                <a16:creationId xmlns="" xmlns:a16="http://schemas.microsoft.com/office/drawing/2014/main" id="{080FBCD7-D372-42C9-8F98-E6A6F5E593B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05198" y="1333469"/>
            <a:ext cx="3448568" cy="2641062"/>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xmlns="">
                <a:solidFill>
                  <a:srgbClr val="FFFFFF"/>
                </a:solidFill>
              </a14:hiddenFill>
            </a:ext>
          </a:extLst>
        </p:spPr>
      </p:pic>
      <p:pic>
        <p:nvPicPr>
          <p:cNvPr id="2056" name="Picture 8" descr="AROMAS EN TU COCINA - Recetas de Platos y Postres Caseros: CARNES ...">
            <a:extLst>
              <a:ext uri="{FF2B5EF4-FFF2-40B4-BE49-F238E27FC236}">
                <a16:creationId xmlns="" xmlns:a16="http://schemas.microsoft.com/office/drawing/2014/main" id="{2E5323F0-CA1E-4570-91F7-D15E8ED7FFA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245055" y="1333471"/>
            <a:ext cx="3448568" cy="2641060"/>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xmlns="">
                <a:solidFill>
                  <a:srgbClr val="FFFFFF"/>
                </a:solidFill>
              </a14:hiddenFill>
            </a:ext>
          </a:extLst>
        </p:spPr>
      </p:pic>
      <p:pic>
        <p:nvPicPr>
          <p:cNvPr id="2054" name="Picture 6">
            <a:extLst>
              <a:ext uri="{FF2B5EF4-FFF2-40B4-BE49-F238E27FC236}">
                <a16:creationId xmlns="" xmlns:a16="http://schemas.microsoft.com/office/drawing/2014/main" id="{66C47C20-0D77-4C20-AE94-388039D78E6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 uri="{837473B0-CC2E-450A-ABE3-18F120FF3D39}">
                <a1611:picAttrSrcUrl xmlns="" xmlns:a1611="http://schemas.microsoft.com/office/drawing/2016/11/main" r:id="rId6"/>
              </a:ext>
            </a:extLst>
          </a:blip>
          <a:srcRect/>
          <a:stretch/>
        </p:blipFill>
        <p:spPr bwMode="auto">
          <a:xfrm>
            <a:off x="8245055" y="4097316"/>
            <a:ext cx="3448568" cy="2641060"/>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xmlns="">
                <a:solidFill>
                  <a:srgbClr val="FFFFFF"/>
                </a:solidFill>
              </a14:hiddenFill>
            </a:ext>
          </a:extLst>
        </p:spPr>
      </p:pic>
      <p:pic>
        <p:nvPicPr>
          <p:cNvPr id="1026" name="Picture 2" descr="Arándano rojo deshidratado – Trozado (Cranberry importado) – Comfrutti">
            <a:extLst>
              <a:ext uri="{FF2B5EF4-FFF2-40B4-BE49-F238E27FC236}">
                <a16:creationId xmlns="" xmlns:a16="http://schemas.microsoft.com/office/drawing/2014/main" id="{3E80C618-3287-4431-B941-0B0DFE67439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85912" y="4097316"/>
            <a:ext cx="3448568" cy="26410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17725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6">
            <a:extLst>
              <a:ext uri="{FF2B5EF4-FFF2-40B4-BE49-F238E27FC236}">
                <a16:creationId xmlns="" xmlns:a16="http://schemas.microsoft.com/office/drawing/2014/main" id="{F8681324-A779-491E-8C76-3B52737BF47A}"/>
              </a:ext>
            </a:extLst>
          </p:cNvPr>
          <p:cNvSpPr txBox="1"/>
          <p:nvPr/>
        </p:nvSpPr>
        <p:spPr>
          <a:xfrm>
            <a:off x="462234" y="472631"/>
            <a:ext cx="9956750" cy="40310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800"/>
              </a:spcBef>
              <a:defRPr sz="3200" b="1" spc="600">
                <a:solidFill>
                  <a:srgbClr val="FFFFFF"/>
                </a:solidFill>
                <a:latin typeface="+mn-lt"/>
                <a:ea typeface="+mn-ea"/>
                <a:cs typeface="+mn-cs"/>
                <a:sym typeface="Helvetica"/>
              </a:defRPr>
            </a:lvl1pPr>
          </a:lstStyle>
          <a:p>
            <a:pPr marL="0" marR="0" lvl="0" indent="0" algn="l" defTabSz="914400" rtl="0" eaLnBrk="1" fontAlgn="auto" latinLnBrk="0" hangingPunct="1">
              <a:lnSpc>
                <a:spcPts val="2140"/>
              </a:lnSpc>
              <a:spcBef>
                <a:spcPts val="800"/>
              </a:spcBef>
              <a:spcAft>
                <a:spcPts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Aharoni" panose="02010803020104030203" pitchFamily="2" charset="-79"/>
                <a:ea typeface="Arial" charset="0"/>
                <a:cs typeface="Aharoni" panose="02010803020104030203" pitchFamily="2" charset="-79"/>
                <a:sym typeface="Helvetica"/>
              </a:rPr>
              <a:t>Indonesia </a:t>
            </a:r>
            <a:r>
              <a:rPr kumimoji="0" lang="mr-IN" b="1" i="0" u="none" strike="noStrike" kern="1200" cap="none" spc="0" normalizeH="0" baseline="0" noProof="0" dirty="0">
                <a:ln>
                  <a:noFill/>
                </a:ln>
                <a:solidFill>
                  <a:schemeClr val="tx1"/>
                </a:solidFill>
                <a:effectLst/>
                <a:uLnTx/>
                <a:uFillTx/>
                <a:latin typeface="Aharoni" panose="02010803020104030203" pitchFamily="2" charset="-79"/>
                <a:ea typeface="Arial" charset="0"/>
                <a:cs typeface="Aharoni" panose="02010803020104030203" pitchFamily="2" charset="-79"/>
                <a:sym typeface="Helvetica"/>
              </a:rPr>
              <a:t>–</a:t>
            </a:r>
            <a:r>
              <a:rPr kumimoji="0" lang="es-ES_tradnl" b="1" i="0" u="none" strike="noStrike" kern="1200" cap="none" spc="0" normalizeH="0" baseline="0" noProof="0" dirty="0">
                <a:ln>
                  <a:noFill/>
                </a:ln>
                <a:solidFill>
                  <a:schemeClr val="tx1"/>
                </a:solidFill>
                <a:effectLst/>
                <a:uLnTx/>
                <a:uFillTx/>
                <a:latin typeface="Aharoni" panose="02010803020104030203" pitchFamily="2" charset="-79"/>
                <a:ea typeface="Arial" charset="0"/>
                <a:cs typeface="Aharoni" panose="02010803020104030203" pitchFamily="2" charset="-79"/>
                <a:sym typeface="Helvetica"/>
              </a:rPr>
              <a:t> mercado </a:t>
            </a:r>
            <a:r>
              <a:rPr kumimoji="0" lang="es-ES_tradnl" b="1" i="0" u="none" strike="noStrike" kern="1200" cap="none" spc="0" normalizeH="0" baseline="0" noProof="0" dirty="0" err="1">
                <a:ln>
                  <a:noFill/>
                </a:ln>
                <a:solidFill>
                  <a:schemeClr val="tx1"/>
                </a:solidFill>
                <a:effectLst/>
                <a:uLnTx/>
                <a:uFillTx/>
                <a:latin typeface="Aharoni" panose="02010803020104030203" pitchFamily="2" charset="-79"/>
                <a:ea typeface="Arial" charset="0"/>
                <a:cs typeface="Aharoni" panose="02010803020104030203" pitchFamily="2" charset="-79"/>
                <a:sym typeface="Helvetica"/>
              </a:rPr>
              <a:t>Halal</a:t>
            </a:r>
            <a:r>
              <a:rPr kumimoji="0" lang="es-ES_tradnl" b="1" i="0" u="none" strike="noStrike" kern="1200" cap="none" spc="0" normalizeH="0" baseline="0" noProof="0" dirty="0">
                <a:ln>
                  <a:noFill/>
                </a:ln>
                <a:solidFill>
                  <a:schemeClr val="tx1"/>
                </a:solidFill>
                <a:effectLst/>
                <a:uLnTx/>
                <a:uFillTx/>
                <a:latin typeface="Aharoni" panose="02010803020104030203" pitchFamily="2" charset="-79"/>
                <a:ea typeface="Arial" charset="0"/>
                <a:cs typeface="Aharoni" panose="02010803020104030203" pitchFamily="2" charset="-79"/>
                <a:sym typeface="Helvetica"/>
              </a:rPr>
              <a:t> más grande del mundo</a:t>
            </a:r>
          </a:p>
        </p:txBody>
      </p:sp>
      <p:sp>
        <p:nvSpPr>
          <p:cNvPr id="21" name="CuadroTexto 20">
            <a:extLst>
              <a:ext uri="{FF2B5EF4-FFF2-40B4-BE49-F238E27FC236}">
                <a16:creationId xmlns="" xmlns:a16="http://schemas.microsoft.com/office/drawing/2014/main" id="{B3916E62-93DE-4EF2-938E-8D9222B23C07}"/>
              </a:ext>
            </a:extLst>
          </p:cNvPr>
          <p:cNvSpPr txBox="1"/>
          <p:nvPr/>
        </p:nvSpPr>
        <p:spPr>
          <a:xfrm>
            <a:off x="214584" y="1075383"/>
            <a:ext cx="11197109"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lgn="just">
              <a:buFont typeface="Wingdings" panose="05000000000000000000" pitchFamily="2" charset="2"/>
              <a:buChar char="Ø"/>
            </a:pPr>
            <a:r>
              <a:rPr lang="es-CL" sz="1600" dirty="0"/>
              <a:t>Indonesia es el cuarto país más poblado con más de 268 millones de habitantes, siendo el país de mayor población musulmana del mundo, con un 87% de su población perteneciente a esta religión.</a:t>
            </a:r>
          </a:p>
          <a:p>
            <a:pPr algn="just" hangingPunct="0"/>
            <a:endParaRPr lang="es-CL" sz="1600" dirty="0"/>
          </a:p>
          <a:p>
            <a:pPr marL="285750" indent="-285750" algn="just" hangingPunct="0">
              <a:buFont typeface="Arial" panose="020B0604020202020204" pitchFamily="34" charset="0"/>
              <a:buChar char="•"/>
            </a:pPr>
            <a:r>
              <a:rPr lang="es-CL" sz="1600" dirty="0"/>
              <a:t>Tradicionalmente, se ha considerado que el mercado Halal consiste principalmente en productos cárnicos, pero hay más consumidores que buscan productos certificados Halal en toda la industria alimentaria, desde alimentos, bebidas, productos farmacéuticos, moda y turismo.</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599" y="2665386"/>
            <a:ext cx="8362092" cy="3981948"/>
          </a:xfrm>
          <a:prstGeom prst="rect">
            <a:avLst/>
          </a:prstGeom>
        </p:spPr>
      </p:pic>
      <p:pic>
        <p:nvPicPr>
          <p:cNvPr id="5" name="Picture 4"/>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660500" y="2719050"/>
            <a:ext cx="3886886" cy="3816957"/>
          </a:xfrm>
          <a:prstGeom prst="rect">
            <a:avLst/>
          </a:prstGeom>
        </p:spPr>
      </p:pic>
    </p:spTree>
    <p:extLst>
      <p:ext uri="{BB962C8B-B14F-4D97-AF65-F5344CB8AC3E}">
        <p14:creationId xmlns:p14="http://schemas.microsoft.com/office/powerpoint/2010/main" val="31065950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r="-5"/>
          <a:stretch/>
        </p:blipFill>
        <p:spPr>
          <a:xfrm>
            <a:off x="0" y="31603"/>
            <a:ext cx="4435893" cy="2980699"/>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015242"/>
            <a:ext cx="4462724" cy="3842758"/>
          </a:xfrm>
          <a:prstGeom prst="rect">
            <a:avLst/>
          </a:prstGeom>
        </p:spPr>
      </p:pic>
      <p:sp>
        <p:nvSpPr>
          <p:cNvPr id="3" name="Content Placeholder 2"/>
          <p:cNvSpPr>
            <a:spLocks noGrp="1"/>
          </p:cNvSpPr>
          <p:nvPr>
            <p:ph idx="1"/>
          </p:nvPr>
        </p:nvSpPr>
        <p:spPr>
          <a:xfrm>
            <a:off x="5256865" y="2170506"/>
            <a:ext cx="5570732" cy="3941059"/>
          </a:xfrm>
        </p:spPr>
        <p:txBody>
          <a:bodyPr>
            <a:normAutofit/>
          </a:bodyPr>
          <a:lstStyle/>
          <a:p>
            <a:pPr marL="0" indent="0" algn="just">
              <a:buNone/>
            </a:pPr>
            <a:r>
              <a:rPr lang="es-CL" dirty="0"/>
              <a:t>Presencia de supermercados premium tales como Foodhall, Kemchicks, Ranch Market, enfocados en consumidores de clase media alta. La mayoría están ubicadas en los grandes centros comerciales con una amplia oferta de productos importados.</a:t>
            </a:r>
          </a:p>
          <a:p>
            <a:endParaRPr lang="en-US" dirty="0"/>
          </a:p>
        </p:txBody>
      </p:sp>
      <p:sp>
        <p:nvSpPr>
          <p:cNvPr id="9" name="Title 1"/>
          <p:cNvSpPr>
            <a:spLocks noGrp="1"/>
          </p:cNvSpPr>
          <p:nvPr>
            <p:ph type="title"/>
          </p:nvPr>
        </p:nvSpPr>
        <p:spPr>
          <a:xfrm>
            <a:off x="5156782" y="1391771"/>
            <a:ext cx="3965840" cy="778735"/>
          </a:xfrm>
        </p:spPr>
        <p:txBody>
          <a:bodyPr vert="horz" lIns="91440" tIns="45720" rIns="91440" bIns="45720" rtlCol="0" anchor="t">
            <a:normAutofit/>
          </a:bodyPr>
          <a:lstStyle/>
          <a:p>
            <a:r>
              <a:rPr lang="es-CL" sz="4000" b="0" i="0" kern="1200" dirty="0">
                <a:solidFill>
                  <a:srgbClr val="EBEBEB"/>
                </a:solidFill>
                <a:latin typeface="Aharoni" panose="02010803020104030203" pitchFamily="2" charset="-79"/>
                <a:cs typeface="Aharoni" panose="02010803020104030203" pitchFamily="2" charset="-79"/>
              </a:rPr>
              <a:t>Canal Moderno</a:t>
            </a:r>
          </a:p>
        </p:txBody>
      </p:sp>
    </p:spTree>
    <p:extLst>
      <p:ext uri="{BB962C8B-B14F-4D97-AF65-F5344CB8AC3E}">
        <p14:creationId xmlns:p14="http://schemas.microsoft.com/office/powerpoint/2010/main" val="10712592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Indonesia confirms first outbreak of African swine fever ...">
            <a:extLst>
              <a:ext uri="{FF2B5EF4-FFF2-40B4-BE49-F238E27FC236}">
                <a16:creationId xmlns="" xmlns:a16="http://schemas.microsoft.com/office/drawing/2014/main" id="{386A3119-5121-4BC6-80B4-1F939ED32A3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 y="11"/>
            <a:ext cx="12191980" cy="322420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 xmlns:a16="http://schemas.microsoft.com/office/drawing/2014/main" id="{CB2BC85F-2ED0-438E-8DA6-D73577FBF365}"/>
              </a:ext>
            </a:extLst>
          </p:cNvPr>
          <p:cNvSpPr txBox="1"/>
          <p:nvPr/>
        </p:nvSpPr>
        <p:spPr>
          <a:xfrm>
            <a:off x="656948" y="3126558"/>
            <a:ext cx="10573304" cy="3509964"/>
          </a:xfrm>
          <a:prstGeom prst="rect">
            <a:avLst/>
          </a:prstGeom>
        </p:spPr>
        <p:txBody>
          <a:bodyPr vert="horz" lIns="91440" tIns="45720" rIns="91440" bIns="45720" rtlCol="0" anchor="ctr">
            <a:normAutofit lnSpcReduction="10000"/>
          </a:bodyPr>
          <a:lstStyle/>
          <a:p>
            <a:pPr marL="285750" indent="-228600" algn="just">
              <a:spcAft>
                <a:spcPts val="600"/>
              </a:spcAft>
              <a:buFont typeface="Arial" panose="020B0604020202020204" pitchFamily="34" charset="0"/>
              <a:buChar char="•"/>
            </a:pPr>
            <a:r>
              <a:rPr lang="es-CL" dirty="0"/>
              <a:t>Indonesia es la economía de mayor tamaño del sudeste asiático y una de las más importantes de Asia. Es el cuarto país más poblado con más de 267 millones de habitantes (2018), siendo el país de mayor población musulmana del mundo, con un 87% de su población perteneciente a esta confesión.</a:t>
            </a:r>
          </a:p>
          <a:p>
            <a:pPr marL="285750" indent="-228600" algn="just">
              <a:spcAft>
                <a:spcPts val="600"/>
              </a:spcAft>
              <a:buFont typeface="Arial" panose="020B0604020202020204" pitchFamily="34" charset="0"/>
              <a:buChar char="•"/>
            </a:pPr>
            <a:r>
              <a:rPr lang="es-CL" dirty="0"/>
              <a:t>La etnia predominante es la javanesa, pero la minoría chino-indonesia tiene un papel muy influyente a pesar de suponer un pequeño porcentaje de la población. Conviven diferentes confesiones dentro del marco de libertad religiosa existente (sólo seis permitidas oficialmente) el Islam juega un papel predominante en la vida pública, aunque con rasgos diferenciales y un perfil menos conservador que en otros países.</a:t>
            </a:r>
          </a:p>
          <a:p>
            <a:pPr marL="285750" indent="-228600" algn="just">
              <a:spcAft>
                <a:spcPts val="600"/>
              </a:spcAft>
              <a:buFont typeface="Arial" panose="020B0604020202020204" pitchFamily="34" charset="0"/>
              <a:buChar char="•"/>
            </a:pPr>
            <a:r>
              <a:rPr lang="es-CL" dirty="0"/>
              <a:t>Las fronteras de Indonesia incluyen fronteras terrestres y marítimas con Malasia, Papúa Nueva Guinea y Timor Leste, así como fronteras marítimas compartidas con Australia, India, Palau, Filipinas, Singapur, Tailandia y Vietnam.</a:t>
            </a:r>
          </a:p>
        </p:txBody>
      </p:sp>
    </p:spTree>
    <p:extLst>
      <p:ext uri="{BB962C8B-B14F-4D97-AF65-F5344CB8AC3E}">
        <p14:creationId xmlns:p14="http://schemas.microsoft.com/office/powerpoint/2010/main" val="26673027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7B63C416-FD34-4CC2-BD13-D51BEC88FB70}"/>
              </a:ext>
            </a:extLst>
          </p:cNvPr>
          <p:cNvSpPr>
            <a:spLocks noGrp="1"/>
          </p:cNvSpPr>
          <p:nvPr>
            <p:ph type="title"/>
          </p:nvPr>
        </p:nvSpPr>
        <p:spPr>
          <a:xfrm>
            <a:off x="237738" y="351222"/>
            <a:ext cx="6908786" cy="711971"/>
          </a:xfrm>
        </p:spPr>
        <p:txBody>
          <a:bodyPr vert="horz" lIns="91440" tIns="45720" rIns="91440" bIns="45720" rtlCol="0">
            <a:normAutofit/>
          </a:bodyPr>
          <a:lstStyle/>
          <a:p>
            <a:r>
              <a:rPr lang="es-CL" sz="3600" dirty="0">
                <a:latin typeface="Aharoni" panose="02010803020104030203" pitchFamily="2" charset="-79"/>
                <a:cs typeface="Aharoni" panose="02010803020104030203" pitchFamily="2" charset="-79"/>
              </a:rPr>
              <a:t>Mercado tradicional</a:t>
            </a:r>
          </a:p>
        </p:txBody>
      </p:sp>
      <p:pic>
        <p:nvPicPr>
          <p:cNvPr id="1028" name="Picture 4" descr="Warung sembako pak imat - Grosir">
            <a:extLst>
              <a:ext uri="{FF2B5EF4-FFF2-40B4-BE49-F238E27FC236}">
                <a16:creationId xmlns="" xmlns:a16="http://schemas.microsoft.com/office/drawing/2014/main" id="{F65CCA08-743E-4A59-91C4-04AA41A8BE4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554138" y="609137"/>
            <a:ext cx="3990161" cy="2766290"/>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 xmlns:a16="http://schemas.microsoft.com/office/drawing/2014/main" id="{870A8B7E-3A7F-4915-B1F1-3F6810DF0325}"/>
              </a:ext>
            </a:extLst>
          </p:cNvPr>
          <p:cNvSpPr>
            <a:spLocks noGrp="1"/>
          </p:cNvSpPr>
          <p:nvPr>
            <p:ph idx="1"/>
          </p:nvPr>
        </p:nvSpPr>
        <p:spPr>
          <a:xfrm>
            <a:off x="248250" y="1276258"/>
            <a:ext cx="7029450" cy="5045217"/>
          </a:xfrm>
        </p:spPr>
        <p:txBody>
          <a:bodyPr numCol="2">
            <a:normAutofit/>
          </a:bodyPr>
          <a:lstStyle/>
          <a:p>
            <a:pPr algn="just">
              <a:lnSpc>
                <a:spcPct val="90000"/>
              </a:lnSpc>
            </a:pPr>
            <a:r>
              <a:rPr lang="es-CL" sz="1600" dirty="0"/>
              <a:t>El mercado indonesio de servicio de comida es extremadamente diverso, desde oferta en hoteles y restaurantes de alta gama que sirven cocina local e internacional, restaurantes de comida rápida, cafeterías y bares, panaderías y pequeños restaurantes de gama baja, restaurantes junto a la calle conocidos como warungs, y vendedores que venden comida a los clientes en la calle.</a:t>
            </a:r>
          </a:p>
          <a:p>
            <a:pPr algn="just">
              <a:lnSpc>
                <a:spcPct val="90000"/>
              </a:lnSpc>
            </a:pPr>
            <a:r>
              <a:rPr lang="es-CL" sz="1600" dirty="0"/>
              <a:t>Los consumidores buscan más opciones para alimentos y bebidas saludables en restaurantes y otros canales de servicio de alimentos. El concepto de "Superalimento" que incluye ensaladas, dietas bajas en calorías y altas en proteínas, como las ciruelas deshidratadas y pasas deshuesadas, se consideran buenas para la salud y en creciente popularidad en todo el mercado indonesio de servicios alimentarios, especialmente en sus áreas urbanas.</a:t>
            </a:r>
          </a:p>
          <a:p>
            <a:pPr marL="0" indent="0">
              <a:lnSpc>
                <a:spcPct val="90000"/>
              </a:lnSpc>
              <a:buNone/>
            </a:pPr>
            <a:endParaRPr lang="es-CL" sz="1400" dirty="0"/>
          </a:p>
        </p:txBody>
      </p:sp>
      <p:pic>
        <p:nvPicPr>
          <p:cNvPr id="1026" name="Picture 2" descr="Warung Pintar, Tokopedia, dan OVO Kolaborasi untuk Rambah Warung ...">
            <a:extLst>
              <a:ext uri="{FF2B5EF4-FFF2-40B4-BE49-F238E27FC236}">
                <a16:creationId xmlns="" xmlns:a16="http://schemas.microsoft.com/office/drawing/2014/main" id="{5FC087E6-0E9B-4C1C-999A-35FD350D17A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54138" y="3482108"/>
            <a:ext cx="3990161" cy="2766290"/>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274190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8070" y="697172"/>
            <a:ext cx="7095387" cy="889784"/>
          </a:xfrm>
        </p:spPr>
        <p:txBody>
          <a:bodyPr>
            <a:normAutofit fontScale="92500" lnSpcReduction="10000"/>
          </a:bodyPr>
          <a:lstStyle/>
          <a:p>
            <a:pPr>
              <a:buFont typeface="Wingdings" panose="05000000000000000000" pitchFamily="2" charset="2"/>
              <a:buChar char="v"/>
            </a:pPr>
            <a:r>
              <a:rPr lang="en-US" dirty="0"/>
              <a:t>Mercado </a:t>
            </a:r>
            <a:r>
              <a:rPr lang="es-ES" dirty="0"/>
              <a:t>tradicional: mas barato, se puede regatear, se puede comprar en cantidad pequeña, ubicado cerca de barrios de residencias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0543" y="1944442"/>
            <a:ext cx="6986504" cy="4298641"/>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7012" y="1186643"/>
            <a:ext cx="3402220" cy="206259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30753" y="4718371"/>
            <a:ext cx="3402220" cy="2054902"/>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9211" y="3260459"/>
            <a:ext cx="3402220" cy="2054902"/>
          </a:xfrm>
          <a:prstGeom prst="rect">
            <a:avLst/>
          </a:prstGeom>
        </p:spPr>
      </p:pic>
    </p:spTree>
    <p:extLst>
      <p:ext uri="{BB962C8B-B14F-4D97-AF65-F5344CB8AC3E}">
        <p14:creationId xmlns:p14="http://schemas.microsoft.com/office/powerpoint/2010/main" val="41044450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70A8B7E-3A7F-4915-B1F1-3F6810DF0325}"/>
              </a:ext>
            </a:extLst>
          </p:cNvPr>
          <p:cNvSpPr>
            <a:spLocks noGrp="1"/>
          </p:cNvSpPr>
          <p:nvPr>
            <p:ph idx="1"/>
          </p:nvPr>
        </p:nvSpPr>
        <p:spPr>
          <a:xfrm>
            <a:off x="571335" y="520790"/>
            <a:ext cx="6095260" cy="674412"/>
          </a:xfrm>
        </p:spPr>
        <p:txBody>
          <a:bodyPr>
            <a:normAutofit/>
          </a:bodyPr>
          <a:lstStyle/>
          <a:p>
            <a:pPr marL="0" indent="0">
              <a:buNone/>
            </a:pPr>
            <a:r>
              <a:rPr lang="es-CL" sz="3200" dirty="0">
                <a:latin typeface="Aharoni" panose="02010803020104030203" pitchFamily="2" charset="-79"/>
                <a:cs typeface="Aharoni" panose="02010803020104030203" pitchFamily="2" charset="-79"/>
              </a:rPr>
              <a:t>Segmento HORECA</a:t>
            </a:r>
          </a:p>
        </p:txBody>
      </p:sp>
      <p:pic>
        <p:nvPicPr>
          <p:cNvPr id="1028" name="Picture 4" descr="https://r-cf.bstatic.com/images/hotel/max1024x768/234/23468615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3756" y="1573947"/>
            <a:ext cx="3579268" cy="2016834"/>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s://www.kintamani.id/wp-content/uploads/Restoran-la-Finca-Bali-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7925" y="3855170"/>
            <a:ext cx="3601209" cy="205740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8989" y="3855170"/>
            <a:ext cx="3599901" cy="2057402"/>
          </a:xfrm>
          <a:prstGeom prst="rect">
            <a:avLst/>
          </a:prstGeom>
        </p:spPr>
      </p:pic>
      <p:pic>
        <p:nvPicPr>
          <p:cNvPr id="1032" name="Picture 8" descr="https://s3-ap-southeast-1.amazonaws.com/magazine.job-like.com/magazine/wp-content/uploads/2018/04/17075528/nook-bali.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5933" y="3855170"/>
            <a:ext cx="3594021" cy="205740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88975" y="1573945"/>
            <a:ext cx="3601209" cy="2057402"/>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98989" y="1573945"/>
            <a:ext cx="3594021" cy="2057402"/>
          </a:xfrm>
          <a:prstGeom prst="rect">
            <a:avLst/>
          </a:prstGeom>
        </p:spPr>
      </p:pic>
    </p:spTree>
    <p:extLst>
      <p:ext uri="{BB962C8B-B14F-4D97-AF65-F5344CB8AC3E}">
        <p14:creationId xmlns:p14="http://schemas.microsoft.com/office/powerpoint/2010/main" val="34930677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D6C791-0C1C-4EF7-85B6-D821684441B2}"/>
              </a:ext>
            </a:extLst>
          </p:cNvPr>
          <p:cNvSpPr>
            <a:spLocks noGrp="1"/>
          </p:cNvSpPr>
          <p:nvPr>
            <p:ph type="title"/>
          </p:nvPr>
        </p:nvSpPr>
        <p:spPr>
          <a:xfrm>
            <a:off x="2676151" y="403833"/>
            <a:ext cx="7000035" cy="834720"/>
          </a:xfrm>
        </p:spPr>
        <p:txBody>
          <a:bodyPr vert="horz" lIns="91440" tIns="45720" rIns="91440" bIns="45720" rtlCol="0" anchor="b">
            <a:normAutofit/>
          </a:bodyPr>
          <a:lstStyle/>
          <a:p>
            <a:pPr algn="ctr"/>
            <a:r>
              <a:rPr lang="en-US" sz="3600" dirty="0">
                <a:latin typeface="Aharoni" panose="02010803020104030203" pitchFamily="2" charset="-79"/>
                <a:cs typeface="Aharoni" panose="02010803020104030203" pitchFamily="2" charset="-79"/>
              </a:rPr>
              <a:t>E-Commerce Indonesia</a:t>
            </a:r>
          </a:p>
        </p:txBody>
      </p:sp>
      <p:pic>
        <p:nvPicPr>
          <p:cNvPr id="4" name="Picture 3">
            <a:extLst>
              <a:ext uri="{FF2B5EF4-FFF2-40B4-BE49-F238E27FC236}">
                <a16:creationId xmlns="" xmlns:a16="http://schemas.microsoft.com/office/drawing/2014/main" id="{5E52146A-AF2A-4518-A735-1E3F5B5FBA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2344487" y="1407586"/>
            <a:ext cx="7850914" cy="3914832"/>
          </a:xfrm>
          <a:prstGeom prst="rect">
            <a:avLst/>
          </a:prstGeom>
          <a:effectLst>
            <a:outerShdw blurRad="50800" dist="50800" dir="5400000" algn="tl" rotWithShape="0">
              <a:prstClr val="black">
                <a:alpha val="43000"/>
              </a:prstClr>
            </a:outerShdw>
          </a:effectLst>
        </p:spPr>
      </p:pic>
      <p:sp>
        <p:nvSpPr>
          <p:cNvPr id="3" name="Rectangle 2"/>
          <p:cNvSpPr/>
          <p:nvPr/>
        </p:nvSpPr>
        <p:spPr>
          <a:xfrm>
            <a:off x="2074854" y="5418331"/>
            <a:ext cx="8705777" cy="923330"/>
          </a:xfrm>
          <a:prstGeom prst="rect">
            <a:avLst/>
          </a:prstGeom>
        </p:spPr>
        <p:txBody>
          <a:bodyPr wrap="square">
            <a:spAutoFit/>
          </a:bodyPr>
          <a:lstStyle/>
          <a:p>
            <a:pPr marL="285750" indent="-285750" algn="just">
              <a:spcAft>
                <a:spcPts val="600"/>
              </a:spcAft>
              <a:buFont typeface="Wingdings" panose="05000000000000000000" pitchFamily="2" charset="2"/>
              <a:buChar char="v"/>
            </a:pPr>
            <a:r>
              <a:rPr lang="es-ES" dirty="0">
                <a:latin typeface="Calibri" panose="020F0502020204030204" pitchFamily="34" charset="0"/>
              </a:rPr>
              <a:t>ASEAN tiene 7 </a:t>
            </a:r>
            <a:r>
              <a:rPr lang="es-ES" i="1" dirty="0" err="1">
                <a:latin typeface="Calibri" panose="020F0502020204030204" pitchFamily="34" charset="0"/>
              </a:rPr>
              <a:t>unicorns</a:t>
            </a:r>
            <a:r>
              <a:rPr lang="es-ES" i="1" dirty="0">
                <a:latin typeface="Calibri" panose="020F0502020204030204" pitchFamily="34" charset="0"/>
              </a:rPr>
              <a:t> (</a:t>
            </a:r>
            <a:r>
              <a:rPr lang="es-ES" dirty="0">
                <a:latin typeface="Calibri" panose="020F0502020204030204" pitchFamily="34" charset="0"/>
              </a:rPr>
              <a:t>empresa valorada +USD1.000 millones)  los cuales 4 son de Indonesia: </a:t>
            </a:r>
            <a:r>
              <a:rPr lang="es-ES" dirty="0" err="1">
                <a:latin typeface="Calibri" panose="020F0502020204030204" pitchFamily="34" charset="0"/>
              </a:rPr>
              <a:t>Gojek</a:t>
            </a:r>
            <a:r>
              <a:rPr lang="es-ES" dirty="0">
                <a:latin typeface="Calibri" panose="020F0502020204030204" pitchFamily="34" charset="0"/>
              </a:rPr>
              <a:t> (transporte, comida, servicio logística), </a:t>
            </a:r>
            <a:r>
              <a:rPr lang="es-ES" dirty="0" err="1">
                <a:latin typeface="Calibri" panose="020F0502020204030204" pitchFamily="34" charset="0"/>
              </a:rPr>
              <a:t>Traveloka</a:t>
            </a:r>
            <a:r>
              <a:rPr lang="es-ES" dirty="0">
                <a:latin typeface="Calibri" panose="020F0502020204030204" pitchFamily="34" charset="0"/>
              </a:rPr>
              <a:t> (agencia de viajes), </a:t>
            </a:r>
            <a:r>
              <a:rPr lang="es-ES" dirty="0" err="1">
                <a:latin typeface="Calibri" panose="020F0502020204030204" pitchFamily="34" charset="0"/>
              </a:rPr>
              <a:t>Bukapalak</a:t>
            </a:r>
            <a:r>
              <a:rPr lang="es-ES" dirty="0">
                <a:latin typeface="Calibri" panose="020F0502020204030204" pitchFamily="34" charset="0"/>
              </a:rPr>
              <a:t> (</a:t>
            </a:r>
            <a:r>
              <a:rPr lang="es-ES" dirty="0" err="1">
                <a:latin typeface="Calibri" panose="020F0502020204030204" pitchFamily="34" charset="0"/>
              </a:rPr>
              <a:t>marketplace</a:t>
            </a:r>
            <a:r>
              <a:rPr lang="es-ES" dirty="0">
                <a:latin typeface="Calibri" panose="020F0502020204030204" pitchFamily="34" charset="0"/>
              </a:rPr>
              <a:t>) y </a:t>
            </a:r>
            <a:r>
              <a:rPr lang="es-ES" dirty="0" err="1">
                <a:latin typeface="Calibri" panose="020F0502020204030204" pitchFamily="34" charset="0"/>
              </a:rPr>
              <a:t>Tokopedia</a:t>
            </a:r>
            <a:r>
              <a:rPr lang="es-ES" dirty="0">
                <a:latin typeface="Calibri" panose="020F0502020204030204" pitchFamily="34" charset="0"/>
              </a:rPr>
              <a:t> (</a:t>
            </a:r>
            <a:r>
              <a:rPr lang="es-ES" dirty="0" err="1">
                <a:latin typeface="Calibri" panose="020F0502020204030204" pitchFamily="34" charset="0"/>
              </a:rPr>
              <a:t>Marketplace</a:t>
            </a:r>
            <a:r>
              <a:rPr lang="es-ES" dirty="0">
                <a:latin typeface="Calibri" panose="020F0502020204030204" pitchFamily="34" charset="0"/>
              </a:rPr>
              <a:t>). </a:t>
            </a:r>
          </a:p>
        </p:txBody>
      </p:sp>
    </p:spTree>
    <p:extLst>
      <p:ext uri="{BB962C8B-B14F-4D97-AF65-F5344CB8AC3E}">
        <p14:creationId xmlns:p14="http://schemas.microsoft.com/office/powerpoint/2010/main" val="2776605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B10BC4EB-15B6-4563-B164-089AE4074225}"/>
              </a:ext>
            </a:extLst>
          </p:cNvPr>
          <p:cNvSpPr>
            <a:spLocks noGrp="1"/>
          </p:cNvSpPr>
          <p:nvPr>
            <p:ph type="title"/>
          </p:nvPr>
        </p:nvSpPr>
        <p:spPr>
          <a:xfrm>
            <a:off x="390525" y="3667125"/>
            <a:ext cx="2657475" cy="1422231"/>
          </a:xfrm>
        </p:spPr>
        <p:txBody>
          <a:bodyPr anchor="ctr">
            <a:normAutofit/>
          </a:bodyPr>
          <a:lstStyle/>
          <a:p>
            <a:pPr algn="ctr"/>
            <a:r>
              <a:rPr lang="es-CL" sz="3600" b="1" dirty="0">
                <a:latin typeface="Aharoni" panose="02010803020104030203" pitchFamily="2" charset="-79"/>
                <a:cs typeface="Aharoni" panose="02010803020104030203" pitchFamily="2" charset="-79"/>
              </a:rPr>
              <a:t>Gojek</a:t>
            </a:r>
          </a:p>
        </p:txBody>
      </p:sp>
      <p:sp>
        <p:nvSpPr>
          <p:cNvPr id="3" name="Content Placeholder 2">
            <a:extLst>
              <a:ext uri="{FF2B5EF4-FFF2-40B4-BE49-F238E27FC236}">
                <a16:creationId xmlns="" xmlns:a16="http://schemas.microsoft.com/office/drawing/2014/main" id="{7793CC66-C6C3-4528-8918-6311EC419553}"/>
              </a:ext>
            </a:extLst>
          </p:cNvPr>
          <p:cNvSpPr>
            <a:spLocks noGrp="1"/>
          </p:cNvSpPr>
          <p:nvPr>
            <p:ph idx="1"/>
          </p:nvPr>
        </p:nvSpPr>
        <p:spPr>
          <a:xfrm>
            <a:off x="3048000" y="3533775"/>
            <a:ext cx="9143980" cy="3248025"/>
          </a:xfrm>
        </p:spPr>
        <p:txBody>
          <a:bodyPr anchor="ctr">
            <a:normAutofit fontScale="85000" lnSpcReduction="20000"/>
          </a:bodyPr>
          <a:lstStyle/>
          <a:p>
            <a:pPr algn="just"/>
            <a:r>
              <a:rPr lang="es-CL" sz="1900" dirty="0">
                <a:latin typeface="Calibri" panose="020F0502020204030204" pitchFamily="34" charset="0"/>
              </a:rPr>
              <a:t>La aplicación </a:t>
            </a:r>
            <a:r>
              <a:rPr lang="es-CL" sz="1900" dirty="0" err="1">
                <a:latin typeface="Calibri" panose="020F0502020204030204" pitchFamily="34" charset="0"/>
              </a:rPr>
              <a:t>Gojek</a:t>
            </a:r>
            <a:r>
              <a:rPr lang="es-CL" sz="1900" dirty="0">
                <a:latin typeface="Calibri" panose="020F0502020204030204" pitchFamily="34" charset="0"/>
              </a:rPr>
              <a:t> se lanzó en enero de 2015 para que los usuarios de Indonesia proporcionaran servicios de uso compartido de motos (</a:t>
            </a:r>
            <a:r>
              <a:rPr lang="es-CL" sz="1900" dirty="0" err="1">
                <a:latin typeface="Calibri" panose="020F0502020204030204" pitchFamily="34" charset="0"/>
              </a:rPr>
              <a:t>GoRide</a:t>
            </a:r>
            <a:r>
              <a:rPr lang="es-CL" sz="1900" dirty="0">
                <a:latin typeface="Calibri" panose="020F0502020204030204" pitchFamily="34" charset="0"/>
              </a:rPr>
              <a:t>), entrega (</a:t>
            </a:r>
            <a:r>
              <a:rPr lang="es-CL" sz="1900" dirty="0" err="1">
                <a:latin typeface="Calibri" panose="020F0502020204030204" pitchFamily="34" charset="0"/>
              </a:rPr>
              <a:t>GoSend</a:t>
            </a:r>
            <a:r>
              <a:rPr lang="es-CL" sz="1900" dirty="0">
                <a:latin typeface="Calibri" panose="020F0502020204030204" pitchFamily="34" charset="0"/>
              </a:rPr>
              <a:t>) y compras (</a:t>
            </a:r>
            <a:r>
              <a:rPr lang="es-CL" sz="1900" dirty="0" err="1">
                <a:latin typeface="Calibri" panose="020F0502020204030204" pitchFamily="34" charset="0"/>
              </a:rPr>
              <a:t>GoMart</a:t>
            </a:r>
            <a:r>
              <a:rPr lang="es-CL" sz="1900" dirty="0">
                <a:latin typeface="Calibri" panose="020F0502020204030204" pitchFamily="34" charset="0"/>
              </a:rPr>
              <a:t>). Hoy en día, </a:t>
            </a:r>
            <a:r>
              <a:rPr lang="es-CL" sz="1900" dirty="0" err="1">
                <a:latin typeface="Calibri" panose="020F0502020204030204" pitchFamily="34" charset="0"/>
              </a:rPr>
              <a:t>Gojek</a:t>
            </a:r>
            <a:r>
              <a:rPr lang="es-CL" sz="1900" dirty="0">
                <a:latin typeface="Calibri" panose="020F0502020204030204" pitchFamily="34" charset="0"/>
              </a:rPr>
              <a:t> se ha transformado en una "Super App": una plataforma integral con más de 20 servicios, conectando a los usuarios con más de 2 millones de socios de controladores registrados, 400.000 comerciantes de </a:t>
            </a:r>
            <a:r>
              <a:rPr lang="es-CL" sz="1900" dirty="0" err="1">
                <a:latin typeface="Calibri" panose="020F0502020204030204" pitchFamily="34" charset="0"/>
              </a:rPr>
              <a:t>GoFood</a:t>
            </a:r>
            <a:r>
              <a:rPr lang="es-CL" sz="1900" dirty="0">
                <a:latin typeface="Calibri" panose="020F0502020204030204" pitchFamily="34" charset="0"/>
              </a:rPr>
              <a:t> y 60.000 proveedores de servicios </a:t>
            </a:r>
            <a:r>
              <a:rPr lang="es-CL" sz="1900" dirty="0" err="1">
                <a:latin typeface="Calibri" panose="020F0502020204030204" pitchFamily="34" charset="0"/>
              </a:rPr>
              <a:t>GoLife</a:t>
            </a:r>
            <a:r>
              <a:rPr lang="es-CL" sz="1900" dirty="0">
                <a:latin typeface="Calibri" panose="020F0502020204030204" pitchFamily="34" charset="0"/>
              </a:rPr>
              <a:t>, con un total de más de 130 millones de descargas totales en toda la región. Al proporcionarles acceso a productos y servicios en múltiples sectores, </a:t>
            </a:r>
            <a:r>
              <a:rPr lang="es-CL" sz="1900" dirty="0" err="1">
                <a:latin typeface="Calibri" panose="020F0502020204030204" pitchFamily="34" charset="0"/>
              </a:rPr>
              <a:t>Gojek</a:t>
            </a:r>
            <a:r>
              <a:rPr lang="es-CL" sz="1900" dirty="0">
                <a:latin typeface="Calibri" panose="020F0502020204030204" pitchFamily="34" charset="0"/>
              </a:rPr>
              <a:t> ha ayudado y sigue ayudando a crear más valor para la sociedad, mejorando la eficiencia y la productividad, así como aumentando la inclusión financiera.</a:t>
            </a:r>
          </a:p>
          <a:p>
            <a:pPr algn="just"/>
            <a:r>
              <a:rPr lang="es-CL" sz="1900" dirty="0" err="1">
                <a:latin typeface="Calibri" panose="020F0502020204030204" pitchFamily="34" charset="0"/>
              </a:rPr>
              <a:t>Gojek</a:t>
            </a:r>
            <a:r>
              <a:rPr lang="es-CL" sz="1900" dirty="0">
                <a:latin typeface="Calibri" panose="020F0502020204030204" pitchFamily="34" charset="0"/>
              </a:rPr>
              <a:t> ha anunciado formalmente su expansión internacional en Vietnam, Singapur y Tailandia. El grupo continúa dejando su marca en cinco países del sudeste asiático, que comprende un total de 207 ciudades.</a:t>
            </a:r>
          </a:p>
          <a:p>
            <a:pPr algn="just"/>
            <a:r>
              <a:rPr lang="es-CL" altLang="es-CL" sz="1900" dirty="0" err="1">
                <a:latin typeface="Calibri" panose="020F0502020204030204" pitchFamily="34" charset="0"/>
              </a:rPr>
              <a:t>Gojek</a:t>
            </a:r>
            <a:r>
              <a:rPr lang="es-CL" altLang="es-CL" sz="1900" dirty="0">
                <a:latin typeface="Calibri" panose="020F0502020204030204" pitchFamily="34" charset="0"/>
              </a:rPr>
              <a:t> se dedica a crear y ampliar el impacto socioeconómico positivo en el ecosistema de usuarios, socios conductores, socios empresariales y </a:t>
            </a:r>
            <a:r>
              <a:rPr lang="es-CL" altLang="es-CL" sz="1900" dirty="0" err="1">
                <a:latin typeface="Calibri" panose="020F0502020204030204" pitchFamily="34" charset="0"/>
              </a:rPr>
              <a:t>micro-pequeñas</a:t>
            </a:r>
            <a:r>
              <a:rPr lang="es-CL" altLang="es-CL" sz="1900" dirty="0">
                <a:latin typeface="Calibri" panose="020F0502020204030204" pitchFamily="34" charset="0"/>
              </a:rPr>
              <a:t> medianas empresas, así como proveedores de servicios.</a:t>
            </a:r>
            <a:endParaRPr lang="es-CL" sz="1100" dirty="0"/>
          </a:p>
        </p:txBody>
      </p:sp>
      <p:pic>
        <p:nvPicPr>
          <p:cNvPr id="5" name="Picture 4" descr="A group of people riding on the back of a motorcycle&#10;&#10;Description automatically generated">
            <a:extLst>
              <a:ext uri="{FF2B5EF4-FFF2-40B4-BE49-F238E27FC236}">
                <a16:creationId xmlns="" xmlns:a16="http://schemas.microsoft.com/office/drawing/2014/main" id="{848FDCEC-FECE-4AF1-B558-8C63793A56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1026" name="Picture 2" descr="Gojek · GitHub">
            <a:extLst>
              <a:ext uri="{FF2B5EF4-FFF2-40B4-BE49-F238E27FC236}">
                <a16:creationId xmlns="" xmlns:a16="http://schemas.microsoft.com/office/drawing/2014/main" id="{34E8B8B9-BC99-468C-872F-B31BC039922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8147" y="4651088"/>
            <a:ext cx="1422231" cy="14222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331877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9A9FD718-71B0-4CAF-B383-871349C7D7E9}"/>
              </a:ext>
            </a:extLst>
          </p:cNvPr>
          <p:cNvSpPr>
            <a:spLocks noGrp="1"/>
          </p:cNvSpPr>
          <p:nvPr>
            <p:ph type="body" idx="1"/>
          </p:nvPr>
        </p:nvSpPr>
        <p:spPr>
          <a:xfrm>
            <a:off x="663072" y="1074463"/>
            <a:ext cx="8825658" cy="860400"/>
          </a:xfrm>
        </p:spPr>
        <p:txBody>
          <a:bodyPr/>
          <a:lstStyle/>
          <a:p>
            <a:r>
              <a:rPr lang="es-CL" b="1" dirty="0"/>
              <a:t>indonesia</a:t>
            </a:r>
          </a:p>
          <a:p>
            <a:endParaRPr lang="es-CL" dirty="0"/>
          </a:p>
        </p:txBody>
      </p:sp>
      <p:sp>
        <p:nvSpPr>
          <p:cNvPr id="4" name="Title 1"/>
          <p:cNvSpPr txBox="1">
            <a:spLocks/>
          </p:cNvSpPr>
          <p:nvPr/>
        </p:nvSpPr>
        <p:spPr>
          <a:xfrm>
            <a:off x="648930" y="629267"/>
            <a:ext cx="5656120" cy="806584"/>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4000" b="0" i="0" kern="1200" cap="none">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err="1">
                <a:latin typeface="Aharoni" panose="02010803020104030203" pitchFamily="2" charset="-79"/>
                <a:cs typeface="Aharoni" panose="02010803020104030203" pitchFamily="2" charset="-79"/>
              </a:rPr>
              <a:t>Desafíos</a:t>
            </a:r>
            <a:r>
              <a:rPr lang="en-US" sz="3600" dirty="0">
                <a:latin typeface="Aharoni" panose="02010803020104030203" pitchFamily="2" charset="-79"/>
                <a:cs typeface="Aharoni" panose="02010803020104030203" pitchFamily="2" charset="-79"/>
              </a:rPr>
              <a:t> y </a:t>
            </a:r>
            <a:r>
              <a:rPr lang="en-US" sz="3600" dirty="0" err="1">
                <a:latin typeface="Aharoni" panose="02010803020104030203" pitchFamily="2" charset="-79"/>
                <a:cs typeface="Aharoni" panose="02010803020104030203" pitchFamily="2" charset="-79"/>
              </a:rPr>
              <a:t>Oportunidades</a:t>
            </a:r>
            <a:endParaRPr lang="en-US" sz="3600" dirty="0">
              <a:latin typeface="Aharoni" panose="02010803020104030203" pitchFamily="2" charset="-79"/>
              <a:cs typeface="Aharoni" panose="02010803020104030203" pitchFamily="2" charset="-79"/>
            </a:endParaRPr>
          </a:p>
        </p:txBody>
      </p:sp>
      <p:sp>
        <p:nvSpPr>
          <p:cNvPr id="2" name="Rectangle 1"/>
          <p:cNvSpPr/>
          <p:nvPr/>
        </p:nvSpPr>
        <p:spPr>
          <a:xfrm>
            <a:off x="1087849" y="2111255"/>
            <a:ext cx="8353569" cy="1094146"/>
          </a:xfrm>
          <a:prstGeom prst="rect">
            <a:avLst/>
          </a:prstGeom>
        </p:spPr>
        <p:txBody>
          <a:bodyPr wrap="none">
            <a:spAutoFit/>
          </a:bodyPr>
          <a:lstStyle/>
          <a:p>
            <a:pPr marL="285750" indent="-285750">
              <a:lnSpc>
                <a:spcPct val="90000"/>
              </a:lnSpc>
              <a:buFont typeface="Wingdings" panose="05000000000000000000" pitchFamily="2" charset="2"/>
              <a:buChar char="Ø"/>
            </a:pPr>
            <a:r>
              <a:rPr lang="es-CL" dirty="0" smtClean="0"/>
              <a:t>Atención a contexto regulatorio y normas proteccionistas.</a:t>
            </a:r>
          </a:p>
          <a:p>
            <a:pPr marL="285750" indent="-285750">
              <a:lnSpc>
                <a:spcPct val="90000"/>
              </a:lnSpc>
              <a:buFont typeface="Wingdings" panose="05000000000000000000" pitchFamily="2" charset="2"/>
              <a:buChar char="Ø"/>
            </a:pPr>
            <a:r>
              <a:rPr lang="es-CL" dirty="0" smtClean="0"/>
              <a:t>Religión juega un rol importante en aspectos de comercio y consumo.</a:t>
            </a:r>
          </a:p>
          <a:p>
            <a:pPr marL="285750" indent="-285750">
              <a:lnSpc>
                <a:spcPct val="90000"/>
              </a:lnSpc>
              <a:buFont typeface="Wingdings" panose="05000000000000000000" pitchFamily="2" charset="2"/>
              <a:buChar char="Ø"/>
            </a:pPr>
            <a:r>
              <a:rPr lang="es-CL" dirty="0" smtClean="0"/>
              <a:t>Inteligencia de mercado.</a:t>
            </a:r>
          </a:p>
          <a:p>
            <a:pPr marL="285750" indent="-285750">
              <a:lnSpc>
                <a:spcPct val="90000"/>
              </a:lnSpc>
              <a:buFont typeface="Wingdings" panose="05000000000000000000" pitchFamily="2" charset="2"/>
              <a:buChar char="Ø"/>
            </a:pPr>
            <a:r>
              <a:rPr lang="es-CL" dirty="0" smtClean="0"/>
              <a:t>Visitar el mercado y </a:t>
            </a:r>
            <a:r>
              <a:rPr lang="es-ES_tradnl" dirty="0" smtClean="0"/>
              <a:t>a</a:t>
            </a:r>
            <a:r>
              <a:rPr lang="es-CL" dirty="0" smtClean="0"/>
              <a:t>treverse!</a:t>
            </a:r>
          </a:p>
        </p:txBody>
      </p:sp>
    </p:spTree>
    <p:extLst>
      <p:ext uri="{BB962C8B-B14F-4D97-AF65-F5344CB8AC3E}">
        <p14:creationId xmlns:p14="http://schemas.microsoft.com/office/powerpoint/2010/main" val="23786753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1">
            <a:extLst>
              <a:ext uri="{FF2B5EF4-FFF2-40B4-BE49-F238E27FC236}">
                <a16:creationId xmlns="" xmlns:a16="http://schemas.microsoft.com/office/drawing/2014/main" id="{0841C837-DCED-4CE1-A7B2-94C2D0581E1E}"/>
              </a:ext>
            </a:extLst>
          </p:cNvPr>
          <p:cNvSpPr txBox="1">
            <a:spLocks/>
          </p:cNvSpPr>
          <p:nvPr/>
        </p:nvSpPr>
        <p:spPr>
          <a:xfrm>
            <a:off x="244755" y="3047539"/>
            <a:ext cx="7176977" cy="23876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i="0" kern="1200" cap="none">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L" sz="6600" b="1" dirty="0">
                <a:ln>
                  <a:solidFill>
                    <a:schemeClr val="bg1"/>
                  </a:solidFill>
                </a:ln>
                <a:latin typeface="Aharoni" panose="02010803020104030203" pitchFamily="2" charset="-79"/>
                <a:cs typeface="Aharoni" panose="02010803020104030203" pitchFamily="2" charset="-79"/>
              </a:rPr>
              <a:t>Gracias</a:t>
            </a:r>
          </a:p>
        </p:txBody>
      </p:sp>
      <p:sp>
        <p:nvSpPr>
          <p:cNvPr id="7" name="Subtitle 2">
            <a:extLst>
              <a:ext uri="{FF2B5EF4-FFF2-40B4-BE49-F238E27FC236}">
                <a16:creationId xmlns="" xmlns:a16="http://schemas.microsoft.com/office/drawing/2014/main" id="{E72D84F0-E8D0-48A2-AB06-EF189C625D07}"/>
              </a:ext>
            </a:extLst>
          </p:cNvPr>
          <p:cNvSpPr txBox="1">
            <a:spLocks/>
          </p:cNvSpPr>
          <p:nvPr/>
        </p:nvSpPr>
        <p:spPr>
          <a:xfrm>
            <a:off x="297981" y="5259823"/>
            <a:ext cx="6715338" cy="958097"/>
          </a:xfrm>
          <a:prstGeom prst="rect">
            <a:avLst/>
          </a:prstGeom>
          <a:noFill/>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endParaRPr lang="es-CL" b="1" dirty="0">
              <a:solidFill>
                <a:schemeClr val="tx1"/>
              </a:solidFill>
            </a:endParaRPr>
          </a:p>
        </p:txBody>
      </p:sp>
      <p:pic>
        <p:nvPicPr>
          <p:cNvPr id="8" name="Picture 7" descr="A screenshot of a cell phone&#10;&#10;Description automatically generated">
            <a:extLst>
              <a:ext uri="{FF2B5EF4-FFF2-40B4-BE49-F238E27FC236}">
                <a16:creationId xmlns="" xmlns:a16="http://schemas.microsoft.com/office/drawing/2014/main" id="{EC92AB97-F430-4DF6-BA68-559971B70D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344152" y="87107"/>
            <a:ext cx="1581148" cy="1512631"/>
          </a:xfrm>
          <a:prstGeom prst="rect">
            <a:avLst/>
          </a:prstGeom>
        </p:spPr>
      </p:pic>
      <p:sp>
        <p:nvSpPr>
          <p:cNvPr id="2" name="Rectangle 1"/>
          <p:cNvSpPr/>
          <p:nvPr/>
        </p:nvSpPr>
        <p:spPr>
          <a:xfrm>
            <a:off x="450239" y="5292567"/>
            <a:ext cx="3731573" cy="369332"/>
          </a:xfrm>
          <a:prstGeom prst="rect">
            <a:avLst/>
          </a:prstGeom>
          <a:solidFill>
            <a:schemeClr val="tx1"/>
          </a:solidFill>
        </p:spPr>
        <p:txBody>
          <a:bodyPr wrap="none">
            <a:spAutoFit/>
          </a:bodyPr>
          <a:lstStyle/>
          <a:p>
            <a:pPr>
              <a:spcBef>
                <a:spcPct val="0"/>
              </a:spcBef>
            </a:pPr>
            <a:r>
              <a:rPr lang="es-CL" b="1" dirty="0" smtClean="0">
                <a:ln>
                  <a:solidFill>
                    <a:schemeClr val="bg1"/>
                  </a:solidFill>
                </a:ln>
                <a:solidFill>
                  <a:schemeClr val="bg1"/>
                </a:solidFill>
                <a:latin typeface="Aharoni" panose="02010803020104030203" pitchFamily="2" charset="-79"/>
                <a:cs typeface="Aharoni" panose="02010803020104030203" pitchFamily="2" charset="-79"/>
              </a:rPr>
              <a:t>Fernando.Balart@minagri.gob.cl</a:t>
            </a:r>
            <a:endParaRPr lang="es-CL" b="1" dirty="0">
              <a:ln>
                <a:solidFill>
                  <a:schemeClr val="bg1"/>
                </a:solidFill>
              </a:ln>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251082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 name="Picture 6" descr="Download Free png Download World Map Png Vector Download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11788"/>
            <a:ext cx="12192000" cy="4483473"/>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p:nvPr/>
        </p:nvSpPr>
        <p:spPr>
          <a:xfrm>
            <a:off x="10472644" y="0"/>
            <a:ext cx="742297" cy="1144863"/>
          </a:xfrm>
          <a:prstGeom prst="rect">
            <a:avLst/>
          </a:prstGeom>
          <a:solidFill>
            <a:srgbClr val="B1151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532617" y="4382680"/>
            <a:ext cx="987507" cy="646331"/>
          </a:xfrm>
          <a:prstGeom prst="rect">
            <a:avLst/>
          </a:prstGeom>
          <a:noFill/>
        </p:spPr>
        <p:txBody>
          <a:bodyPr wrap="none" rtlCol="0">
            <a:spAutoFit/>
          </a:bodyPr>
          <a:lstStyle/>
          <a:p>
            <a:r>
              <a:rPr lang="en-US" dirty="0">
                <a:solidFill>
                  <a:srgbClr val="000000"/>
                </a:solidFill>
              </a:rPr>
              <a:t>Java</a:t>
            </a:r>
          </a:p>
          <a:p>
            <a:r>
              <a:rPr lang="en-US" dirty="0">
                <a:solidFill>
                  <a:srgbClr val="000000"/>
                </a:solidFill>
              </a:rPr>
              <a:t>145 mill</a:t>
            </a:r>
          </a:p>
        </p:txBody>
      </p:sp>
      <p:sp>
        <p:nvSpPr>
          <p:cNvPr id="15" name="TextBox 14"/>
          <p:cNvSpPr txBox="1"/>
          <p:nvPr/>
        </p:nvSpPr>
        <p:spPr>
          <a:xfrm>
            <a:off x="653227" y="2808840"/>
            <a:ext cx="1119492" cy="646331"/>
          </a:xfrm>
          <a:prstGeom prst="rect">
            <a:avLst/>
          </a:prstGeom>
          <a:noFill/>
        </p:spPr>
        <p:txBody>
          <a:bodyPr wrap="none" rtlCol="0">
            <a:spAutoFit/>
          </a:bodyPr>
          <a:lstStyle/>
          <a:p>
            <a:r>
              <a:rPr lang="en-US" dirty="0">
                <a:solidFill>
                  <a:srgbClr val="000000"/>
                </a:solidFill>
              </a:rPr>
              <a:t>Sumatra</a:t>
            </a:r>
          </a:p>
          <a:p>
            <a:r>
              <a:rPr lang="en-US" dirty="0">
                <a:solidFill>
                  <a:srgbClr val="000000"/>
                </a:solidFill>
              </a:rPr>
              <a:t>50 mill</a:t>
            </a:r>
          </a:p>
        </p:txBody>
      </p:sp>
      <p:sp>
        <p:nvSpPr>
          <p:cNvPr id="16" name="TextBox 15"/>
          <p:cNvSpPr txBox="1"/>
          <p:nvPr/>
        </p:nvSpPr>
        <p:spPr>
          <a:xfrm>
            <a:off x="6833070" y="1404594"/>
            <a:ext cx="1121521" cy="646331"/>
          </a:xfrm>
          <a:prstGeom prst="rect">
            <a:avLst/>
          </a:prstGeom>
          <a:noFill/>
        </p:spPr>
        <p:txBody>
          <a:bodyPr wrap="none" rtlCol="0">
            <a:spAutoFit/>
          </a:bodyPr>
          <a:lstStyle/>
          <a:p>
            <a:r>
              <a:rPr lang="en-US" dirty="0">
                <a:solidFill>
                  <a:srgbClr val="000000"/>
                </a:solidFill>
              </a:rPr>
              <a:t>Sulawesi</a:t>
            </a:r>
          </a:p>
          <a:p>
            <a:r>
              <a:rPr lang="en-US" dirty="0">
                <a:solidFill>
                  <a:srgbClr val="000000"/>
                </a:solidFill>
              </a:rPr>
              <a:t>21,3 mill</a:t>
            </a:r>
          </a:p>
        </p:txBody>
      </p:sp>
      <p:sp>
        <p:nvSpPr>
          <p:cNvPr id="17" name="TextBox 16"/>
          <p:cNvSpPr txBox="1"/>
          <p:nvPr/>
        </p:nvSpPr>
        <p:spPr>
          <a:xfrm>
            <a:off x="4195150" y="3068571"/>
            <a:ext cx="1462810" cy="646331"/>
          </a:xfrm>
          <a:prstGeom prst="rect">
            <a:avLst/>
          </a:prstGeom>
          <a:noFill/>
        </p:spPr>
        <p:txBody>
          <a:bodyPr wrap="none" rtlCol="0">
            <a:spAutoFit/>
          </a:bodyPr>
          <a:lstStyle/>
          <a:p>
            <a:r>
              <a:rPr lang="en-US" dirty="0">
                <a:solidFill>
                  <a:srgbClr val="000000"/>
                </a:solidFill>
              </a:rPr>
              <a:t>Kalimantan</a:t>
            </a:r>
          </a:p>
          <a:p>
            <a:r>
              <a:rPr lang="en-US" dirty="0">
                <a:solidFill>
                  <a:srgbClr val="000000"/>
                </a:solidFill>
              </a:rPr>
              <a:t>18,4 mill</a:t>
            </a:r>
          </a:p>
        </p:txBody>
      </p:sp>
      <p:sp>
        <p:nvSpPr>
          <p:cNvPr id="18" name="TextBox 17"/>
          <p:cNvSpPr txBox="1"/>
          <p:nvPr/>
        </p:nvSpPr>
        <p:spPr>
          <a:xfrm>
            <a:off x="11140585" y="1977721"/>
            <a:ext cx="934420" cy="646331"/>
          </a:xfrm>
          <a:prstGeom prst="rect">
            <a:avLst/>
          </a:prstGeom>
          <a:noFill/>
        </p:spPr>
        <p:txBody>
          <a:bodyPr wrap="none" rtlCol="0">
            <a:spAutoFit/>
          </a:bodyPr>
          <a:lstStyle/>
          <a:p>
            <a:r>
              <a:rPr lang="en-US" dirty="0">
                <a:solidFill>
                  <a:srgbClr val="000000"/>
                </a:solidFill>
              </a:rPr>
              <a:t>Papua</a:t>
            </a:r>
          </a:p>
          <a:p>
            <a:r>
              <a:rPr lang="en-US" dirty="0">
                <a:solidFill>
                  <a:srgbClr val="000000"/>
                </a:solidFill>
              </a:rPr>
              <a:t>4,5 mill</a:t>
            </a:r>
          </a:p>
        </p:txBody>
      </p:sp>
      <p:sp>
        <p:nvSpPr>
          <p:cNvPr id="19" name="TextBox 18"/>
          <p:cNvSpPr txBox="1"/>
          <p:nvPr/>
        </p:nvSpPr>
        <p:spPr>
          <a:xfrm>
            <a:off x="5041593" y="4545066"/>
            <a:ext cx="923487" cy="646331"/>
          </a:xfrm>
          <a:prstGeom prst="rect">
            <a:avLst/>
          </a:prstGeom>
          <a:noFill/>
        </p:spPr>
        <p:txBody>
          <a:bodyPr wrap="none" rtlCol="0">
            <a:spAutoFit/>
          </a:bodyPr>
          <a:lstStyle/>
          <a:p>
            <a:r>
              <a:rPr lang="en-US" dirty="0">
                <a:solidFill>
                  <a:srgbClr val="000000"/>
                </a:solidFill>
              </a:rPr>
              <a:t>Bali</a:t>
            </a:r>
          </a:p>
          <a:p>
            <a:r>
              <a:rPr lang="en-US" dirty="0">
                <a:solidFill>
                  <a:srgbClr val="000000"/>
                </a:solidFill>
              </a:rPr>
              <a:t>4,2 mill</a:t>
            </a:r>
          </a:p>
        </p:txBody>
      </p:sp>
      <p:sp>
        <p:nvSpPr>
          <p:cNvPr id="20" name="TextBox 19"/>
          <p:cNvSpPr txBox="1"/>
          <p:nvPr/>
        </p:nvSpPr>
        <p:spPr>
          <a:xfrm>
            <a:off x="5193994" y="3731488"/>
            <a:ext cx="1080043" cy="646331"/>
          </a:xfrm>
          <a:prstGeom prst="rect">
            <a:avLst/>
          </a:prstGeom>
          <a:noFill/>
        </p:spPr>
        <p:txBody>
          <a:bodyPr wrap="none" rtlCol="0">
            <a:spAutoFit/>
          </a:bodyPr>
          <a:lstStyle/>
          <a:p>
            <a:r>
              <a:rPr lang="en-US" dirty="0">
                <a:solidFill>
                  <a:srgbClr val="000000"/>
                </a:solidFill>
              </a:rPr>
              <a:t>Madura</a:t>
            </a:r>
          </a:p>
          <a:p>
            <a:r>
              <a:rPr lang="en-US" dirty="0">
                <a:solidFill>
                  <a:srgbClr val="000000"/>
                </a:solidFill>
              </a:rPr>
              <a:t>3,6 mill</a:t>
            </a:r>
          </a:p>
        </p:txBody>
      </p:sp>
    </p:spTree>
    <p:extLst>
      <p:ext uri="{BB962C8B-B14F-4D97-AF65-F5344CB8AC3E}">
        <p14:creationId xmlns:p14="http://schemas.microsoft.com/office/powerpoint/2010/main" val="723498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7773140" cy="730028"/>
          </a:xfrm>
        </p:spPr>
        <p:txBody>
          <a:bodyPr>
            <a:normAutofit/>
          </a:bodyPr>
          <a:lstStyle/>
          <a:p>
            <a:r>
              <a:rPr lang="en-US" sz="3600" b="1" dirty="0" err="1">
                <a:latin typeface="Aharoni" panose="02010803020104030203" pitchFamily="2" charset="-79"/>
                <a:cs typeface="Aharoni" panose="02010803020104030203" pitchFamily="2" charset="-79"/>
              </a:rPr>
              <a:t>Principales</a:t>
            </a:r>
            <a:r>
              <a:rPr lang="en-US" sz="3600" b="1" dirty="0">
                <a:latin typeface="Aharoni" panose="02010803020104030203" pitchFamily="2" charset="-79"/>
                <a:cs typeface="Aharoni" panose="02010803020104030203" pitchFamily="2" charset="-79"/>
              </a:rPr>
              <a:t> </a:t>
            </a:r>
            <a:r>
              <a:rPr lang="en-US" sz="3600" b="1" dirty="0" err="1">
                <a:latin typeface="Aharoni" panose="02010803020104030203" pitchFamily="2" charset="-79"/>
                <a:cs typeface="Aharoni" panose="02010803020104030203" pitchFamily="2" charset="-79"/>
              </a:rPr>
              <a:t>Ciudades</a:t>
            </a:r>
            <a:endParaRPr lang="en-US" sz="3600" b="1" dirty="0">
              <a:latin typeface="Aharoni" panose="02010803020104030203" pitchFamily="2" charset="-79"/>
              <a:cs typeface="Aharoni" panose="02010803020104030203" pitchFamily="2" charset="-79"/>
            </a:endParaRPr>
          </a:p>
        </p:txBody>
      </p:sp>
      <p:sp>
        <p:nvSpPr>
          <p:cNvPr id="3" name="Content Placeholder 2"/>
          <p:cNvSpPr>
            <a:spLocks noGrp="1"/>
          </p:cNvSpPr>
          <p:nvPr>
            <p:ph sz="half" idx="1"/>
          </p:nvPr>
        </p:nvSpPr>
        <p:spPr>
          <a:xfrm>
            <a:off x="838199" y="1095155"/>
            <a:ext cx="5438314" cy="2333846"/>
          </a:xfrm>
        </p:spPr>
        <p:txBody>
          <a:bodyPr>
            <a:normAutofit fontScale="92500" lnSpcReduction="10000"/>
          </a:bodyPr>
          <a:lstStyle/>
          <a:p>
            <a:r>
              <a:rPr lang="en-US" sz="2400" dirty="0" err="1">
                <a:latin typeface="Century Gothic" panose="020B0502020202020204" pitchFamily="34" charset="0"/>
              </a:rPr>
              <a:t>Yakarta</a:t>
            </a:r>
            <a:endParaRPr lang="en-US" sz="2000" dirty="0">
              <a:latin typeface="Century Gothic" panose="020B0502020202020204" pitchFamily="34" charset="0"/>
            </a:endParaRPr>
          </a:p>
          <a:p>
            <a:pPr marL="0" indent="0" algn="just">
              <a:buNone/>
            </a:pPr>
            <a:r>
              <a:rPr lang="es-ES" sz="1600" dirty="0">
                <a:latin typeface="Century Gothic" panose="020B0502020202020204" pitchFamily="34" charset="0"/>
              </a:rPr>
              <a:t>Yakarta es la ciudad más grande de Indonesia. No sólo la capital de Indonesia, también es la capital económica y financiera. Yakarta es la ciudad más grande del sudeste asiático, con población de alrededor de 9,5 millones de personas. Si se considera la población del Gran Yakarta, ésta alcanza aproximadamente 30 millones de personas, siendo una de las ciudades más pobladas del mundo.</a:t>
            </a:r>
          </a:p>
          <a:p>
            <a:pPr marL="0" indent="0">
              <a:buNone/>
            </a:pPr>
            <a:endParaRPr lang="en-US" sz="2000" dirty="0"/>
          </a:p>
        </p:txBody>
      </p:sp>
      <p:sp>
        <p:nvSpPr>
          <p:cNvPr id="4" name="Content Placeholder 3"/>
          <p:cNvSpPr>
            <a:spLocks noGrp="1"/>
          </p:cNvSpPr>
          <p:nvPr>
            <p:ph sz="half" idx="2"/>
          </p:nvPr>
        </p:nvSpPr>
        <p:spPr>
          <a:xfrm>
            <a:off x="6639791" y="1095154"/>
            <a:ext cx="5101936" cy="5471902"/>
          </a:xfrm>
        </p:spPr>
        <p:txBody>
          <a:bodyPr>
            <a:normAutofit fontScale="92500" lnSpcReduction="10000"/>
          </a:bodyPr>
          <a:lstStyle/>
          <a:p>
            <a:r>
              <a:rPr lang="en-US" sz="2400" dirty="0">
                <a:latin typeface="Century Gothic" panose="020B0502020202020204" pitchFamily="34" charset="0"/>
              </a:rPr>
              <a:t>Surabaya</a:t>
            </a:r>
            <a:endParaRPr lang="en-US" sz="2000" dirty="0">
              <a:latin typeface="Century Gothic" panose="020B0502020202020204" pitchFamily="34" charset="0"/>
            </a:endParaRPr>
          </a:p>
          <a:p>
            <a:pPr marL="0" indent="0" algn="just">
              <a:buNone/>
            </a:pPr>
            <a:r>
              <a:rPr lang="es-ES" sz="1600" dirty="0">
                <a:latin typeface="Century Gothic" panose="020B0502020202020204" pitchFamily="34" charset="0"/>
              </a:rPr>
              <a:t>Surabaya es la segunda ciudad más grande de Indonesia y la capital de la provincia de Java Oriental con una población de 2.611.506 personas. Se considera a Surabaya como un polo empresarial emergente y una de las ciudades secundarias más relevantes del país.</a:t>
            </a:r>
          </a:p>
          <a:p>
            <a:pPr marL="0" indent="0">
              <a:buNone/>
            </a:pPr>
            <a:endParaRPr lang="en-US" sz="2000" dirty="0"/>
          </a:p>
        </p:txBody>
      </p:sp>
      <p:pic>
        <p:nvPicPr>
          <p:cNvPr id="1026" name="Picture 2" descr="http://dparagon.com/wp-content/uploads/2018/12/jakarta-information.jp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8197" y="3592664"/>
            <a:ext cx="4978317" cy="280030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dparagon.com/wp-content/uploads/2018/12/Kota-Surabay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45288" y="3592664"/>
            <a:ext cx="4890942" cy="28367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16362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1445" y="824666"/>
            <a:ext cx="5181600" cy="1931095"/>
          </a:xfrm>
        </p:spPr>
        <p:txBody>
          <a:bodyPr>
            <a:normAutofit fontScale="85000" lnSpcReduction="10000"/>
          </a:bodyPr>
          <a:lstStyle/>
          <a:p>
            <a:r>
              <a:rPr lang="en-US" sz="2800" dirty="0">
                <a:latin typeface="Century Gothic" panose="020B0502020202020204" pitchFamily="34" charset="0"/>
              </a:rPr>
              <a:t>Medan</a:t>
            </a:r>
            <a:endParaRPr lang="en-US" sz="2400" dirty="0">
              <a:latin typeface="Century Gothic" panose="020B0502020202020204" pitchFamily="34" charset="0"/>
            </a:endParaRPr>
          </a:p>
          <a:p>
            <a:pPr marL="0" indent="0" algn="just">
              <a:buNone/>
            </a:pPr>
            <a:r>
              <a:rPr lang="es-ES" sz="1600" dirty="0">
                <a:latin typeface="Century Gothic" panose="020B0502020202020204" pitchFamily="34" charset="0"/>
              </a:rPr>
              <a:t>Medan es la ciudad más grande en la isla de Sumatra con una población de 2.029.797 personas.  La población china de Medan es preponderante ya que controlan las principales actividades comerciales de la ciudad. Medan también es la puerta internacional a la isla de Sumatra que goza de crecientes plantaciones de tabaco, café, caucho, aceite de palma y azúcar.</a:t>
            </a:r>
          </a:p>
          <a:p>
            <a:pPr marL="0" indent="0" algn="just">
              <a:buNone/>
            </a:pPr>
            <a:endParaRPr lang="es-ES" sz="2400" dirty="0"/>
          </a:p>
        </p:txBody>
      </p:sp>
      <p:sp>
        <p:nvSpPr>
          <p:cNvPr id="4" name="Content Placeholder 3"/>
          <p:cNvSpPr>
            <a:spLocks noGrp="1"/>
          </p:cNvSpPr>
          <p:nvPr>
            <p:ph sz="half" idx="2"/>
          </p:nvPr>
        </p:nvSpPr>
        <p:spPr>
          <a:xfrm>
            <a:off x="5905499" y="824666"/>
            <a:ext cx="5915487" cy="2806301"/>
          </a:xfrm>
        </p:spPr>
        <p:txBody>
          <a:bodyPr>
            <a:normAutofit fontScale="85000" lnSpcReduction="10000"/>
          </a:bodyPr>
          <a:lstStyle/>
          <a:p>
            <a:r>
              <a:rPr lang="en-US" sz="2800" dirty="0">
                <a:latin typeface="Century Gothic" panose="020B0502020202020204" pitchFamily="34" charset="0"/>
              </a:rPr>
              <a:t>Bali</a:t>
            </a:r>
            <a:endParaRPr lang="en-US" dirty="0">
              <a:latin typeface="Century Gothic" panose="020B0502020202020204" pitchFamily="34" charset="0"/>
            </a:endParaRPr>
          </a:p>
          <a:p>
            <a:pPr marL="0" indent="0" algn="just">
              <a:buNone/>
            </a:pPr>
            <a:r>
              <a:rPr lang="es-ES" dirty="0">
                <a:latin typeface="Century Gothic" panose="020B0502020202020204" pitchFamily="34" charset="0"/>
              </a:rPr>
              <a:t>También conocida como Isla de los Dioses, es famosa por sus variado paisajes de montañas, playas de arena y terrazas de arroz con cultura única. Este es uno de los destinos más populares del mundo. Tiene un gran número de atracciones culturales, surf, y buceo con enorme variedad de alojamientos. Bali recibe más de 7 millones de turistas al año. Su población es de 4,2 millones de habitantes.</a:t>
            </a:r>
          </a:p>
          <a:p>
            <a:pPr marL="0" indent="0">
              <a:buNone/>
            </a:pPr>
            <a:endParaRPr lang="en-US" sz="2000"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48923" y="3429000"/>
            <a:ext cx="5628638" cy="3166109"/>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6353" y="3429000"/>
            <a:ext cx="4451783" cy="3145102"/>
          </a:xfrm>
          <a:prstGeom prst="rect">
            <a:avLst/>
          </a:prstGeom>
        </p:spPr>
      </p:pic>
    </p:spTree>
    <p:extLst>
      <p:ext uri="{BB962C8B-B14F-4D97-AF65-F5344CB8AC3E}">
        <p14:creationId xmlns:p14="http://schemas.microsoft.com/office/powerpoint/2010/main" val="7404485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1490" y="365760"/>
            <a:ext cx="5562600" cy="6309360"/>
          </a:xfrm>
        </p:spPr>
        <p:txBody>
          <a:bodyPr/>
          <a:lstStyle/>
          <a:p>
            <a:r>
              <a:rPr lang="en-US" sz="2400" dirty="0"/>
              <a:t>Bandung </a:t>
            </a:r>
            <a:r>
              <a:rPr lang="en-US" dirty="0"/>
              <a:t>(2.4 </a:t>
            </a:r>
            <a:r>
              <a:rPr lang="en-US" dirty="0" err="1"/>
              <a:t>millones</a:t>
            </a:r>
            <a:r>
              <a:rPr lang="en-US" dirty="0"/>
              <a:t>)</a:t>
            </a:r>
          </a:p>
          <a:p>
            <a:pPr marL="0" indent="0">
              <a:buNone/>
            </a:pPr>
            <a:endParaRPr lang="en-US" dirty="0"/>
          </a:p>
          <a:p>
            <a:endParaRPr lang="en-US" dirty="0"/>
          </a:p>
          <a:p>
            <a:endParaRPr lang="en-US" dirty="0"/>
          </a:p>
          <a:p>
            <a:endParaRPr lang="en-US" dirty="0"/>
          </a:p>
          <a:p>
            <a:endParaRPr lang="en-US" dirty="0"/>
          </a:p>
          <a:p>
            <a:endParaRPr lang="en-US" dirty="0"/>
          </a:p>
          <a:p>
            <a:pPr lvl="0">
              <a:buClr>
                <a:srgbClr val="1E5155">
                  <a:lumMod val="40000"/>
                  <a:lumOff val="60000"/>
                </a:srgbClr>
              </a:buClr>
            </a:pPr>
            <a:r>
              <a:rPr lang="en-US" sz="2400" dirty="0"/>
              <a:t>Makassar </a:t>
            </a:r>
            <a:r>
              <a:rPr lang="en-US" dirty="0">
                <a:solidFill>
                  <a:prstClr val="white"/>
                </a:solidFill>
              </a:rPr>
              <a:t>(1.4 </a:t>
            </a:r>
            <a:r>
              <a:rPr lang="en-US" dirty="0" err="1">
                <a:solidFill>
                  <a:prstClr val="white"/>
                </a:solidFill>
              </a:rPr>
              <a:t>millones</a:t>
            </a:r>
            <a:r>
              <a:rPr lang="en-US" dirty="0">
                <a:solidFill>
                  <a:prstClr val="white"/>
                </a:solidFill>
              </a:rPr>
              <a:t>)</a:t>
            </a:r>
          </a:p>
          <a:p>
            <a:endParaRPr lang="en-US" sz="2400" dirty="0"/>
          </a:p>
          <a:p>
            <a:endParaRPr lang="en-US" dirty="0"/>
          </a:p>
        </p:txBody>
      </p:sp>
      <p:sp>
        <p:nvSpPr>
          <p:cNvPr id="4" name="Content Placeholder 3"/>
          <p:cNvSpPr>
            <a:spLocks noGrp="1"/>
          </p:cNvSpPr>
          <p:nvPr>
            <p:ph sz="half" idx="2"/>
          </p:nvPr>
        </p:nvSpPr>
        <p:spPr>
          <a:xfrm>
            <a:off x="6172200" y="365760"/>
            <a:ext cx="5520690" cy="6309360"/>
          </a:xfrm>
        </p:spPr>
        <p:txBody>
          <a:bodyPr/>
          <a:lstStyle/>
          <a:p>
            <a:pPr lvl="0">
              <a:buClr>
                <a:srgbClr val="1E5155">
                  <a:lumMod val="40000"/>
                  <a:lumOff val="60000"/>
                </a:srgbClr>
              </a:buClr>
            </a:pPr>
            <a:r>
              <a:rPr lang="en-US" sz="2400" dirty="0"/>
              <a:t>Semarang </a:t>
            </a:r>
            <a:r>
              <a:rPr lang="en-US" dirty="0">
                <a:solidFill>
                  <a:prstClr val="white"/>
                </a:solidFill>
              </a:rPr>
              <a:t>(1.5 </a:t>
            </a:r>
            <a:r>
              <a:rPr lang="en-US" dirty="0" err="1">
                <a:solidFill>
                  <a:prstClr val="white"/>
                </a:solidFill>
              </a:rPr>
              <a:t>millones</a:t>
            </a:r>
            <a:r>
              <a:rPr lang="en-US" dirty="0">
                <a:solidFill>
                  <a:prstClr val="white"/>
                </a:solidFill>
              </a:rPr>
              <a:t>)</a:t>
            </a:r>
            <a:endParaRPr lang="en-US" sz="2400" dirty="0"/>
          </a:p>
          <a:p>
            <a:endParaRPr lang="en-US" dirty="0"/>
          </a:p>
          <a:p>
            <a:endParaRPr lang="en-US" dirty="0"/>
          </a:p>
          <a:p>
            <a:endParaRPr lang="en-US" dirty="0"/>
          </a:p>
          <a:p>
            <a:endParaRPr lang="en-US" dirty="0"/>
          </a:p>
          <a:p>
            <a:endParaRPr lang="en-US" dirty="0"/>
          </a:p>
          <a:p>
            <a:endParaRPr lang="en-US" dirty="0"/>
          </a:p>
          <a:p>
            <a:r>
              <a:rPr lang="en-US" sz="2400" dirty="0"/>
              <a:t>Balikpapan </a:t>
            </a:r>
            <a:r>
              <a:rPr lang="en-US" dirty="0">
                <a:solidFill>
                  <a:prstClr val="white"/>
                </a:solidFill>
              </a:rPr>
              <a:t>(557,000)</a:t>
            </a:r>
          </a:p>
          <a:p>
            <a:endParaRPr lang="en-US" sz="2400" dirty="0"/>
          </a:p>
          <a:p>
            <a:pPr marL="0" indent="0">
              <a:buNone/>
            </a:pPr>
            <a:endParaRPr lang="en-US" dirty="0"/>
          </a:p>
        </p:txBody>
      </p:sp>
      <p:pic>
        <p:nvPicPr>
          <p:cNvPr id="6" name="Picture 5" descr="http://dparagon.com/wp-content/uploads/2018/12/Rekomendasi-Destinasi-Wisata-Keluarga-di-Kota-Bandung.jpg">
            <a:hlinkClick r:id="rId2"/>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9821" y="809942"/>
            <a:ext cx="4446588" cy="2470468"/>
          </a:xfrm>
          <a:prstGeom prst="rect">
            <a:avLst/>
          </a:prstGeom>
          <a:noFill/>
          <a:ln>
            <a:noFill/>
          </a:ln>
        </p:spPr>
      </p:pic>
      <p:pic>
        <p:nvPicPr>
          <p:cNvPr id="7" name="Picture 6" descr="http://dparagon.com/wp-content/uploads/2018/12/makasar1-696x408.jpg">
            <a:hlinkClick r:id="rId4"/>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1188402" y="3937317"/>
            <a:ext cx="4446588" cy="2520633"/>
          </a:xfrm>
          <a:prstGeom prst="rect">
            <a:avLst/>
          </a:prstGeom>
          <a:noFill/>
          <a:ln>
            <a:noFill/>
          </a:ln>
        </p:spPr>
      </p:pic>
      <p:pic>
        <p:nvPicPr>
          <p:cNvPr id="8" name="Picture 7" descr="http://dparagon.com/wp-content/uploads/2018/12/600px-Semarang_TuguMuda.jpg">
            <a:hlinkClick r:id="rId6"/>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6869270" y="809942"/>
            <a:ext cx="4217829" cy="2470468"/>
          </a:xfrm>
          <a:prstGeom prst="rect">
            <a:avLst/>
          </a:prstGeom>
          <a:noFill/>
          <a:ln>
            <a:noFill/>
          </a:ln>
        </p:spPr>
      </p:pic>
      <p:pic>
        <p:nvPicPr>
          <p:cNvPr id="9" name="Picture 8" descr="http://dparagon.com/wp-content/uploads/2018/12/Balikpapan-kota-minyak-yang-berada-di-pesisir-via-@bamsoeg74.jpg">
            <a:hlinkClick r:id="rId8"/>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6869271" y="3873500"/>
            <a:ext cx="4217828" cy="2687320"/>
          </a:xfrm>
          <a:prstGeom prst="rect">
            <a:avLst/>
          </a:prstGeom>
          <a:noFill/>
          <a:ln>
            <a:noFill/>
          </a:ln>
        </p:spPr>
      </p:pic>
    </p:spTree>
    <p:extLst>
      <p:ext uri="{BB962C8B-B14F-4D97-AF65-F5344CB8AC3E}">
        <p14:creationId xmlns:p14="http://schemas.microsoft.com/office/powerpoint/2010/main" val="26425305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69000"/>
                <a:hueMod val="108000"/>
                <a:satMod val="164000"/>
                <a:lumMod val="74000"/>
              </a:schemeClr>
              <a:schemeClr val="bg2">
                <a:tint val="96000"/>
                <a:hueMod val="88000"/>
                <a:satMod val="140000"/>
                <a:lumMod val="132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69" name="Picture 48">
            <a:extLst>
              <a:ext uri="{FF2B5EF4-FFF2-40B4-BE49-F238E27FC236}">
                <a16:creationId xmlns="" xmlns:a16="http://schemas.microsoft.com/office/drawing/2014/main" id="{41B68C77-138E-4BF7-A276-BD0C78A4219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cstate="email">
            <a:extLst>
              <a:ext uri="{28A0092B-C50C-407E-A947-70E740481C1C}">
                <a14:useLocalDpi xmlns:a14="http://schemas.microsoft.com/office/drawing/2010/main"/>
              </a:ext>
            </a:extLst>
          </a:blip>
          <a:srcRect/>
          <a:stretch/>
        </p:blipFill>
        <p:spPr>
          <a:xfrm>
            <a:off x="0" y="2669685"/>
            <a:ext cx="4037012" cy="4188315"/>
          </a:xfrm>
          <a:prstGeom prst="rect">
            <a:avLst/>
          </a:prstGeom>
        </p:spPr>
      </p:pic>
      <p:pic>
        <p:nvPicPr>
          <p:cNvPr id="70" name="Picture 50">
            <a:extLst>
              <a:ext uri="{FF2B5EF4-FFF2-40B4-BE49-F238E27FC236}">
                <a16:creationId xmlns="" xmlns:a16="http://schemas.microsoft.com/office/drawing/2014/main" id="{7C268552-D473-46ED-B1B8-422042C4DEF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cstate="email">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71" name="Oval 52">
            <a:extLst>
              <a:ext uri="{FF2B5EF4-FFF2-40B4-BE49-F238E27FC236}">
                <a16:creationId xmlns="" xmlns:a16="http://schemas.microsoft.com/office/drawing/2014/main" id="{4AC0CD9D-7610-4620-93B4-798CCD9AB5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2" name="Picture 54">
            <a:extLst>
              <a:ext uri="{FF2B5EF4-FFF2-40B4-BE49-F238E27FC236}">
                <a16:creationId xmlns="" xmlns:a16="http://schemas.microsoft.com/office/drawing/2014/main" id="{B9238B3E-24AA-439A-B527-6C5DF6D7214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5" cstate="email">
            <a:extLst>
              <a:ext uri="{28A0092B-C50C-407E-A947-70E740481C1C}">
                <a14:useLocalDpi xmlns:a14="http://schemas.microsoft.com/office/drawing/2010/main"/>
              </a:ext>
            </a:extLst>
          </a:blip>
          <a:srcRect/>
          <a:stretch/>
        </p:blipFill>
        <p:spPr>
          <a:xfrm>
            <a:off x="7999412" y="0"/>
            <a:ext cx="1603387" cy="1141407"/>
          </a:xfrm>
          <a:prstGeom prst="rect">
            <a:avLst/>
          </a:prstGeom>
        </p:spPr>
      </p:pic>
      <p:pic>
        <p:nvPicPr>
          <p:cNvPr id="73" name="Picture 56">
            <a:extLst>
              <a:ext uri="{FF2B5EF4-FFF2-40B4-BE49-F238E27FC236}">
                <a16:creationId xmlns="" xmlns:a16="http://schemas.microsoft.com/office/drawing/2014/main" id="{69F01145-BEA3-4CBF-AA21-10077B948CA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6"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74" name="Rectangle 58">
            <a:extLst>
              <a:ext uri="{FF2B5EF4-FFF2-40B4-BE49-F238E27FC236}">
                <a16:creationId xmlns="" xmlns:a16="http://schemas.microsoft.com/office/drawing/2014/main" id="{DE4D62F9-188E-4530-84C2-24BDEE4BEB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8930" y="629267"/>
            <a:ext cx="4464608" cy="806584"/>
          </a:xfrm>
        </p:spPr>
        <p:txBody>
          <a:bodyPr vert="horz" lIns="91440" tIns="45720" rIns="91440" bIns="45720" rtlCol="0" anchor="t">
            <a:normAutofit/>
          </a:bodyPr>
          <a:lstStyle/>
          <a:p>
            <a:r>
              <a:rPr lang="en-US" sz="3600" b="0" i="0" kern="1200" dirty="0" err="1">
                <a:solidFill>
                  <a:schemeClr val="tx2"/>
                </a:solidFill>
                <a:latin typeface="Aharoni" panose="02010803020104030203" pitchFamily="2" charset="-79"/>
                <a:cs typeface="Aharoni" panose="02010803020104030203" pitchFamily="2" charset="-79"/>
              </a:rPr>
              <a:t>Puertos</a:t>
            </a:r>
            <a:r>
              <a:rPr lang="en-US" sz="3600" b="0" i="0" kern="1200" dirty="0">
                <a:solidFill>
                  <a:schemeClr val="tx2"/>
                </a:solidFill>
                <a:latin typeface="Aharoni" panose="02010803020104030203" pitchFamily="2" charset="-79"/>
                <a:cs typeface="Aharoni" panose="02010803020104030203" pitchFamily="2" charset="-79"/>
              </a:rPr>
              <a:t> de </a:t>
            </a:r>
            <a:r>
              <a:rPr lang="en-US" sz="3600" b="0" i="0" kern="1200" dirty="0" err="1">
                <a:solidFill>
                  <a:schemeClr val="tx2"/>
                </a:solidFill>
                <a:latin typeface="Aharoni" panose="02010803020104030203" pitchFamily="2" charset="-79"/>
                <a:cs typeface="Aharoni" panose="02010803020104030203" pitchFamily="2" charset="-79"/>
              </a:rPr>
              <a:t>ingreso</a:t>
            </a:r>
            <a:endParaRPr lang="en-US" sz="3600" b="0" i="0" kern="1200" dirty="0">
              <a:solidFill>
                <a:schemeClr val="tx2"/>
              </a:solidFill>
              <a:latin typeface="Aharoni" panose="02010803020104030203" pitchFamily="2" charset="-79"/>
              <a:cs typeface="Aharoni" panose="02010803020104030203" pitchFamily="2" charset="-79"/>
            </a:endParaRPr>
          </a:p>
        </p:txBody>
      </p:sp>
      <p:sp>
        <p:nvSpPr>
          <p:cNvPr id="6" name="Content Placeholder 5">
            <a:extLst>
              <a:ext uri="{FF2B5EF4-FFF2-40B4-BE49-F238E27FC236}">
                <a16:creationId xmlns="" xmlns:a16="http://schemas.microsoft.com/office/drawing/2014/main" id="{5A9D9E78-CB26-4515-BB6D-9DD72D0AAEB6}"/>
              </a:ext>
            </a:extLst>
          </p:cNvPr>
          <p:cNvSpPr>
            <a:spLocks noGrp="1"/>
          </p:cNvSpPr>
          <p:nvPr>
            <p:ph sz="half" idx="1"/>
          </p:nvPr>
        </p:nvSpPr>
        <p:spPr>
          <a:xfrm>
            <a:off x="112202" y="1676400"/>
            <a:ext cx="5781674" cy="4648199"/>
          </a:xfrm>
        </p:spPr>
        <p:txBody>
          <a:bodyPr vert="horz" lIns="91440" tIns="45720" rIns="91440" bIns="45720" rtlCol="0">
            <a:normAutofit/>
          </a:bodyPr>
          <a:lstStyle/>
          <a:p>
            <a:pPr marL="0" indent="0" algn="just">
              <a:lnSpc>
                <a:spcPct val="90000"/>
              </a:lnSpc>
            </a:pPr>
            <a:r>
              <a:rPr lang="en-US" sz="1600" dirty="0" err="1"/>
              <a:t>Ingreso</a:t>
            </a:r>
            <a:r>
              <a:rPr lang="en-US" sz="1600" dirty="0"/>
              <a:t> </a:t>
            </a:r>
            <a:r>
              <a:rPr lang="en-US" sz="1600" dirty="0" err="1"/>
              <a:t>marítimo</a:t>
            </a:r>
            <a:r>
              <a:rPr lang="en-US" sz="1600" dirty="0"/>
              <a:t>:</a:t>
            </a:r>
          </a:p>
          <a:p>
            <a:pPr marL="0" indent="0" algn="just">
              <a:lnSpc>
                <a:spcPct val="90000"/>
              </a:lnSpc>
              <a:buNone/>
            </a:pPr>
            <a:r>
              <a:rPr lang="en-US" sz="1600" dirty="0"/>
              <a:t>1)Puerto Tanjung Priok, Yakarta; Por reconocimiento del sistema de inocuidad que se logró en </a:t>
            </a:r>
            <a:r>
              <a:rPr lang="en-US" sz="1600" dirty="0" err="1"/>
              <a:t>noviembre</a:t>
            </a:r>
            <a:r>
              <a:rPr lang="en-US" sz="1600" dirty="0"/>
              <a:t> 2018, </a:t>
            </a:r>
            <a:r>
              <a:rPr lang="en-US" sz="1600" dirty="0" err="1"/>
              <a:t>varios</a:t>
            </a:r>
            <a:r>
              <a:rPr lang="en-US" sz="1600" dirty="0"/>
              <a:t> </a:t>
            </a:r>
            <a:r>
              <a:rPr lang="en-US" sz="1600" dirty="0" err="1"/>
              <a:t>productos</a:t>
            </a:r>
            <a:r>
              <a:rPr lang="en-US" sz="1600" dirty="0"/>
              <a:t> </a:t>
            </a:r>
            <a:r>
              <a:rPr lang="en-US" sz="1600" dirty="0" err="1"/>
              <a:t>chilenos</a:t>
            </a:r>
            <a:r>
              <a:rPr lang="en-US" sz="1600" dirty="0"/>
              <a:t> pueden entrar por este puerto en vez de Surabaya y Medan, teniendo acceso a la mayor economía de la isla de Java y el país.</a:t>
            </a:r>
          </a:p>
          <a:p>
            <a:pPr marL="0" indent="0" algn="just">
              <a:lnSpc>
                <a:spcPct val="90000"/>
              </a:lnSpc>
              <a:buNone/>
            </a:pPr>
            <a:r>
              <a:rPr lang="en-US" sz="1600" dirty="0"/>
              <a:t>2)Puerto Tanjung Perak, Surabaya</a:t>
            </a:r>
          </a:p>
          <a:p>
            <a:pPr marL="0" indent="0" algn="just">
              <a:lnSpc>
                <a:spcPct val="90000"/>
              </a:lnSpc>
              <a:buNone/>
            </a:pPr>
            <a:r>
              <a:rPr lang="en-US" sz="1600" dirty="0"/>
              <a:t>3)Puerto Belawan, Medan</a:t>
            </a:r>
          </a:p>
          <a:p>
            <a:pPr algn="just">
              <a:lnSpc>
                <a:spcPct val="90000"/>
              </a:lnSpc>
            </a:pPr>
            <a:endParaRPr lang="en-US" sz="1600" dirty="0"/>
          </a:p>
          <a:p>
            <a:pPr marL="0" indent="0" algn="just">
              <a:lnSpc>
                <a:spcPct val="90000"/>
              </a:lnSpc>
            </a:pPr>
            <a:r>
              <a:rPr lang="en-US" sz="1600" dirty="0" err="1"/>
              <a:t>Ingreso</a:t>
            </a:r>
            <a:r>
              <a:rPr lang="en-US" sz="1600" dirty="0"/>
              <a:t> </a:t>
            </a:r>
            <a:r>
              <a:rPr lang="en-US" sz="1600" dirty="0" err="1"/>
              <a:t>aéreo</a:t>
            </a:r>
            <a:r>
              <a:rPr lang="en-US" sz="1600" dirty="0"/>
              <a:t>:</a:t>
            </a:r>
          </a:p>
          <a:p>
            <a:pPr marL="0" indent="0" algn="just">
              <a:lnSpc>
                <a:spcPct val="90000"/>
              </a:lnSpc>
              <a:buNone/>
            </a:pPr>
            <a:r>
              <a:rPr lang="en-US" sz="1600" dirty="0"/>
              <a:t>1)Aeropuerto Soekarno Hatta, Yakarta</a:t>
            </a:r>
          </a:p>
          <a:p>
            <a:pPr>
              <a:lnSpc>
                <a:spcPct val="90000"/>
              </a:lnSpc>
            </a:pPr>
            <a:endParaRPr lang="en-US" sz="1500" dirty="0"/>
          </a:p>
        </p:txBody>
      </p:sp>
      <p:pic>
        <p:nvPicPr>
          <p:cNvPr id="4" name="Picture 3" descr="A close up of a map&#10;&#10;Description automatically generated">
            <a:extLst>
              <a:ext uri="{FF2B5EF4-FFF2-40B4-BE49-F238E27FC236}">
                <a16:creationId xmlns="" xmlns:a16="http://schemas.microsoft.com/office/drawing/2014/main" id="{4F611757-1E13-4BBA-9E88-AFBCA2B6A08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1916" y="1970843"/>
            <a:ext cx="5907510" cy="4046644"/>
          </a:xfrm>
          <a:prstGeom prst="rect">
            <a:avLst/>
          </a:prstGeom>
          <a:effectLst>
            <a:outerShdw blurRad="50800" dist="38100" dir="5400000" algn="t" rotWithShape="0">
              <a:prstClr val="black">
                <a:alpha val="43000"/>
              </a:prstClr>
            </a:outerShdw>
          </a:effectLst>
        </p:spPr>
      </p:pic>
      <p:sp>
        <p:nvSpPr>
          <p:cNvPr id="3" name="TextBox 2"/>
          <p:cNvSpPr txBox="1"/>
          <p:nvPr/>
        </p:nvSpPr>
        <p:spPr>
          <a:xfrm>
            <a:off x="6936404" y="3818635"/>
            <a:ext cx="720751" cy="261610"/>
          </a:xfrm>
          <a:prstGeom prst="rect">
            <a:avLst/>
          </a:prstGeom>
          <a:noFill/>
        </p:spPr>
        <p:txBody>
          <a:bodyPr wrap="none" rtlCol="0">
            <a:spAutoFit/>
          </a:bodyPr>
          <a:lstStyle/>
          <a:p>
            <a:r>
              <a:rPr lang="en-US" sz="1050" b="1" dirty="0" err="1">
                <a:solidFill>
                  <a:schemeClr val="bg1"/>
                </a:solidFill>
              </a:rPr>
              <a:t>Yakarta</a:t>
            </a:r>
            <a:endParaRPr lang="en-US" sz="1050" b="1" dirty="0">
              <a:solidFill>
                <a:schemeClr val="bg1"/>
              </a:solidFill>
            </a:endParaRPr>
          </a:p>
        </p:txBody>
      </p:sp>
      <p:sp>
        <p:nvSpPr>
          <p:cNvPr id="5" name="Rectangle 4"/>
          <p:cNvSpPr/>
          <p:nvPr/>
        </p:nvSpPr>
        <p:spPr>
          <a:xfrm>
            <a:off x="7558107" y="3534456"/>
            <a:ext cx="106578" cy="10656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349939" y="3757904"/>
            <a:ext cx="106578" cy="10656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959190" y="3971038"/>
            <a:ext cx="812232" cy="253916"/>
          </a:xfrm>
          <a:prstGeom prst="rect">
            <a:avLst/>
          </a:prstGeom>
          <a:noFill/>
        </p:spPr>
        <p:txBody>
          <a:bodyPr wrap="none" rtlCol="0">
            <a:spAutoFit/>
          </a:bodyPr>
          <a:lstStyle/>
          <a:p>
            <a:r>
              <a:rPr lang="en-US" sz="1050" b="1" dirty="0">
                <a:solidFill>
                  <a:schemeClr val="bg1"/>
                </a:solidFill>
              </a:rPr>
              <a:t>Surabaya</a:t>
            </a:r>
          </a:p>
        </p:txBody>
      </p:sp>
      <p:sp>
        <p:nvSpPr>
          <p:cNvPr id="15" name="TextBox 14"/>
          <p:cNvSpPr txBox="1"/>
          <p:nvPr/>
        </p:nvSpPr>
        <p:spPr>
          <a:xfrm>
            <a:off x="6441876" y="1921064"/>
            <a:ext cx="650623" cy="253916"/>
          </a:xfrm>
          <a:prstGeom prst="rect">
            <a:avLst/>
          </a:prstGeom>
          <a:noFill/>
        </p:spPr>
        <p:txBody>
          <a:bodyPr wrap="none" rtlCol="0">
            <a:spAutoFit/>
          </a:bodyPr>
          <a:lstStyle/>
          <a:p>
            <a:r>
              <a:rPr lang="en-US" sz="1050" b="1" dirty="0">
                <a:solidFill>
                  <a:schemeClr val="bg1"/>
                </a:solidFill>
              </a:rPr>
              <a:t>Medan</a:t>
            </a:r>
          </a:p>
        </p:txBody>
      </p:sp>
      <p:sp>
        <p:nvSpPr>
          <p:cNvPr id="16" name="Rectangle 15"/>
          <p:cNvSpPr/>
          <p:nvPr/>
        </p:nvSpPr>
        <p:spPr>
          <a:xfrm>
            <a:off x="6539638" y="2240676"/>
            <a:ext cx="106578" cy="10656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7951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94622" y="4037293"/>
            <a:ext cx="4622957" cy="226439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s-CL" sz="5000" kern="1200" dirty="0">
                <a:solidFill>
                  <a:schemeClr val="tx1"/>
                </a:solidFill>
                <a:latin typeface="Aharoni" panose="02010803020104030203" pitchFamily="2" charset="-79"/>
                <a:ea typeface="+mj-ea"/>
                <a:cs typeface="Aharoni" panose="02010803020104030203" pitchFamily="2" charset="-79"/>
              </a:rPr>
              <a:t>Made in Indonesia</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2"/>
            <a:ext cx="6095980" cy="3657600"/>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0"/>
            <a:ext cx="6096000" cy="3657590"/>
          </a:xfrm>
          <a:prstGeom prst="rect">
            <a:avLst/>
          </a:prstGeom>
        </p:spPr>
      </p:pic>
      <p:sp>
        <p:nvSpPr>
          <p:cNvPr id="2" name="Rectangle 1"/>
          <p:cNvSpPr/>
          <p:nvPr/>
        </p:nvSpPr>
        <p:spPr>
          <a:xfrm>
            <a:off x="3526646" y="3788009"/>
            <a:ext cx="5466976" cy="2973351"/>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s-CL" sz="1600" dirty="0"/>
              <a:t>camarones y productos marítimos		</a:t>
            </a:r>
          </a:p>
          <a:p>
            <a:pPr marL="285750" indent="-228600">
              <a:lnSpc>
                <a:spcPct val="90000"/>
              </a:lnSpc>
              <a:spcAft>
                <a:spcPts val="600"/>
              </a:spcAft>
              <a:buFont typeface="Arial" panose="020B0604020202020204" pitchFamily="34" charset="0"/>
              <a:buChar char="•"/>
            </a:pPr>
            <a:r>
              <a:rPr lang="es-CL" sz="1600" dirty="0"/>
              <a:t>aceite de palma </a:t>
            </a:r>
          </a:p>
          <a:p>
            <a:pPr marL="285750" indent="-228600">
              <a:lnSpc>
                <a:spcPct val="90000"/>
              </a:lnSpc>
              <a:spcAft>
                <a:spcPts val="600"/>
              </a:spcAft>
              <a:buFont typeface="Arial" panose="020B0604020202020204" pitchFamily="34" charset="0"/>
              <a:buChar char="•"/>
            </a:pPr>
            <a:r>
              <a:rPr lang="es-CL" sz="1600" dirty="0"/>
              <a:t>cacao </a:t>
            </a:r>
          </a:p>
          <a:p>
            <a:pPr marL="285750" indent="-228600">
              <a:lnSpc>
                <a:spcPct val="90000"/>
              </a:lnSpc>
              <a:spcAft>
                <a:spcPts val="600"/>
              </a:spcAft>
              <a:buFont typeface="Arial" panose="020B0604020202020204" pitchFamily="34" charset="0"/>
              <a:buChar char="•"/>
            </a:pPr>
            <a:r>
              <a:rPr lang="es-CL" sz="1600" dirty="0"/>
              <a:t>goma y productos de goma </a:t>
            </a:r>
          </a:p>
          <a:p>
            <a:pPr marL="285750" indent="-228600">
              <a:lnSpc>
                <a:spcPct val="90000"/>
              </a:lnSpc>
              <a:spcAft>
                <a:spcPts val="600"/>
              </a:spcAft>
              <a:buFont typeface="Arial" panose="020B0604020202020204" pitchFamily="34" charset="0"/>
              <a:buChar char="•"/>
            </a:pPr>
            <a:r>
              <a:rPr lang="es-CL" sz="1600" dirty="0"/>
              <a:t>textiles y calzados</a:t>
            </a:r>
          </a:p>
          <a:p>
            <a:pPr marL="285750" indent="-228600">
              <a:lnSpc>
                <a:spcPct val="90000"/>
              </a:lnSpc>
              <a:spcAft>
                <a:spcPts val="600"/>
              </a:spcAft>
              <a:buFont typeface="Arial" panose="020B0604020202020204" pitchFamily="34" charset="0"/>
              <a:buChar char="•"/>
            </a:pPr>
            <a:r>
              <a:rPr lang="es-CL" sz="1600" dirty="0"/>
              <a:t>productos electrónicos </a:t>
            </a:r>
          </a:p>
          <a:p>
            <a:pPr marL="285750" indent="-228600">
              <a:lnSpc>
                <a:spcPct val="90000"/>
              </a:lnSpc>
              <a:spcAft>
                <a:spcPts val="600"/>
              </a:spcAft>
              <a:buFont typeface="Arial" panose="020B0604020202020204" pitchFamily="34" charset="0"/>
              <a:buChar char="•"/>
            </a:pPr>
            <a:r>
              <a:rPr lang="es-CL" sz="1600" dirty="0"/>
              <a:t>componentes de vehículos motorizados</a:t>
            </a:r>
          </a:p>
          <a:p>
            <a:pPr marL="285750" indent="-228600">
              <a:lnSpc>
                <a:spcPct val="90000"/>
              </a:lnSpc>
              <a:spcAft>
                <a:spcPts val="600"/>
              </a:spcAft>
              <a:buFont typeface="Arial" panose="020B0604020202020204" pitchFamily="34" charset="0"/>
              <a:buChar char="•"/>
            </a:pPr>
            <a:r>
              <a:rPr lang="es-CL" sz="1600" dirty="0"/>
              <a:t>muebles </a:t>
            </a:r>
          </a:p>
          <a:p>
            <a:pPr marL="285750" indent="-228600">
              <a:lnSpc>
                <a:spcPct val="90000"/>
              </a:lnSpc>
              <a:spcAft>
                <a:spcPts val="600"/>
              </a:spcAft>
              <a:buFont typeface="Arial" panose="020B0604020202020204" pitchFamily="34" charset="0"/>
              <a:buChar char="•"/>
            </a:pPr>
            <a:r>
              <a:rPr lang="es-CL" sz="1600" dirty="0"/>
              <a:t>papeles y pulpa</a:t>
            </a:r>
          </a:p>
        </p:txBody>
      </p:sp>
    </p:spTree>
    <p:extLst>
      <p:ext uri="{BB962C8B-B14F-4D97-AF65-F5344CB8AC3E}">
        <p14:creationId xmlns:p14="http://schemas.microsoft.com/office/powerpoint/2010/main" val="3583953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a:extLst>
              <a:ext uri="{FF2B5EF4-FFF2-40B4-BE49-F238E27FC236}">
                <a16:creationId xmlns="" xmlns:a16="http://schemas.microsoft.com/office/drawing/2014/main" id="{404FAF66-B8CB-4D62-A4C3-05D2239F664F}"/>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CL" altLang="es-CL" sz="1800" b="0" i="0" u="none" strike="noStrike" cap="none" normalizeH="0" baseline="0" dirty="0">
              <a:ln>
                <a:noFill/>
              </a:ln>
              <a:solidFill>
                <a:schemeClr val="tx1"/>
              </a:solidFill>
              <a:effectLst/>
              <a:latin typeface="Arial" panose="020B0604020202020204" pitchFamily="34" charset="0"/>
            </a:endParaRPr>
          </a:p>
        </p:txBody>
      </p:sp>
      <p:sp>
        <p:nvSpPr>
          <p:cNvPr id="3" name="Rectangle 1">
            <a:extLst>
              <a:ext uri="{FF2B5EF4-FFF2-40B4-BE49-F238E27FC236}">
                <a16:creationId xmlns="" xmlns:a16="http://schemas.microsoft.com/office/drawing/2014/main" id="{4BE4DDDD-C493-4E97-AFD7-B9ABCAC9586D}"/>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CL" altLang="es-CL" sz="1800" b="0" i="0" u="none" strike="noStrike" cap="none" normalizeH="0" baseline="0" dirty="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226" y="1593310"/>
            <a:ext cx="5530474" cy="3686983"/>
          </a:xfrm>
          <a:prstGeom prst="rect">
            <a:avLst/>
          </a:prstGeom>
        </p:spPr>
      </p:pic>
      <p:pic>
        <p:nvPicPr>
          <p:cNvPr id="11" name="Picture 8" descr="Mau Beli Batik? Kenali Dulu 3 Jenisnya Berdasarkan Proses ...">
            <a:extLst>
              <a:ext uri="{FF2B5EF4-FFF2-40B4-BE49-F238E27FC236}">
                <a16:creationId xmlns="" xmlns:a16="http://schemas.microsoft.com/office/drawing/2014/main" id="{B5EAF32E-E0FB-4BCE-9204-EA5B0C1DA1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77503" y="3201993"/>
            <a:ext cx="3237176" cy="207511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59261" y="1592076"/>
            <a:ext cx="3258867" cy="180625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54274" y="1592077"/>
            <a:ext cx="3610897" cy="2033379"/>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50592" y="3219931"/>
            <a:ext cx="3614579" cy="2071478"/>
          </a:xfrm>
          <a:prstGeom prst="rect">
            <a:avLst/>
          </a:prstGeom>
        </p:spPr>
      </p:pic>
      <p:sp>
        <p:nvSpPr>
          <p:cNvPr id="15" name="Title 1">
            <a:extLst>
              <a:ext uri="{FF2B5EF4-FFF2-40B4-BE49-F238E27FC236}">
                <a16:creationId xmlns="" xmlns:a16="http://schemas.microsoft.com/office/drawing/2014/main" id="{6128A816-78E7-44FD-923D-729F55DF2217}"/>
              </a:ext>
            </a:extLst>
          </p:cNvPr>
          <p:cNvSpPr txBox="1">
            <a:spLocks/>
          </p:cNvSpPr>
          <p:nvPr/>
        </p:nvSpPr>
        <p:spPr>
          <a:xfrm>
            <a:off x="184730" y="453112"/>
            <a:ext cx="9313091" cy="64024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defTabSz="914400" eaLnBrk="0" fontAlgn="base" hangingPunct="0">
              <a:spcAft>
                <a:spcPct val="0"/>
              </a:spcAft>
            </a:pPr>
            <a:r>
              <a:rPr lang="en-US" altLang="es-CL" sz="2800" i="1" dirty="0" smtClean="0">
                <a:solidFill>
                  <a:schemeClr val="tx1"/>
                </a:solidFill>
                <a:latin typeface="Aharoni" panose="02010803020104030203" pitchFamily="2" charset="-79"/>
                <a:cs typeface="Aharoni" panose="02010803020104030203" pitchFamily="2" charset="-79"/>
              </a:rPr>
              <a:t>B</a:t>
            </a:r>
            <a:r>
              <a:rPr lang="es-CL" altLang="es-CL" sz="2800" i="1" dirty="0">
                <a:solidFill>
                  <a:schemeClr val="tx1"/>
                </a:solidFill>
                <a:latin typeface="Aharoni" panose="02010803020104030203" pitchFamily="2" charset="-79"/>
                <a:cs typeface="Aharoni" panose="02010803020104030203" pitchFamily="2" charset="-79"/>
              </a:rPr>
              <a:t>atik </a:t>
            </a:r>
            <a:r>
              <a:rPr lang="mr-IN" altLang="es-CL" sz="2800" dirty="0">
                <a:solidFill>
                  <a:schemeClr val="tx1"/>
                </a:solidFill>
                <a:latin typeface="Aharoni" panose="02010803020104030203" pitchFamily="2" charset="-79"/>
                <a:cs typeface="Aharoni" panose="02010803020104030203" pitchFamily="2" charset="-79"/>
              </a:rPr>
              <a:t>–</a:t>
            </a:r>
            <a:r>
              <a:rPr lang="es-CL" altLang="es-CL" sz="2800" dirty="0">
                <a:solidFill>
                  <a:schemeClr val="tx1"/>
                </a:solidFill>
                <a:latin typeface="Aharoni" panose="02010803020104030203" pitchFamily="2" charset="-79"/>
                <a:cs typeface="Aharoni" panose="02010803020104030203" pitchFamily="2" charset="-79"/>
              </a:rPr>
              <a:t> emblema cultural en Indonesia</a:t>
            </a:r>
            <a:endParaRPr lang="es-CL" altLang="es-CL" sz="2800" i="1" dirty="0">
              <a:solidFill>
                <a:schemeClr val="tx1"/>
              </a:solidFill>
              <a:latin typeface="Aharoni" panose="02010803020104030203" pitchFamily="2" charset="-79"/>
              <a:cs typeface="Aharoni" panose="02010803020104030203" pitchFamily="2" charset="-79"/>
            </a:endParaRPr>
          </a:p>
        </p:txBody>
      </p:sp>
      <p:sp>
        <p:nvSpPr>
          <p:cNvPr id="13" name="Rectangle 12"/>
          <p:cNvSpPr/>
          <p:nvPr/>
        </p:nvSpPr>
        <p:spPr>
          <a:xfrm>
            <a:off x="210602" y="5417786"/>
            <a:ext cx="11818182" cy="923330"/>
          </a:xfrm>
          <a:prstGeom prst="rect">
            <a:avLst/>
          </a:prstGeom>
        </p:spPr>
        <p:txBody>
          <a:bodyPr wrap="square">
            <a:spAutoFit/>
          </a:bodyPr>
          <a:lstStyle/>
          <a:p>
            <a:r>
              <a:rPr lang="es-CL" dirty="0"/>
              <a:t>Batik es una técnica indonesia de teñido resistente a la cera aplicada a tela entera. </a:t>
            </a:r>
          </a:p>
          <a:p>
            <a:r>
              <a:rPr lang="es-CL" dirty="0"/>
              <a:t>Industria batik exporta más de USD60 millones anualmente y su aporte cultural a Indonesia está considerado como patrimonio cultural por la UNESCO.</a:t>
            </a:r>
          </a:p>
        </p:txBody>
      </p:sp>
    </p:spTree>
    <p:extLst>
      <p:ext uri="{BB962C8B-B14F-4D97-AF65-F5344CB8AC3E}">
        <p14:creationId xmlns:p14="http://schemas.microsoft.com/office/powerpoint/2010/main" val="271103576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2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2644</TotalTime>
  <Words>1464</Words>
  <Application>Microsoft Office PowerPoint</Application>
  <PresentationFormat>Widescreen</PresentationFormat>
  <Paragraphs>137</Paragraphs>
  <Slides>26</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Aharoni</vt:lpstr>
      <vt:lpstr>Arial</vt:lpstr>
      <vt:lpstr>Calibri</vt:lpstr>
      <vt:lpstr>Century Gothic</vt:lpstr>
      <vt:lpstr>Helvetica</vt:lpstr>
      <vt:lpstr>Wingdings</vt:lpstr>
      <vt:lpstr>Wingdings 3</vt:lpstr>
      <vt:lpstr>Ion</vt:lpstr>
      <vt:lpstr>2_Ion</vt:lpstr>
      <vt:lpstr>1_Ion</vt:lpstr>
      <vt:lpstr>Indonesia</vt:lpstr>
      <vt:lpstr>PowerPoint Presentation</vt:lpstr>
      <vt:lpstr>PowerPoint Presentation</vt:lpstr>
      <vt:lpstr>Principales Ciudades</vt:lpstr>
      <vt:lpstr>PowerPoint Presentation</vt:lpstr>
      <vt:lpstr>PowerPoint Presentation</vt:lpstr>
      <vt:lpstr>Puertos de ingreso</vt:lpstr>
      <vt:lpstr>PowerPoint Presentation</vt:lpstr>
      <vt:lpstr>PowerPoint Presentation</vt:lpstr>
      <vt:lpstr>PowerPoint Presentation</vt:lpstr>
      <vt:lpstr>PowerPoint Presentation</vt:lpstr>
      <vt:lpstr>PowerPoint Presentation</vt:lpstr>
      <vt:lpstr>Acuerdo de Asociación Económica Integral  entre Chile e Indonesia (CEPA)</vt:lpstr>
      <vt:lpstr>PowerPoint Presentation</vt:lpstr>
      <vt:lpstr>PowerPoint Presentation</vt:lpstr>
      <vt:lpstr>Principales productos silvoagropecuarios exportados</vt:lpstr>
      <vt:lpstr>Aperturas sanitarias en curso</vt:lpstr>
      <vt:lpstr>PowerPoint Presentation</vt:lpstr>
      <vt:lpstr>Canal Moderno</vt:lpstr>
      <vt:lpstr>Mercado tradicional</vt:lpstr>
      <vt:lpstr>PowerPoint Presentation</vt:lpstr>
      <vt:lpstr>PowerPoint Presentation</vt:lpstr>
      <vt:lpstr>E-Commerce Indonesia</vt:lpstr>
      <vt:lpstr>Gojek</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Indonesia</dc:title>
  <dc:creator>Fernando Balart</dc:creator>
  <cp:lastModifiedBy>Prochile</cp:lastModifiedBy>
  <cp:revision>48</cp:revision>
  <dcterms:created xsi:type="dcterms:W3CDTF">2020-06-12T02:44:46Z</dcterms:created>
  <dcterms:modified xsi:type="dcterms:W3CDTF">2020-06-18T06:17:53Z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