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8"/>
  </p:notesMasterIdLst>
  <p:handoutMasterIdLst>
    <p:handoutMasterId r:id="rId29"/>
  </p:handoutMasterIdLst>
  <p:sldIdLst>
    <p:sldId id="1142" r:id="rId2"/>
    <p:sldId id="1093" r:id="rId3"/>
    <p:sldId id="1134" r:id="rId4"/>
    <p:sldId id="610" r:id="rId5"/>
    <p:sldId id="1131" r:id="rId6"/>
    <p:sldId id="636" r:id="rId7"/>
    <p:sldId id="637" r:id="rId8"/>
    <p:sldId id="638" r:id="rId9"/>
    <p:sldId id="1141" r:id="rId10"/>
    <p:sldId id="1096" r:id="rId11"/>
    <p:sldId id="1097" r:id="rId12"/>
    <p:sldId id="1098" r:id="rId13"/>
    <p:sldId id="1099" r:id="rId14"/>
    <p:sldId id="1101" r:id="rId15"/>
    <p:sldId id="1103" r:id="rId16"/>
    <p:sldId id="1104" r:id="rId17"/>
    <p:sldId id="1105" r:id="rId18"/>
    <p:sldId id="1108" r:id="rId19"/>
    <p:sldId id="1109" r:id="rId20"/>
    <p:sldId id="1110" r:id="rId21"/>
    <p:sldId id="1112" r:id="rId22"/>
    <p:sldId id="1113" r:id="rId23"/>
    <p:sldId id="1115" r:id="rId24"/>
    <p:sldId id="1116" r:id="rId25"/>
    <p:sldId id="1119" r:id="rId26"/>
    <p:sldId id="1121" r:id="rId27"/>
  </p:sldIdLst>
  <p:sldSz cx="9144000" cy="5143500" type="screen16x9"/>
  <p:notesSz cx="6881813" cy="9296400"/>
  <p:defaultTextStyle>
    <a:defPPr>
      <a:defRPr lang="es-CL"/>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4" userDrawn="1">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VARO DE LA BARRA CROQUEVIELLE" initials="ADLBC" lastIdx="1" clrIdx="0"/>
  <p:cmAuthor id="2" name="KATHERINE ALEJANDRA LAMA ABUDOJ" initials="KALA" lastIdx="5" clrIdx="1"/>
  <p:cmAuthor id="3" name="NATHALY CECILIA RAMIREZ ESCOBAR" initials="NCRE" lastIdx="1" clrIdx="2"/>
  <p:cmAuthor id="4" name="ISABEL MARGARITA MORALES" initials="IMM" lastIdx="14" clrIdx="3">
    <p:extLst>
      <p:ext uri="{19B8F6BF-5375-455C-9EA6-DF929625EA0E}">
        <p15:presenceInfo xmlns:p15="http://schemas.microsoft.com/office/powerpoint/2012/main" xmlns="" userId="S::imorales@direcon.gob.cl::9a0ee243-4e71-41fd-a0c0-72ddb6871f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50021"/>
    <a:srgbClr val="00586E"/>
    <a:srgbClr val="F9F6ED"/>
    <a:srgbClr val="F9F689"/>
    <a:srgbClr val="0D0D0D"/>
    <a:srgbClr val="B2A59D"/>
    <a:srgbClr val="181717"/>
    <a:srgbClr val="E6AF00"/>
    <a:srgbClr val="FFFFFF"/>
    <a:srgbClr val="DEEB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646" autoAdjust="0"/>
    <p:restoredTop sz="67483" autoAdjust="0"/>
  </p:normalViewPr>
  <p:slideViewPr>
    <p:cSldViewPr snapToGrid="0">
      <p:cViewPr varScale="1">
        <p:scale>
          <a:sx n="42" d="100"/>
          <a:sy n="42" d="100"/>
        </p:scale>
        <p:origin x="-1397" y="-86"/>
      </p:cViewPr>
      <p:guideLst>
        <p:guide orient="horz" pos="2164"/>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Libro6"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ctabilo\Desktop\Ex%20Ante\Brasil\ALC%20Chile-Brasil%2020%20de%20enero.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Hoja_de_c_lculo_de_Microsoft_Office_Excel1.xlsx"/><Relationship Id="rId1" Type="http://schemas.openxmlformats.org/officeDocument/2006/relationships/themeOverride" Target="../theme/themeOverride1.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CL"/>
  <c:chart>
    <c:autoTitleDeleted val="1"/>
    <c:plotArea>
      <c:layout/>
      <c:barChart>
        <c:barDir val="col"/>
        <c:grouping val="clustered"/>
        <c:ser>
          <c:idx val="0"/>
          <c:order val="0"/>
          <c:tx>
            <c:strRef>
              <c:f>Hoja1!$A$6</c:f>
              <c:strCache>
                <c:ptCount val="1"/>
                <c:pt idx="0">
                  <c:v>América Latina</c:v>
                </c:pt>
              </c:strCache>
            </c:strRef>
          </c:tx>
          <c:spPr>
            <a:solidFill>
              <a:srgbClr val="B5BF15"/>
            </a:solidFill>
            <a:ln>
              <a:noFill/>
            </a:ln>
            <a:effectLst>
              <a:outerShdw blurRad="50800" dist="38100" dir="8100000" algn="tr" rotWithShape="0">
                <a:prstClr val="black">
                  <a:alpha val="40000"/>
                </a:prstClr>
              </a:outerShdw>
            </a:effectLst>
          </c:spPr>
          <c:dLbls>
            <c:spPr>
              <a:noFill/>
              <a:ln>
                <a:noFill/>
              </a:ln>
              <a:effectLst/>
            </c:spPr>
            <c:txPr>
              <a:bodyPr rot="0" spcFirstLastPara="1" vertOverflow="ellipsis" vert="horz" wrap="square" anchor="ctr" anchorCtr="1"/>
              <a:lstStyle/>
              <a:p>
                <a:pPr>
                  <a:defRPr lang="es-ES" sz="900" b="1" i="0" u="none" strike="noStrike" kern="1200" baseline="0">
                    <a:solidFill>
                      <a:schemeClr val="tx1"/>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Hoja1!$B$5:$D$5</c:f>
              <c:numCache>
                <c:formatCode>General</c:formatCode>
                <c:ptCount val="3"/>
                <c:pt idx="0">
                  <c:v>1960</c:v>
                </c:pt>
                <c:pt idx="1">
                  <c:v>1990</c:v>
                </c:pt>
                <c:pt idx="2">
                  <c:v>2019</c:v>
                </c:pt>
              </c:numCache>
            </c:numRef>
          </c:cat>
          <c:val>
            <c:numRef>
              <c:f>Hoja1!$B$6:$D$6</c:f>
              <c:numCache>
                <c:formatCode>_-* #,##0_-;\-* #,##0_-;_-* "-"_-;_-@_-</c:formatCode>
                <c:ptCount val="3"/>
                <c:pt idx="0">
                  <c:v>38</c:v>
                </c:pt>
                <c:pt idx="1">
                  <c:v>1075</c:v>
                </c:pt>
                <c:pt idx="2">
                  <c:v>9964</c:v>
                </c:pt>
              </c:numCache>
            </c:numRef>
          </c:val>
          <c:extLst xmlns:c16r2="http://schemas.microsoft.com/office/drawing/2015/06/chart">
            <c:ext xmlns:c16="http://schemas.microsoft.com/office/drawing/2014/chart" uri="{C3380CC4-5D6E-409C-BE32-E72D297353CC}">
              <c16:uniqueId val="{00000000-B26E-4907-B9F1-F421878110A8}"/>
            </c:ext>
          </c:extLst>
        </c:ser>
        <c:ser>
          <c:idx val="1"/>
          <c:order val="1"/>
          <c:tx>
            <c:strRef>
              <c:f>Hoja1!$A$7</c:f>
              <c:strCache>
                <c:ptCount val="1"/>
                <c:pt idx="0">
                  <c:v>Brasil</c:v>
                </c:pt>
              </c:strCache>
            </c:strRef>
          </c:tx>
          <c:spPr>
            <a:solidFill>
              <a:srgbClr val="005998"/>
            </a:solidFill>
            <a:ln>
              <a:noFill/>
            </a:ln>
            <a:effectLst>
              <a:outerShdw blurRad="50800" dist="38100" dir="8100000" algn="tr" rotWithShape="0">
                <a:prstClr val="black">
                  <a:alpha val="40000"/>
                </a:prstClr>
              </a:outerShdw>
            </a:effectLst>
          </c:spPr>
          <c:dLbls>
            <c:dLbl>
              <c:idx val="2"/>
              <c:layout/>
              <c:tx>
                <c:rich>
                  <a:bodyPr/>
                  <a:lstStyle/>
                  <a:p>
                    <a:r>
                      <a:rPr lang="en-US" dirty="0"/>
                      <a:t>3.157</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CC5-4BE6-B803-CDD305C172CB}"/>
                </c:ext>
              </c:extLst>
            </c:dLbl>
            <c:spPr>
              <a:noFill/>
              <a:ln>
                <a:noFill/>
              </a:ln>
              <a:effectLst/>
            </c:spPr>
            <c:txPr>
              <a:bodyPr rot="0" spcFirstLastPara="1" vertOverflow="ellipsis" vert="horz" wrap="square" anchor="ctr" anchorCtr="1"/>
              <a:lstStyle/>
              <a:p>
                <a:pPr>
                  <a:defRPr lang="es-ES" sz="900" b="1" i="0" u="none" strike="noStrike" kern="1200" baseline="0">
                    <a:solidFill>
                      <a:schemeClr val="tx1"/>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Hoja1!$B$5:$D$5</c:f>
              <c:numCache>
                <c:formatCode>General</c:formatCode>
                <c:ptCount val="3"/>
                <c:pt idx="0">
                  <c:v>1960</c:v>
                </c:pt>
                <c:pt idx="1">
                  <c:v>1990</c:v>
                </c:pt>
                <c:pt idx="2">
                  <c:v>2019</c:v>
                </c:pt>
              </c:numCache>
            </c:numRef>
          </c:cat>
          <c:val>
            <c:numRef>
              <c:f>Hoja1!$B$7:$D$7</c:f>
              <c:numCache>
                <c:formatCode>_-* #,##0_-;\-* #,##0_-;_-* "-"_-;_-@_-</c:formatCode>
                <c:ptCount val="3"/>
                <c:pt idx="0">
                  <c:v>6</c:v>
                </c:pt>
                <c:pt idx="1">
                  <c:v>487</c:v>
                </c:pt>
                <c:pt idx="2">
                  <c:v>3167</c:v>
                </c:pt>
              </c:numCache>
            </c:numRef>
          </c:val>
          <c:extLst xmlns:c16r2="http://schemas.microsoft.com/office/drawing/2015/06/chart">
            <c:ext xmlns:c16="http://schemas.microsoft.com/office/drawing/2014/chart" uri="{C3380CC4-5D6E-409C-BE32-E72D297353CC}">
              <c16:uniqueId val="{00000001-B26E-4907-B9F1-F421878110A8}"/>
            </c:ext>
          </c:extLst>
        </c:ser>
        <c:dLbls/>
        <c:gapWidth val="219"/>
        <c:overlap val="-27"/>
        <c:axId val="187053568"/>
        <c:axId val="187055104"/>
      </c:barChart>
      <c:catAx>
        <c:axId val="1870535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1" i="0" u="none" strike="noStrike" kern="1200" baseline="0">
                <a:solidFill>
                  <a:schemeClr val="tx1"/>
                </a:solidFill>
                <a:latin typeface="+mn-lt"/>
                <a:ea typeface="+mn-ea"/>
                <a:cs typeface="+mn-cs"/>
              </a:defRPr>
            </a:pPr>
            <a:endParaRPr lang="es-CL"/>
          </a:p>
        </c:txPr>
        <c:crossAx val="187055104"/>
        <c:crosses val="autoZero"/>
        <c:auto val="1"/>
        <c:lblAlgn val="ctr"/>
        <c:lblOffset val="100"/>
      </c:catAx>
      <c:valAx>
        <c:axId val="187055104"/>
        <c:scaling>
          <c:orientation val="minMax"/>
        </c:scaling>
        <c:axPos val="l"/>
        <c:numFmt formatCode="_-* #,##0_-;\-* #,##0_-;_-* &quot;-&quot;_-;_-@_-" sourceLinked="1"/>
        <c:majorTickMark val="none"/>
        <c:tickLblPos val="nextTo"/>
        <c:spPr>
          <a:noFill/>
          <a:ln>
            <a:noFill/>
          </a:ln>
          <a:effectLst/>
        </c:spPr>
        <c:txPr>
          <a:bodyPr rot="-60000000" spcFirstLastPara="1" vertOverflow="ellipsis" vert="horz" wrap="square" anchor="ctr" anchorCtr="1"/>
          <a:lstStyle/>
          <a:p>
            <a:pPr>
              <a:defRPr lang="es-ES" sz="900" b="1" i="0" u="none" strike="noStrike" kern="1200" baseline="0">
                <a:solidFill>
                  <a:schemeClr val="tx1"/>
                </a:solidFill>
                <a:latin typeface="+mn-lt"/>
                <a:ea typeface="+mn-ea"/>
                <a:cs typeface="+mn-cs"/>
              </a:defRPr>
            </a:pPr>
            <a:endParaRPr lang="es-CL"/>
          </a:p>
        </c:txPr>
        <c:crossAx val="187053568"/>
        <c:crosses val="autoZero"/>
        <c:crossBetween val="between"/>
      </c:valAx>
      <c:spPr>
        <a:noFill/>
        <a:ln>
          <a:noFill/>
        </a:ln>
        <a:effectLst/>
      </c:spPr>
    </c:plotArea>
    <c:legend>
      <c:legendPos val="b"/>
      <c:layout>
        <c:manualLayout>
          <c:xMode val="edge"/>
          <c:yMode val="edge"/>
          <c:x val="0.49756881641745032"/>
          <c:y val="0.90532992035398752"/>
          <c:w val="0.46018542808621093"/>
          <c:h val="7.8125546806649182E-2"/>
        </c:manualLayout>
      </c:layout>
      <c:spPr>
        <a:noFill/>
        <a:ln>
          <a:noFill/>
        </a:ln>
        <a:effectLst/>
      </c:spPr>
      <c:txPr>
        <a:bodyPr rot="0" spcFirstLastPara="1" vertOverflow="ellipsis" vert="horz" wrap="square" anchor="ctr" anchorCtr="1"/>
        <a:lstStyle/>
        <a:p>
          <a:pPr>
            <a:defRPr lang="es-ES" sz="900" b="1" i="0" u="none" strike="noStrike" kern="1200" baseline="0">
              <a:solidFill>
                <a:schemeClr val="tx1"/>
              </a:solidFill>
              <a:latin typeface="+mn-lt"/>
              <a:ea typeface="+mn-ea"/>
              <a:cs typeface="+mn-cs"/>
            </a:defRPr>
          </a:pPr>
          <a:endParaRPr lang="es-CL"/>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s-CL"/>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CL"/>
  <c:chart>
    <c:autoTitleDeleted val="1"/>
    <c:plotArea>
      <c:layout>
        <c:manualLayout>
          <c:layoutTarget val="inner"/>
          <c:xMode val="edge"/>
          <c:yMode val="edge"/>
          <c:x val="8.0775444264943475E-3"/>
          <c:y val="0.15040445167078709"/>
          <c:w val="0.96445880452342503"/>
          <c:h val="0.72096248978028221"/>
        </c:manualLayout>
      </c:layout>
      <c:barChart>
        <c:barDir val="col"/>
        <c:grouping val="clustered"/>
        <c:ser>
          <c:idx val="0"/>
          <c:order val="0"/>
          <c:tx>
            <c:strRef>
              <c:f>'Sectores - evolución'!$B$4</c:f>
              <c:strCache>
                <c:ptCount val="1"/>
                <c:pt idx="0">
                  <c:v>1996</c:v>
                </c:pt>
              </c:strCache>
            </c:strRef>
          </c:tx>
          <c:spPr>
            <a:solidFill>
              <a:schemeClr val="accent1">
                <a:lumMod val="60000"/>
                <a:lumOff val="40000"/>
              </a:schemeClr>
            </a:solidFill>
            <a:ln>
              <a:noFill/>
            </a:ln>
            <a:effectLst>
              <a:outerShdw blurRad="50800" dist="38100" dir="8100000" algn="tr" rotWithShape="0">
                <a:prstClr val="black">
                  <a:alpha val="40000"/>
                </a:prstClr>
              </a:outerShdw>
            </a:effectLst>
          </c:spPr>
          <c:dLbls>
            <c:dLbl>
              <c:idx val="3"/>
              <c:layout/>
              <c:tx>
                <c:rich>
                  <a:bodyPr/>
                  <a:lstStyle/>
                  <a:p>
                    <a:r>
                      <a:rPr lang="en-US"/>
                      <a:t>s/i</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72C-420D-95A4-1B9B6A6EB968}"/>
                </c:ext>
              </c:extLst>
            </c:dLbl>
            <c:spPr>
              <a:noFill/>
              <a:ln>
                <a:noFill/>
              </a:ln>
              <a:effectLst/>
            </c:spPr>
            <c:txPr>
              <a:bodyPr rot="0" spcFirstLastPara="1" vertOverflow="ellipsis" vert="horz" wrap="square" lIns="38100" tIns="19050" rIns="38100" bIns="19050" anchor="ctr" anchorCtr="1">
                <a:spAutoFit/>
              </a:bodyPr>
              <a:lstStyle/>
              <a:p>
                <a:pPr>
                  <a:defRPr lang="es-ES" sz="1000" b="0" i="0" u="none" strike="noStrike" kern="1200" baseline="0">
                    <a:solidFill>
                      <a:schemeClr val="tx1">
                        <a:lumMod val="75000"/>
                        <a:lumOff val="25000"/>
                      </a:schemeClr>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'Sectores - evolución'!$C$3:$F$3</c:f>
              <c:strCache>
                <c:ptCount val="4"/>
                <c:pt idx="0">
                  <c:v>Agropecuario, Silvícola y Pesquero</c:v>
                </c:pt>
                <c:pt idx="1">
                  <c:v>Minería</c:v>
                </c:pt>
                <c:pt idx="2">
                  <c:v>Industria</c:v>
                </c:pt>
                <c:pt idx="3">
                  <c:v>Servicios</c:v>
                </c:pt>
              </c:strCache>
            </c:strRef>
          </c:cat>
          <c:val>
            <c:numRef>
              <c:f>'Sectores - evolución'!$C$4:$F$4</c:f>
              <c:numCache>
                <c:formatCode>0</c:formatCode>
                <c:ptCount val="4"/>
                <c:pt idx="0">
                  <c:v>66.973961989999864</c:v>
                </c:pt>
                <c:pt idx="1">
                  <c:v>328.05793162999964</c:v>
                </c:pt>
                <c:pt idx="2">
                  <c:v>247.82139927999964</c:v>
                </c:pt>
                <c:pt idx="3" formatCode="General">
                  <c:v>0</c:v>
                </c:pt>
              </c:numCache>
            </c:numRef>
          </c:val>
          <c:extLst xmlns:c16r2="http://schemas.microsoft.com/office/drawing/2015/06/chart">
            <c:ext xmlns:c16="http://schemas.microsoft.com/office/drawing/2014/chart" uri="{C3380CC4-5D6E-409C-BE32-E72D297353CC}">
              <c16:uniqueId val="{00000001-872C-420D-95A4-1B9B6A6EB968}"/>
            </c:ext>
          </c:extLst>
        </c:ser>
        <c:ser>
          <c:idx val="1"/>
          <c:order val="1"/>
          <c:tx>
            <c:strRef>
              <c:f>'Sectores - evolución'!$B$5</c:f>
              <c:strCache>
                <c:ptCount val="1"/>
                <c:pt idx="0">
                  <c:v>2005</c:v>
                </c:pt>
              </c:strCache>
            </c:strRef>
          </c:tx>
          <c:spPr>
            <a:solidFill>
              <a:srgbClr val="00B0F0"/>
            </a:solidFill>
            <a:ln>
              <a:noFill/>
            </a:ln>
            <a:effectLst>
              <a:outerShdw blurRad="50800" dist="38100" dir="8100000" algn="tr" rotWithShape="0">
                <a:prstClr val="black">
                  <a:alpha val="40000"/>
                </a:prstClr>
              </a:outerShdw>
            </a:effectLst>
          </c:spPr>
          <c:dLbls>
            <c:spPr>
              <a:noFill/>
              <a:ln>
                <a:noFill/>
              </a:ln>
              <a:effectLst/>
            </c:spPr>
            <c:txPr>
              <a:bodyPr rot="0" spcFirstLastPara="1" vertOverflow="ellipsis" vert="horz" wrap="square" lIns="38100" tIns="19050" rIns="38100" bIns="19050" anchor="ctr" anchorCtr="1">
                <a:spAutoFit/>
              </a:bodyPr>
              <a:lstStyle/>
              <a:p>
                <a:pPr>
                  <a:defRPr lang="es-ES" sz="1000" b="0" i="0" u="none" strike="noStrike" kern="1200" baseline="0">
                    <a:solidFill>
                      <a:schemeClr val="tx1">
                        <a:lumMod val="75000"/>
                        <a:lumOff val="25000"/>
                      </a:schemeClr>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'Sectores - evolución'!$C$3:$F$3</c:f>
              <c:strCache>
                <c:ptCount val="4"/>
                <c:pt idx="0">
                  <c:v>Agropecuario, Silvícola y Pesquero</c:v>
                </c:pt>
                <c:pt idx="1">
                  <c:v>Minería</c:v>
                </c:pt>
                <c:pt idx="2">
                  <c:v>Industria</c:v>
                </c:pt>
                <c:pt idx="3">
                  <c:v>Servicios</c:v>
                </c:pt>
              </c:strCache>
            </c:strRef>
          </c:cat>
          <c:val>
            <c:numRef>
              <c:f>'Sectores - evolución'!$C$5:$F$5</c:f>
              <c:numCache>
                <c:formatCode>_-* #,##0_-;\-* #,##0_-;_-* "-"??_-;_-@_-</c:formatCode>
                <c:ptCount val="4"/>
                <c:pt idx="0">
                  <c:v>42.685798510000005</c:v>
                </c:pt>
                <c:pt idx="1">
                  <c:v>974.64975367135992</c:v>
                </c:pt>
                <c:pt idx="2">
                  <c:v>848.68165449973401</c:v>
                </c:pt>
                <c:pt idx="3">
                  <c:v>9.100510660000003</c:v>
                </c:pt>
              </c:numCache>
            </c:numRef>
          </c:val>
          <c:extLst xmlns:c16r2="http://schemas.microsoft.com/office/drawing/2015/06/chart">
            <c:ext xmlns:c16="http://schemas.microsoft.com/office/drawing/2014/chart" uri="{C3380CC4-5D6E-409C-BE32-E72D297353CC}">
              <c16:uniqueId val="{00000002-872C-420D-95A4-1B9B6A6EB968}"/>
            </c:ext>
          </c:extLst>
        </c:ser>
        <c:ser>
          <c:idx val="2"/>
          <c:order val="2"/>
          <c:tx>
            <c:strRef>
              <c:f>'Sectores - evolución'!$B$6</c:f>
              <c:strCache>
                <c:ptCount val="1"/>
                <c:pt idx="0">
                  <c:v>2015</c:v>
                </c:pt>
              </c:strCache>
            </c:strRef>
          </c:tx>
          <c:spPr>
            <a:solidFill>
              <a:srgbClr val="00A4B1"/>
            </a:solidFill>
            <a:ln>
              <a:noFill/>
            </a:ln>
            <a:effectLst>
              <a:outerShdw blurRad="50800" dist="38100" dir="8100000" algn="tr" rotWithShape="0">
                <a:prstClr val="black">
                  <a:alpha val="40000"/>
                </a:prstClr>
              </a:outerShdw>
            </a:effectLst>
          </c:spPr>
          <c:dLbls>
            <c:spPr>
              <a:noFill/>
              <a:ln>
                <a:noFill/>
              </a:ln>
              <a:effectLst/>
            </c:spPr>
            <c:txPr>
              <a:bodyPr rot="0" spcFirstLastPara="1" vertOverflow="ellipsis" vert="horz" wrap="square" lIns="38100" tIns="19050" rIns="38100" bIns="19050" anchor="ctr" anchorCtr="1">
                <a:spAutoFit/>
              </a:bodyPr>
              <a:lstStyle/>
              <a:p>
                <a:pPr>
                  <a:defRPr lang="es-ES" sz="1000" b="0" i="0" u="none" strike="noStrike" kern="1200" baseline="0">
                    <a:solidFill>
                      <a:schemeClr val="tx1">
                        <a:lumMod val="75000"/>
                        <a:lumOff val="25000"/>
                      </a:schemeClr>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'Sectores - evolución'!$C$3:$F$3</c:f>
              <c:strCache>
                <c:ptCount val="4"/>
                <c:pt idx="0">
                  <c:v>Agropecuario, Silvícola y Pesquero</c:v>
                </c:pt>
                <c:pt idx="1">
                  <c:v>Minería</c:v>
                </c:pt>
                <c:pt idx="2">
                  <c:v>Industria</c:v>
                </c:pt>
                <c:pt idx="3">
                  <c:v>Servicios</c:v>
                </c:pt>
              </c:strCache>
            </c:strRef>
          </c:cat>
          <c:val>
            <c:numRef>
              <c:f>'Sectores - evolución'!$C$6:$F$6</c:f>
              <c:numCache>
                <c:formatCode>_-* #,##0_-;\-* #,##0_-;_-* "-"??_-;_-@_-</c:formatCode>
                <c:ptCount val="4"/>
                <c:pt idx="0">
                  <c:v>198.67072886999998</c:v>
                </c:pt>
                <c:pt idx="1">
                  <c:v>1388.3247661800001</c:v>
                </c:pt>
                <c:pt idx="2">
                  <c:v>1460.3446254828391</c:v>
                </c:pt>
                <c:pt idx="3">
                  <c:v>20.153011400000008</c:v>
                </c:pt>
              </c:numCache>
            </c:numRef>
          </c:val>
          <c:extLst xmlns:c16r2="http://schemas.microsoft.com/office/drawing/2015/06/chart">
            <c:ext xmlns:c16="http://schemas.microsoft.com/office/drawing/2014/chart" uri="{C3380CC4-5D6E-409C-BE32-E72D297353CC}">
              <c16:uniqueId val="{00000003-872C-420D-95A4-1B9B6A6EB968}"/>
            </c:ext>
          </c:extLst>
        </c:ser>
        <c:ser>
          <c:idx val="3"/>
          <c:order val="3"/>
          <c:tx>
            <c:strRef>
              <c:f>'Sectores - evolución'!$B$7</c:f>
              <c:strCache>
                <c:ptCount val="1"/>
                <c:pt idx="0">
                  <c:v>2019</c:v>
                </c:pt>
              </c:strCache>
            </c:strRef>
          </c:tx>
          <c:spPr>
            <a:solidFill>
              <a:srgbClr val="00586E"/>
            </a:solidFill>
            <a:ln>
              <a:noFill/>
            </a:ln>
            <a:effectLst>
              <a:outerShdw blurRad="50800" dist="38100" dir="8100000" algn="tr" rotWithShape="0">
                <a:prstClr val="black">
                  <a:alpha val="40000"/>
                </a:prstClr>
              </a:outerShdw>
            </a:effectLst>
          </c:spPr>
          <c:dLbls>
            <c:spPr>
              <a:noFill/>
              <a:ln>
                <a:noFill/>
              </a:ln>
              <a:effectLst/>
            </c:spPr>
            <c:txPr>
              <a:bodyPr rot="0" spcFirstLastPara="1" vertOverflow="ellipsis" vert="horz" wrap="square" lIns="38100" tIns="19050" rIns="38100" bIns="19050" anchor="ctr" anchorCtr="1">
                <a:spAutoFit/>
              </a:bodyPr>
              <a:lstStyle/>
              <a:p>
                <a:pPr>
                  <a:defRPr lang="es-ES" sz="1000" b="0" i="0" u="none" strike="noStrike" kern="1200" baseline="0">
                    <a:solidFill>
                      <a:schemeClr val="tx1">
                        <a:lumMod val="75000"/>
                        <a:lumOff val="25000"/>
                      </a:schemeClr>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'Sectores - evolución'!$C$3:$F$3</c:f>
              <c:strCache>
                <c:ptCount val="4"/>
                <c:pt idx="0">
                  <c:v>Agropecuario, Silvícola y Pesquero</c:v>
                </c:pt>
                <c:pt idx="1">
                  <c:v>Minería</c:v>
                </c:pt>
                <c:pt idx="2">
                  <c:v>Industria</c:v>
                </c:pt>
                <c:pt idx="3">
                  <c:v>Servicios</c:v>
                </c:pt>
              </c:strCache>
            </c:strRef>
          </c:cat>
          <c:val>
            <c:numRef>
              <c:f>'Sectores - evolución'!$C$7:$F$7</c:f>
              <c:numCache>
                <c:formatCode>_-* #,##0_-;\-* #,##0_-;_-* "-"??_-;_-@_-</c:formatCode>
                <c:ptCount val="4"/>
                <c:pt idx="0">
                  <c:v>151.76808782793532</c:v>
                </c:pt>
                <c:pt idx="1">
                  <c:v>1253.7093168262998</c:v>
                </c:pt>
                <c:pt idx="2">
                  <c:v>1751.6540374663164</c:v>
                </c:pt>
                <c:pt idx="3">
                  <c:v>25.214907439999998</c:v>
                </c:pt>
              </c:numCache>
            </c:numRef>
          </c:val>
          <c:extLst xmlns:c16r2="http://schemas.microsoft.com/office/drawing/2015/06/chart">
            <c:ext xmlns:c16="http://schemas.microsoft.com/office/drawing/2014/chart" uri="{C3380CC4-5D6E-409C-BE32-E72D297353CC}">
              <c16:uniqueId val="{00000004-872C-420D-95A4-1B9B6A6EB968}"/>
            </c:ext>
          </c:extLst>
        </c:ser>
        <c:dLbls>
          <c:showVal val="1"/>
        </c:dLbls>
        <c:overlap val="-25"/>
        <c:axId val="187814272"/>
        <c:axId val="187815808"/>
      </c:barChart>
      <c:catAx>
        <c:axId val="1878142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200" b="1" i="0" u="none" strike="noStrike" kern="1200" baseline="0">
                <a:solidFill>
                  <a:srgbClr val="00586E"/>
                </a:solidFill>
                <a:latin typeface="+mn-lt"/>
                <a:ea typeface="+mn-ea"/>
                <a:cs typeface="+mn-cs"/>
              </a:defRPr>
            </a:pPr>
            <a:endParaRPr lang="es-CL"/>
          </a:p>
        </c:txPr>
        <c:crossAx val="187815808"/>
        <c:crosses val="autoZero"/>
        <c:auto val="1"/>
        <c:lblAlgn val="ctr"/>
        <c:lblOffset val="100"/>
      </c:catAx>
      <c:valAx>
        <c:axId val="187815808"/>
        <c:scaling>
          <c:orientation val="minMax"/>
        </c:scaling>
        <c:delete val="1"/>
        <c:axPos val="l"/>
        <c:numFmt formatCode="0" sourceLinked="1"/>
        <c:majorTickMark val="none"/>
        <c:tickLblPos val="nextTo"/>
        <c:crossAx val="187814272"/>
        <c:crosses val="autoZero"/>
        <c:crossBetween val="between"/>
      </c:valAx>
      <c:spPr>
        <a:noFill/>
        <a:ln>
          <a:noFill/>
        </a:ln>
        <a:effectLst/>
      </c:spPr>
    </c:plotArea>
    <c:legend>
      <c:legendPos val="t"/>
      <c:layout>
        <c:manualLayout>
          <c:xMode val="edge"/>
          <c:yMode val="edge"/>
          <c:x val="0.66065714322058711"/>
          <c:y val="3.6781603869077188E-2"/>
          <c:w val="0.33934285677941317"/>
          <c:h val="8.4299671021859562E-2"/>
        </c:manualLayout>
      </c:layout>
      <c:spPr>
        <a:noFill/>
        <a:ln>
          <a:noFill/>
        </a:ln>
        <a:effectLst/>
      </c:spPr>
      <c:txPr>
        <a:bodyPr rot="0" spcFirstLastPara="1" vertOverflow="ellipsis" vert="horz" wrap="square" anchor="ctr" anchorCtr="1"/>
        <a:lstStyle/>
        <a:p>
          <a:pPr>
            <a:defRPr lang="es-ES" sz="1400" b="0" i="0" u="none" strike="noStrike" kern="1200" baseline="0">
              <a:solidFill>
                <a:schemeClr val="tx1"/>
              </a:solidFill>
              <a:latin typeface="+mn-lt"/>
              <a:ea typeface="+mn-ea"/>
              <a:cs typeface="+mn-cs"/>
            </a:defRPr>
          </a:pPr>
          <a:endParaRPr lang="es-CL"/>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CL"/>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CL"/>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619521685279323"/>
          <c:y val="3.4428794992175271E-2"/>
          <c:w val="0.70869337940561983"/>
          <c:h val="0.9599840512189517"/>
        </c:manualLayout>
      </c:layout>
      <c:barChart>
        <c:barDir val="bar"/>
        <c:grouping val="clustered"/>
        <c:ser>
          <c:idx val="0"/>
          <c:order val="0"/>
          <c:tx>
            <c:strRef>
              <c:f>Hoja5!$M$4</c:f>
              <c:strCache>
                <c:ptCount val="1"/>
                <c:pt idx="0">
                  <c:v>2019</c:v>
                </c:pt>
              </c:strCache>
            </c:strRef>
          </c:tx>
          <c:spPr>
            <a:solidFill>
              <a:srgbClr val="00586E"/>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000" b="0" i="0" u="none" strike="noStrike" kern="1200" baseline="0">
                    <a:solidFill>
                      <a:schemeClr val="tx1">
                        <a:lumMod val="75000"/>
                        <a:lumOff val="25000"/>
                      </a:schemeClr>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Hoja5!$L$5:$L$20</c:f>
              <c:strCache>
                <c:ptCount val="16"/>
                <c:pt idx="0">
                  <c:v>Magallanes (9,2%)</c:v>
                </c:pt>
                <c:pt idx="1">
                  <c:v>Aysén (3,7)</c:v>
                </c:pt>
                <c:pt idx="2">
                  <c:v>Los Lagos (13%)</c:v>
                </c:pt>
                <c:pt idx="3">
                  <c:v>Los Ríos (0,03%)</c:v>
                </c:pt>
                <c:pt idx="4">
                  <c:v>La Araucanía (0,1%)</c:v>
                </c:pt>
                <c:pt idx="5">
                  <c:v>Biobío (1,6%)</c:v>
                </c:pt>
                <c:pt idx="6">
                  <c:v>Ñuble (0,1%)</c:v>
                </c:pt>
                <c:pt idx="7">
                  <c:v>Maule (3,7%)</c:v>
                </c:pt>
                <c:pt idx="8">
                  <c:v>O`Higgins (13,7%)</c:v>
                </c:pt>
                <c:pt idx="9">
                  <c:v>Metropolitana (13,5%)</c:v>
                </c:pt>
                <c:pt idx="10">
                  <c:v>Valparaíso (8,8%)</c:v>
                </c:pt>
                <c:pt idx="11">
                  <c:v>Coquimbo (0,7%)</c:v>
                </c:pt>
                <c:pt idx="12">
                  <c:v>Atacama (9%)</c:v>
                </c:pt>
                <c:pt idx="13">
                  <c:v>Antofagasta (16%)</c:v>
                </c:pt>
                <c:pt idx="14">
                  <c:v>Tarapacá (5,2%)</c:v>
                </c:pt>
                <c:pt idx="15">
                  <c:v>Arica y Parinacota (0,5%)</c:v>
                </c:pt>
              </c:strCache>
            </c:strRef>
          </c:cat>
          <c:val>
            <c:numRef>
              <c:f>Hoja5!$M$5:$M$20</c:f>
              <c:numCache>
                <c:formatCode>_-* #,##0_-;\-* #,##0_-;_-* "-"_-;_-@_-</c:formatCode>
                <c:ptCount val="16"/>
                <c:pt idx="0">
                  <c:v>288.90182162999997</c:v>
                </c:pt>
                <c:pt idx="1">
                  <c:v>115.87039442999995</c:v>
                </c:pt>
                <c:pt idx="2">
                  <c:v>420.53935546999998</c:v>
                </c:pt>
                <c:pt idx="3">
                  <c:v>1.03852952</c:v>
                </c:pt>
                <c:pt idx="4">
                  <c:v>2.7465608800000005</c:v>
                </c:pt>
                <c:pt idx="5">
                  <c:v>49.115352960000024</c:v>
                </c:pt>
                <c:pt idx="6">
                  <c:v>4.0525640199999975</c:v>
                </c:pt>
                <c:pt idx="7">
                  <c:v>117.92624917999997</c:v>
                </c:pt>
                <c:pt idx="8">
                  <c:v>432.18397454999996</c:v>
                </c:pt>
                <c:pt idx="9">
                  <c:v>425.60882040000018</c:v>
                </c:pt>
                <c:pt idx="10">
                  <c:v>276.13386228000002</c:v>
                </c:pt>
                <c:pt idx="11">
                  <c:v>23.164100610000009</c:v>
                </c:pt>
                <c:pt idx="12">
                  <c:v>284.57611396999994</c:v>
                </c:pt>
                <c:pt idx="13">
                  <c:v>504.15163393</c:v>
                </c:pt>
                <c:pt idx="14">
                  <c:v>164.35733315000007</c:v>
                </c:pt>
                <c:pt idx="15">
                  <c:v>15.13247494</c:v>
                </c:pt>
              </c:numCache>
            </c:numRef>
          </c:val>
          <c:extLst xmlns:c16r2="http://schemas.microsoft.com/office/drawing/2015/06/chart">
            <c:ext xmlns:c16="http://schemas.microsoft.com/office/drawing/2014/chart" uri="{C3380CC4-5D6E-409C-BE32-E72D297353CC}">
              <c16:uniqueId val="{00000000-CC4B-4204-B1D4-336FBA0548EC}"/>
            </c:ext>
          </c:extLst>
        </c:ser>
        <c:ser>
          <c:idx val="1"/>
          <c:order val="1"/>
          <c:tx>
            <c:strRef>
              <c:f>Hoja5!$N$4</c:f>
              <c:strCache>
                <c:ptCount val="1"/>
                <c:pt idx="0">
                  <c:v>2003</c:v>
                </c:pt>
              </c:strCache>
            </c:strRef>
          </c:tx>
          <c:spPr>
            <a:solidFill>
              <a:srgbClr val="00A4B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000" b="0" i="0" u="none" strike="noStrike" kern="1200" baseline="0">
                    <a:solidFill>
                      <a:schemeClr val="tx1">
                        <a:lumMod val="75000"/>
                        <a:lumOff val="25000"/>
                      </a:schemeClr>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Hoja5!$L$5:$L$20</c:f>
              <c:strCache>
                <c:ptCount val="16"/>
                <c:pt idx="0">
                  <c:v>Magallanes (9,2%)</c:v>
                </c:pt>
                <c:pt idx="1">
                  <c:v>Aysén (3,7)</c:v>
                </c:pt>
                <c:pt idx="2">
                  <c:v>Los Lagos (13%)</c:v>
                </c:pt>
                <c:pt idx="3">
                  <c:v>Los Ríos (0,03%)</c:v>
                </c:pt>
                <c:pt idx="4">
                  <c:v>La Araucanía (0,1%)</c:v>
                </c:pt>
                <c:pt idx="5">
                  <c:v>Biobío (1,6%)</c:v>
                </c:pt>
                <c:pt idx="6">
                  <c:v>Ñuble (0,1%)</c:v>
                </c:pt>
                <c:pt idx="7">
                  <c:v>Maule (3,7%)</c:v>
                </c:pt>
                <c:pt idx="8">
                  <c:v>O`Higgins (13,7%)</c:v>
                </c:pt>
                <c:pt idx="9">
                  <c:v>Metropolitana (13,5%)</c:v>
                </c:pt>
                <c:pt idx="10">
                  <c:v>Valparaíso (8,8%)</c:v>
                </c:pt>
                <c:pt idx="11">
                  <c:v>Coquimbo (0,7%)</c:v>
                </c:pt>
                <c:pt idx="12">
                  <c:v>Atacama (9%)</c:v>
                </c:pt>
                <c:pt idx="13">
                  <c:v>Antofagasta (16%)</c:v>
                </c:pt>
                <c:pt idx="14">
                  <c:v>Tarapacá (5,2%)</c:v>
                </c:pt>
                <c:pt idx="15">
                  <c:v>Arica y Parinacota (0,5%)</c:v>
                </c:pt>
              </c:strCache>
            </c:strRef>
          </c:cat>
          <c:val>
            <c:numRef>
              <c:f>Hoja5!$N$5:$N$20</c:f>
              <c:numCache>
                <c:formatCode>_-* #,##0_-;\-* #,##0_-;_-* "-"_-;_-@_-</c:formatCode>
                <c:ptCount val="16"/>
                <c:pt idx="0">
                  <c:v>49.478391690000009</c:v>
                </c:pt>
                <c:pt idx="1">
                  <c:v>3.3246194899999995</c:v>
                </c:pt>
                <c:pt idx="2">
                  <c:v>37.859545950000005</c:v>
                </c:pt>
                <c:pt idx="3">
                  <c:v>0</c:v>
                </c:pt>
                <c:pt idx="4">
                  <c:v>2.0435084199999998</c:v>
                </c:pt>
                <c:pt idx="5">
                  <c:v>38.237821829999973</c:v>
                </c:pt>
                <c:pt idx="6">
                  <c:v>0</c:v>
                </c:pt>
                <c:pt idx="7">
                  <c:v>25.886618519999988</c:v>
                </c:pt>
                <c:pt idx="8">
                  <c:v>54.102319860000023</c:v>
                </c:pt>
                <c:pt idx="9">
                  <c:v>178.38652727999985</c:v>
                </c:pt>
                <c:pt idx="10">
                  <c:v>150.93016917</c:v>
                </c:pt>
                <c:pt idx="11">
                  <c:v>19.910684889999995</c:v>
                </c:pt>
                <c:pt idx="12">
                  <c:v>10.483680580000001</c:v>
                </c:pt>
                <c:pt idx="13">
                  <c:v>222.93230888000005</c:v>
                </c:pt>
                <c:pt idx="14">
                  <c:v>38.313596489999995</c:v>
                </c:pt>
                <c:pt idx="15">
                  <c:v>0</c:v>
                </c:pt>
              </c:numCache>
            </c:numRef>
          </c:val>
          <c:extLst xmlns:c16r2="http://schemas.microsoft.com/office/drawing/2015/06/chart">
            <c:ext xmlns:c16="http://schemas.microsoft.com/office/drawing/2014/chart" uri="{C3380CC4-5D6E-409C-BE32-E72D297353CC}">
              <c16:uniqueId val="{00000001-CC4B-4204-B1D4-336FBA0548EC}"/>
            </c:ext>
          </c:extLst>
        </c:ser>
        <c:dLbls/>
        <c:gapWidth val="153"/>
        <c:axId val="228691968"/>
        <c:axId val="228693504"/>
      </c:barChart>
      <c:catAx>
        <c:axId val="228691968"/>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000" b="0" i="0" u="none" strike="noStrike" kern="1200" baseline="0">
                <a:solidFill>
                  <a:schemeClr val="tx1"/>
                </a:solidFill>
                <a:latin typeface="+mn-lt"/>
                <a:ea typeface="+mn-ea"/>
                <a:cs typeface="+mn-cs"/>
              </a:defRPr>
            </a:pPr>
            <a:endParaRPr lang="es-CL"/>
          </a:p>
        </c:txPr>
        <c:crossAx val="228693504"/>
        <c:crosses val="autoZero"/>
        <c:auto val="1"/>
        <c:lblAlgn val="ctr"/>
        <c:lblOffset val="100"/>
      </c:catAx>
      <c:valAx>
        <c:axId val="228693504"/>
        <c:scaling>
          <c:orientation val="minMax"/>
        </c:scaling>
        <c:delete val="1"/>
        <c:axPos val="b"/>
        <c:numFmt formatCode="_-* #,##0_-;\-* #,##0_-;_-* &quot;-&quot;_-;_-@_-" sourceLinked="1"/>
        <c:majorTickMark val="none"/>
        <c:tickLblPos val="nextTo"/>
        <c:crossAx val="228691968"/>
        <c:crosses val="autoZero"/>
        <c:crossBetween val="between"/>
      </c:valAx>
      <c:spPr>
        <a:noFill/>
        <a:ln>
          <a:noFill/>
        </a:ln>
        <a:effectLst/>
      </c:spPr>
    </c:plotArea>
    <c:legend>
      <c:legendPos val="b"/>
      <c:layout>
        <c:manualLayout>
          <c:xMode val="edge"/>
          <c:yMode val="edge"/>
          <c:x val="0.69965324553460728"/>
          <c:y val="3.0254431310403146E-2"/>
          <c:w val="0.27233375331692949"/>
          <c:h val="5.0531985813711641E-2"/>
        </c:manualLayout>
      </c:layout>
      <c:spPr>
        <a:noFill/>
        <a:ln>
          <a:noFill/>
        </a:ln>
        <a:effectLst/>
      </c:spPr>
      <c:txPr>
        <a:bodyPr rot="0" spcFirstLastPara="1" vertOverflow="ellipsis" vert="horz" wrap="square" anchor="ctr" anchorCtr="1"/>
        <a:lstStyle/>
        <a:p>
          <a:pPr>
            <a:defRPr lang="es-ES" sz="1600" b="0" i="0" u="none" strike="noStrike" kern="1200" spc="300" baseline="0">
              <a:solidFill>
                <a:schemeClr val="tx1"/>
              </a:solidFill>
              <a:latin typeface="+mn-lt"/>
              <a:ea typeface="+mn-ea"/>
              <a:cs typeface="+mn-cs"/>
            </a:defRPr>
          </a:pPr>
          <a:endParaRPr lang="es-CL"/>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s-CL"/>
  <c:chart>
    <c:autoTitleDeleted val="1"/>
    <c:plotArea>
      <c:layout/>
      <c:barChart>
        <c:barDir val="col"/>
        <c:grouping val="clustered"/>
        <c:ser>
          <c:idx val="0"/>
          <c:order val="0"/>
          <c:tx>
            <c:strRef>
              <c:f>Hoja1!$J$6</c:f>
              <c:strCache>
                <c:ptCount val="1"/>
                <c:pt idx="0">
                  <c:v>Cuenta de rutstr</c:v>
                </c:pt>
              </c:strCache>
            </c:strRef>
          </c:tx>
          <c:spPr>
            <a:solidFill>
              <a:srgbClr val="B5BF15"/>
            </a:solidFill>
            <a:ln>
              <a:noFill/>
            </a:ln>
            <a:effectLst>
              <a:outerShdw blurRad="50800" dist="38100" dir="8100000" algn="tr" rotWithShape="0">
                <a:prstClr val="black">
                  <a:alpha val="40000"/>
                </a:prstClr>
              </a:outerShdw>
            </a:effectLst>
          </c:spPr>
          <c:dLbls>
            <c:spPr>
              <a:noFill/>
              <a:ln>
                <a:noFill/>
              </a:ln>
              <a:effectLst/>
            </c:spPr>
            <c:txPr>
              <a:bodyPr rot="0" spcFirstLastPara="1" vertOverflow="ellipsis" vert="horz" wrap="square" lIns="38100" tIns="19050" rIns="38100" bIns="19050" anchor="ctr" anchorCtr="1">
                <a:spAutoFit/>
              </a:bodyPr>
              <a:lstStyle/>
              <a:p>
                <a:pPr>
                  <a:defRPr lang="es-ES" sz="1600" b="1" i="0" u="none" strike="noStrike" kern="1200" baseline="0">
                    <a:solidFill>
                      <a:schemeClr val="tx1"/>
                    </a:solidFill>
                    <a:latin typeface="+mn-lt"/>
                    <a:ea typeface="+mn-ea"/>
                    <a:cs typeface="+mn-cs"/>
                  </a:defRPr>
                </a:pPr>
                <a:endParaRPr lang="es-CL"/>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Hoja1!$H$7:$H$9</c:f>
              <c:strCache>
                <c:ptCount val="3"/>
                <c:pt idx="0">
                  <c:v>Grande</c:v>
                </c:pt>
                <c:pt idx="1">
                  <c:v>MiPYME</c:v>
                </c:pt>
                <c:pt idx="2">
                  <c:v>Sin Información</c:v>
                </c:pt>
              </c:strCache>
            </c:strRef>
          </c:cat>
          <c:val>
            <c:numRef>
              <c:f>Hoja1!$J$7:$J$9</c:f>
              <c:numCache>
                <c:formatCode>General</c:formatCode>
                <c:ptCount val="3"/>
                <c:pt idx="0">
                  <c:v>713</c:v>
                </c:pt>
                <c:pt idx="1">
                  <c:v>428</c:v>
                </c:pt>
                <c:pt idx="2">
                  <c:v>33</c:v>
                </c:pt>
              </c:numCache>
            </c:numRef>
          </c:val>
          <c:extLst xmlns:c16r2="http://schemas.microsoft.com/office/drawing/2015/06/chart">
            <c:ext xmlns:c16="http://schemas.microsoft.com/office/drawing/2014/chart" uri="{C3380CC4-5D6E-409C-BE32-E72D297353CC}">
              <c16:uniqueId val="{00000000-CDDE-4B29-AAC3-F8106B4A01AA}"/>
            </c:ext>
          </c:extLst>
        </c:ser>
        <c:dLbls/>
        <c:gapWidth val="219"/>
        <c:overlap val="-27"/>
        <c:axId val="187746560"/>
        <c:axId val="187826176"/>
      </c:barChart>
      <c:catAx>
        <c:axId val="1877465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400" b="1" i="0" u="none" strike="noStrike" kern="1200" baseline="0">
                <a:solidFill>
                  <a:schemeClr val="tx1"/>
                </a:solidFill>
                <a:latin typeface="+mn-lt"/>
                <a:ea typeface="+mn-ea"/>
                <a:cs typeface="+mn-cs"/>
              </a:defRPr>
            </a:pPr>
            <a:endParaRPr lang="es-CL"/>
          </a:p>
        </c:txPr>
        <c:crossAx val="187826176"/>
        <c:crosses val="autoZero"/>
        <c:auto val="1"/>
        <c:lblAlgn val="ctr"/>
        <c:lblOffset val="100"/>
      </c:catAx>
      <c:valAx>
        <c:axId val="187826176"/>
        <c:scaling>
          <c:orientation val="minMax"/>
        </c:scaling>
        <c:delete val="1"/>
        <c:axPos val="l"/>
        <c:numFmt formatCode="General" sourceLinked="1"/>
        <c:majorTickMark val="none"/>
        <c:tickLblPos val="nextTo"/>
        <c:crossAx val="187746560"/>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3" y="2"/>
            <a:ext cx="2982741" cy="466725"/>
          </a:xfrm>
          <a:prstGeom prst="rect">
            <a:avLst/>
          </a:prstGeom>
        </p:spPr>
        <p:txBody>
          <a:bodyPr vert="horz" lIns="91577" tIns="45789" rIns="91577" bIns="45789" rtlCol="0"/>
          <a:lstStyle>
            <a:lvl1pPr algn="l">
              <a:defRPr sz="1200"/>
            </a:lvl1pPr>
          </a:lstStyle>
          <a:p>
            <a:endParaRPr lang="es-CL"/>
          </a:p>
        </p:txBody>
      </p:sp>
      <p:sp>
        <p:nvSpPr>
          <p:cNvPr id="3" name="Marcador de fecha 2"/>
          <p:cNvSpPr>
            <a:spLocks noGrp="1"/>
          </p:cNvSpPr>
          <p:nvPr>
            <p:ph type="dt" sz="quarter" idx="1"/>
          </p:nvPr>
        </p:nvSpPr>
        <p:spPr>
          <a:xfrm>
            <a:off x="3897515" y="2"/>
            <a:ext cx="2982741" cy="466725"/>
          </a:xfrm>
          <a:prstGeom prst="rect">
            <a:avLst/>
          </a:prstGeom>
        </p:spPr>
        <p:txBody>
          <a:bodyPr vert="horz" lIns="91577" tIns="45789" rIns="91577" bIns="45789" rtlCol="0"/>
          <a:lstStyle>
            <a:lvl1pPr algn="r">
              <a:defRPr sz="1200"/>
            </a:lvl1pPr>
          </a:lstStyle>
          <a:p>
            <a:fld id="{597F1F85-8D61-47F0-A77C-312F52864814}" type="datetimeFigureOut">
              <a:rPr lang="es-CL" smtClean="0"/>
              <a:pPr/>
              <a:t>24-07-2020</a:t>
            </a:fld>
            <a:endParaRPr lang="es-CL"/>
          </a:p>
        </p:txBody>
      </p:sp>
      <p:sp>
        <p:nvSpPr>
          <p:cNvPr id="4" name="Marcador de pie de página 3"/>
          <p:cNvSpPr>
            <a:spLocks noGrp="1"/>
          </p:cNvSpPr>
          <p:nvPr>
            <p:ph type="ftr" sz="quarter" idx="2"/>
          </p:nvPr>
        </p:nvSpPr>
        <p:spPr>
          <a:xfrm>
            <a:off x="3" y="8829678"/>
            <a:ext cx="2982741" cy="466725"/>
          </a:xfrm>
          <a:prstGeom prst="rect">
            <a:avLst/>
          </a:prstGeom>
        </p:spPr>
        <p:txBody>
          <a:bodyPr vert="horz" lIns="91577" tIns="45789" rIns="91577" bIns="45789" rtlCol="0" anchor="b"/>
          <a:lstStyle>
            <a:lvl1pPr algn="l">
              <a:defRPr sz="1200"/>
            </a:lvl1pPr>
          </a:lstStyle>
          <a:p>
            <a:endParaRPr lang="es-CL"/>
          </a:p>
        </p:txBody>
      </p:sp>
      <p:sp>
        <p:nvSpPr>
          <p:cNvPr id="5" name="Marcador de número de diapositiva 4"/>
          <p:cNvSpPr>
            <a:spLocks noGrp="1"/>
          </p:cNvSpPr>
          <p:nvPr>
            <p:ph type="sldNum" sz="quarter" idx="3"/>
          </p:nvPr>
        </p:nvSpPr>
        <p:spPr>
          <a:xfrm>
            <a:off x="3897515" y="8829678"/>
            <a:ext cx="2982741" cy="466725"/>
          </a:xfrm>
          <a:prstGeom prst="rect">
            <a:avLst/>
          </a:prstGeom>
        </p:spPr>
        <p:txBody>
          <a:bodyPr vert="horz" lIns="91577" tIns="45789" rIns="91577" bIns="45789" rtlCol="0" anchor="b"/>
          <a:lstStyle>
            <a:lvl1pPr algn="r">
              <a:defRPr sz="1200"/>
            </a:lvl1pPr>
          </a:lstStyle>
          <a:p>
            <a:fld id="{3E72AE80-B065-43DB-A8E9-D81498845296}" type="slidenum">
              <a:rPr lang="es-CL" smtClean="0"/>
              <a:pPr/>
              <a:t>‹Nº›</a:t>
            </a:fld>
            <a:endParaRPr lang="es-CL"/>
          </a:p>
        </p:txBody>
      </p:sp>
    </p:spTree>
    <p:extLst>
      <p:ext uri="{BB962C8B-B14F-4D97-AF65-F5344CB8AC3E}">
        <p14:creationId xmlns:p14="http://schemas.microsoft.com/office/powerpoint/2010/main" xmlns="" val="17545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2119" cy="464820"/>
          </a:xfrm>
          <a:prstGeom prst="rect">
            <a:avLst/>
          </a:prstGeom>
        </p:spPr>
        <p:txBody>
          <a:bodyPr vert="horz" lIns="93317" tIns="46659" rIns="93317" bIns="46659" rtlCol="0"/>
          <a:lstStyle>
            <a:lvl1pPr algn="l">
              <a:defRPr sz="1200">
                <a:latin typeface="Calibri" pitchFamily="34" charset="0"/>
                <a:ea typeface="MS PGothic" pitchFamily="34" charset="-128"/>
                <a:cs typeface="+mn-cs"/>
              </a:defRPr>
            </a:lvl1pPr>
          </a:lstStyle>
          <a:p>
            <a:pPr>
              <a:defRPr/>
            </a:pPr>
            <a:endParaRPr lang="es-CL" dirty="0"/>
          </a:p>
        </p:txBody>
      </p:sp>
      <p:sp>
        <p:nvSpPr>
          <p:cNvPr id="3" name="2 Marcador de fecha"/>
          <p:cNvSpPr>
            <a:spLocks noGrp="1"/>
          </p:cNvSpPr>
          <p:nvPr>
            <p:ph type="dt" idx="1"/>
          </p:nvPr>
        </p:nvSpPr>
        <p:spPr>
          <a:xfrm>
            <a:off x="3898103" y="0"/>
            <a:ext cx="2982119" cy="464820"/>
          </a:xfrm>
          <a:prstGeom prst="rect">
            <a:avLst/>
          </a:prstGeom>
        </p:spPr>
        <p:txBody>
          <a:bodyPr vert="horz" wrap="square" lIns="93317" tIns="46659" rIns="93317" bIns="46659" numCol="1" anchor="t" anchorCtr="0" compatLnSpc="1">
            <a:prstTxWarp prst="textNoShape">
              <a:avLst/>
            </a:prstTxWarp>
          </a:bodyPr>
          <a:lstStyle>
            <a:lvl1pPr algn="r">
              <a:defRPr sz="1200"/>
            </a:lvl1pPr>
          </a:lstStyle>
          <a:p>
            <a:pPr>
              <a:defRPr/>
            </a:pPr>
            <a:fld id="{221F4F0C-4183-4E5B-9D42-8770DB2FEDB0}" type="datetimeFigureOut">
              <a:rPr lang="es-CL" altLang="es-CL"/>
              <a:pPr>
                <a:defRPr/>
              </a:pPr>
              <a:t>24-07-2020</a:t>
            </a:fld>
            <a:endParaRPr lang="es-CL" altLang="es-CL" dirty="0"/>
          </a:p>
        </p:txBody>
      </p:sp>
      <p:sp>
        <p:nvSpPr>
          <p:cNvPr id="4" name="3 Marcador de imagen de diapositiva"/>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3317" tIns="46659" rIns="93317" bIns="46659" rtlCol="0" anchor="ctr"/>
          <a:lstStyle/>
          <a:p>
            <a:pPr lvl="0"/>
            <a:endParaRPr lang="es-CL" noProof="0" dirty="0"/>
          </a:p>
        </p:txBody>
      </p:sp>
      <p:sp>
        <p:nvSpPr>
          <p:cNvPr id="5" name="4 Marcador de notas"/>
          <p:cNvSpPr>
            <a:spLocks noGrp="1"/>
          </p:cNvSpPr>
          <p:nvPr>
            <p:ph type="body" sz="quarter" idx="3"/>
          </p:nvPr>
        </p:nvSpPr>
        <p:spPr>
          <a:xfrm>
            <a:off x="688182" y="4415791"/>
            <a:ext cx="5505450" cy="4183380"/>
          </a:xfrm>
          <a:prstGeom prst="rect">
            <a:avLst/>
          </a:prstGeom>
        </p:spPr>
        <p:txBody>
          <a:bodyPr vert="horz" wrap="square" lIns="93317" tIns="46659" rIns="93317" bIns="46659" numCol="1" anchor="t" anchorCtr="0" compatLnSpc="1">
            <a:prstTxWarp prst="textNoShape">
              <a:avLst/>
            </a:prstTxWarp>
          </a:bodyPr>
          <a:lstStyle/>
          <a:p>
            <a:pPr lvl="0"/>
            <a:r>
              <a:rPr lang="es-ES" altLang="es-CL" noProof="0"/>
              <a:t>Haga clic para modificar el estilo de texto del patrón</a:t>
            </a:r>
          </a:p>
          <a:p>
            <a:pPr lvl="1"/>
            <a:r>
              <a:rPr lang="es-ES" altLang="es-CL" noProof="0"/>
              <a:t>Segundo nivel</a:t>
            </a:r>
          </a:p>
          <a:p>
            <a:pPr lvl="2"/>
            <a:r>
              <a:rPr lang="es-ES" altLang="es-CL" noProof="0"/>
              <a:t>Tercer nivel</a:t>
            </a:r>
          </a:p>
          <a:p>
            <a:pPr lvl="3"/>
            <a:r>
              <a:rPr lang="es-ES" altLang="es-CL" noProof="0"/>
              <a:t>Cuarto nivel</a:t>
            </a:r>
          </a:p>
          <a:p>
            <a:pPr lvl="4"/>
            <a:r>
              <a:rPr lang="es-ES" altLang="es-CL" noProof="0"/>
              <a:t>Quinto nivel</a:t>
            </a:r>
            <a:endParaRPr lang="es-CL" altLang="es-CL" noProof="0"/>
          </a:p>
        </p:txBody>
      </p:sp>
      <p:sp>
        <p:nvSpPr>
          <p:cNvPr id="6" name="5 Marcador de pie de página"/>
          <p:cNvSpPr>
            <a:spLocks noGrp="1"/>
          </p:cNvSpPr>
          <p:nvPr>
            <p:ph type="ftr" sz="quarter" idx="4"/>
          </p:nvPr>
        </p:nvSpPr>
        <p:spPr>
          <a:xfrm>
            <a:off x="0" y="8829967"/>
            <a:ext cx="2982119" cy="464820"/>
          </a:xfrm>
          <a:prstGeom prst="rect">
            <a:avLst/>
          </a:prstGeom>
        </p:spPr>
        <p:txBody>
          <a:bodyPr vert="horz" lIns="93317" tIns="46659" rIns="93317" bIns="46659" rtlCol="0" anchor="b"/>
          <a:lstStyle>
            <a:lvl1pPr algn="l">
              <a:defRPr sz="1200">
                <a:latin typeface="Calibri" pitchFamily="34" charset="0"/>
                <a:ea typeface="MS PGothic" pitchFamily="34" charset="-128"/>
                <a:cs typeface="+mn-cs"/>
              </a:defRPr>
            </a:lvl1pPr>
          </a:lstStyle>
          <a:p>
            <a:pPr>
              <a:defRPr/>
            </a:pPr>
            <a:endParaRPr lang="es-CL" dirty="0"/>
          </a:p>
        </p:txBody>
      </p:sp>
      <p:sp>
        <p:nvSpPr>
          <p:cNvPr id="7" name="6 Marcador de número de diapositiva"/>
          <p:cNvSpPr>
            <a:spLocks noGrp="1"/>
          </p:cNvSpPr>
          <p:nvPr>
            <p:ph type="sldNum" sz="quarter" idx="5"/>
          </p:nvPr>
        </p:nvSpPr>
        <p:spPr>
          <a:xfrm>
            <a:off x="3898103" y="8829967"/>
            <a:ext cx="2982119" cy="464820"/>
          </a:xfrm>
          <a:prstGeom prst="rect">
            <a:avLst/>
          </a:prstGeom>
        </p:spPr>
        <p:txBody>
          <a:bodyPr vert="horz" wrap="square" lIns="93317" tIns="46659" rIns="93317" bIns="46659" numCol="1" anchor="b" anchorCtr="0" compatLnSpc="1">
            <a:prstTxWarp prst="textNoShape">
              <a:avLst/>
            </a:prstTxWarp>
          </a:bodyPr>
          <a:lstStyle>
            <a:lvl1pPr algn="r">
              <a:defRPr sz="1200"/>
            </a:lvl1pPr>
          </a:lstStyle>
          <a:p>
            <a:fld id="{D17CE019-A234-4488-9AE3-4F89417AA06E}" type="slidenum">
              <a:rPr lang="es-CL" altLang="es-CL"/>
              <a:pPr/>
              <a:t>‹Nº›</a:t>
            </a:fld>
            <a:endParaRPr lang="es-CL" altLang="es-CL" dirty="0"/>
          </a:p>
        </p:txBody>
      </p:sp>
    </p:spTree>
    <p:extLst>
      <p:ext uri="{BB962C8B-B14F-4D97-AF65-F5344CB8AC3E}">
        <p14:creationId xmlns:p14="http://schemas.microsoft.com/office/powerpoint/2010/main" xmlns="" val="4135468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b="1" dirty="0"/>
          </a:p>
        </p:txBody>
      </p:sp>
      <p:sp>
        <p:nvSpPr>
          <p:cNvPr id="4" name="Marcador de número de diapositiva 3"/>
          <p:cNvSpPr>
            <a:spLocks noGrp="1"/>
          </p:cNvSpPr>
          <p:nvPr>
            <p:ph type="sldNum" sz="quarter" idx="5"/>
          </p:nvPr>
        </p:nvSpPr>
        <p:spPr/>
        <p:txBody>
          <a:bodyPr/>
          <a:lstStyle/>
          <a:p>
            <a:fld id="{D17CE019-A234-4488-9AE3-4F89417AA06E}" type="slidenum">
              <a:rPr lang="es-CL" altLang="es-CL" smtClean="0"/>
              <a:pPr/>
              <a:t>2</a:t>
            </a:fld>
            <a:endParaRPr lang="es-CL" altLang="es-CL" dirty="0"/>
          </a:p>
        </p:txBody>
      </p:sp>
    </p:spTree>
    <p:extLst>
      <p:ext uri="{BB962C8B-B14F-4D97-AF65-F5344CB8AC3E}">
        <p14:creationId xmlns:p14="http://schemas.microsoft.com/office/powerpoint/2010/main" xmlns="" val="2469233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ts val="1202"/>
              </a:lnSpc>
              <a:spcBef>
                <a:spcPts val="0"/>
              </a:spcBef>
              <a:spcAft>
                <a:spcPts val="601"/>
              </a:spcAft>
            </a:pPr>
            <a:endParaRPr lang="es-CL" sz="1100" dirty="0"/>
          </a:p>
        </p:txBody>
      </p:sp>
      <p:sp>
        <p:nvSpPr>
          <p:cNvPr id="4" name="Marcador de número de diapositiva 3"/>
          <p:cNvSpPr>
            <a:spLocks noGrp="1"/>
          </p:cNvSpPr>
          <p:nvPr>
            <p:ph type="sldNum" sz="quarter" idx="10"/>
          </p:nvPr>
        </p:nvSpPr>
        <p:spPr/>
        <p:txBody>
          <a:bodyPr/>
          <a:lstStyle/>
          <a:p>
            <a:fld id="{D17CE019-A234-4488-9AE3-4F89417AA06E}" type="slidenum">
              <a:rPr lang="es-CL" altLang="es-CL" smtClean="0">
                <a:solidFill>
                  <a:prstClr val="black"/>
                </a:solidFill>
              </a:rPr>
              <a:pPr/>
              <a:t>11</a:t>
            </a:fld>
            <a:endParaRPr lang="es-CL" altLang="es-CL" dirty="0">
              <a:solidFill>
                <a:prstClr val="black"/>
              </a:solidFill>
            </a:endParaRPr>
          </a:p>
        </p:txBody>
      </p:sp>
    </p:spTree>
    <p:extLst>
      <p:ext uri="{BB962C8B-B14F-4D97-AF65-F5344CB8AC3E}">
        <p14:creationId xmlns:p14="http://schemas.microsoft.com/office/powerpoint/2010/main" xmlns="" val="3494150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indent="0" algn="just" defTabSz="915772">
              <a:buFont typeface="Arial" panose="020B0604020202020204" pitchFamily="34" charset="0"/>
              <a:buNone/>
              <a:defRPr/>
            </a:pPr>
            <a:endParaRPr lang="es-CL" dirty="0">
              <a:solidFill>
                <a:prstClr val="black"/>
              </a:solidFill>
            </a:endParaRPr>
          </a:p>
        </p:txBody>
      </p:sp>
      <p:sp>
        <p:nvSpPr>
          <p:cNvPr id="4" name="Marcador de número de diapositiva 3"/>
          <p:cNvSpPr>
            <a:spLocks noGrp="1"/>
          </p:cNvSpPr>
          <p:nvPr>
            <p:ph type="sldNum" sz="quarter" idx="10"/>
          </p:nvPr>
        </p:nvSpPr>
        <p:spPr/>
        <p:txBody>
          <a:bodyPr/>
          <a:lstStyle/>
          <a:p>
            <a:fld id="{D17CE019-A234-4488-9AE3-4F89417AA06E}" type="slidenum">
              <a:rPr lang="es-CL" altLang="es-CL" smtClean="0"/>
              <a:pPr/>
              <a:t>12</a:t>
            </a:fld>
            <a:endParaRPr lang="es-CL" altLang="es-CL" dirty="0"/>
          </a:p>
        </p:txBody>
      </p:sp>
    </p:spTree>
    <p:extLst>
      <p:ext uri="{BB962C8B-B14F-4D97-AF65-F5344CB8AC3E}">
        <p14:creationId xmlns:p14="http://schemas.microsoft.com/office/powerpoint/2010/main" xmlns="" val="3696731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C477D084-03EF-46C8-B7FD-8B4785E1D456}" type="slidenum">
              <a:rPr lang="en-US" smtClean="0"/>
              <a:pPr/>
              <a:t>13</a:t>
            </a:fld>
            <a:endParaRPr lang="en-US"/>
          </a:p>
        </p:txBody>
      </p:sp>
    </p:spTree>
    <p:extLst>
      <p:ext uri="{BB962C8B-B14F-4D97-AF65-F5344CB8AC3E}">
        <p14:creationId xmlns:p14="http://schemas.microsoft.com/office/powerpoint/2010/main" xmlns="" val="2407360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038" y="739775"/>
            <a:ext cx="6570662" cy="3697288"/>
          </a:xfrm>
        </p:spPr>
      </p:sp>
      <p:sp>
        <p:nvSpPr>
          <p:cNvPr id="3" name="Marcador de notas 2"/>
          <p:cNvSpPr>
            <a:spLocks noGrp="1"/>
          </p:cNvSpPr>
          <p:nvPr>
            <p:ph type="body" idx="1"/>
          </p:nvPr>
        </p:nvSpPr>
        <p:spPr/>
        <p:txBody>
          <a:bodyPr/>
          <a:lstStyle/>
          <a:p>
            <a:endParaRPr lang="es-CL" sz="1100" dirty="0"/>
          </a:p>
        </p:txBody>
      </p:sp>
      <p:sp>
        <p:nvSpPr>
          <p:cNvPr id="4" name="Marcador de número de diapositiva 3"/>
          <p:cNvSpPr>
            <a:spLocks noGrp="1"/>
          </p:cNvSpPr>
          <p:nvPr>
            <p:ph type="sldNum" sz="quarter" idx="10"/>
          </p:nvPr>
        </p:nvSpPr>
        <p:spPr/>
        <p:txBody>
          <a:bodyPr/>
          <a:lstStyle/>
          <a:p>
            <a:fld id="{D10A0531-DCE2-4437-9CBC-45F22DF0C779}" type="slidenum">
              <a:rPr lang="es-CL" smtClean="0">
                <a:solidFill>
                  <a:prstClr val="black"/>
                </a:solidFill>
              </a:rPr>
              <a:pPr/>
              <a:t>14</a:t>
            </a:fld>
            <a:endParaRPr lang="es-CL" dirty="0">
              <a:solidFill>
                <a:prstClr val="black"/>
              </a:solidFill>
            </a:endParaRPr>
          </a:p>
        </p:txBody>
      </p:sp>
    </p:spTree>
    <p:extLst>
      <p:ext uri="{BB962C8B-B14F-4D97-AF65-F5344CB8AC3E}">
        <p14:creationId xmlns:p14="http://schemas.microsoft.com/office/powerpoint/2010/main" xmlns="" val="2212448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endParaRPr lang="es-CL" dirty="0">
              <a:solidFill>
                <a:schemeClr val="tx1"/>
              </a:solidFill>
            </a:endParaRPr>
          </a:p>
        </p:txBody>
      </p:sp>
      <p:sp>
        <p:nvSpPr>
          <p:cNvPr id="4" name="Marcador de número de diapositiva 3"/>
          <p:cNvSpPr>
            <a:spLocks noGrp="1"/>
          </p:cNvSpPr>
          <p:nvPr>
            <p:ph type="sldNum" sz="quarter" idx="10"/>
          </p:nvPr>
        </p:nvSpPr>
        <p:spPr/>
        <p:txBody>
          <a:bodyPr/>
          <a:lstStyle/>
          <a:p>
            <a:pPr defTabSz="919002">
              <a:defRPr/>
            </a:pPr>
            <a:fld id="{E3CB6739-2431-48A1-8E55-24B1B5F991C7}" type="slidenum">
              <a:rPr lang="en-US" sz="1300">
                <a:solidFill>
                  <a:prstClr val="black"/>
                </a:solidFill>
              </a:rPr>
              <a:pPr defTabSz="919002">
                <a:defRPr/>
              </a:pPr>
              <a:t>15</a:t>
            </a:fld>
            <a:endParaRPr lang="en-US" sz="1300">
              <a:solidFill>
                <a:prstClr val="black"/>
              </a:solidFill>
            </a:endParaRPr>
          </a:p>
        </p:txBody>
      </p:sp>
    </p:spTree>
    <p:extLst>
      <p:ext uri="{BB962C8B-B14F-4D97-AF65-F5344CB8AC3E}">
        <p14:creationId xmlns:p14="http://schemas.microsoft.com/office/powerpoint/2010/main" xmlns="" val="247841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
        <p:nvSpPr>
          <p:cNvPr id="4" name="Marcador de número de diapositiva 3"/>
          <p:cNvSpPr>
            <a:spLocks noGrp="1"/>
          </p:cNvSpPr>
          <p:nvPr>
            <p:ph type="sldNum" sz="quarter" idx="10"/>
          </p:nvPr>
        </p:nvSpPr>
        <p:spPr/>
        <p:txBody>
          <a:bodyPr/>
          <a:lstStyle/>
          <a:p>
            <a:pPr defTabSz="919002">
              <a:defRPr/>
            </a:pPr>
            <a:fld id="{E3CB6739-2431-48A1-8E55-24B1B5F991C7}" type="slidenum">
              <a:rPr lang="en-US" sz="1300">
                <a:solidFill>
                  <a:prstClr val="black"/>
                </a:solidFill>
              </a:rPr>
              <a:pPr defTabSz="919002">
                <a:defRPr/>
              </a:pPr>
              <a:t>16</a:t>
            </a:fld>
            <a:endParaRPr lang="en-US" sz="1300">
              <a:solidFill>
                <a:prstClr val="black"/>
              </a:solidFill>
            </a:endParaRPr>
          </a:p>
        </p:txBody>
      </p:sp>
    </p:spTree>
    <p:extLst>
      <p:ext uri="{BB962C8B-B14F-4D97-AF65-F5344CB8AC3E}">
        <p14:creationId xmlns:p14="http://schemas.microsoft.com/office/powerpoint/2010/main" xmlns="" val="1863547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038" y="739775"/>
            <a:ext cx="6570662" cy="3697288"/>
          </a:xfrm>
        </p:spPr>
      </p:sp>
      <p:sp>
        <p:nvSpPr>
          <p:cNvPr id="3" name="Marcador de notas 2"/>
          <p:cNvSpPr>
            <a:spLocks noGrp="1"/>
          </p:cNvSpPr>
          <p:nvPr>
            <p:ph type="body" idx="1"/>
          </p:nvPr>
        </p:nvSpPr>
        <p:spPr/>
        <p:txBody>
          <a:bodyPr/>
          <a:lstStyle/>
          <a:p>
            <a:pPr marL="0" marR="0" lvl="0" indent="0" algn="just" defTabSz="914400" rtl="0" eaLnBrk="0" fontAlgn="base" latinLnBrk="0" hangingPunct="0">
              <a:lnSpc>
                <a:spcPts val="1204"/>
              </a:lnSpc>
              <a:spcBef>
                <a:spcPts val="0"/>
              </a:spcBef>
              <a:spcAft>
                <a:spcPts val="602"/>
              </a:spcAft>
              <a:buClrTx/>
              <a:buSzTx/>
              <a:buFont typeface="Arial" panose="020B0604020202020204" pitchFamily="34" charset="0"/>
              <a:buNone/>
              <a:tabLst/>
              <a:defRPr/>
            </a:pPr>
            <a:endParaRPr lang="es-CL" dirty="0"/>
          </a:p>
        </p:txBody>
      </p:sp>
      <p:sp>
        <p:nvSpPr>
          <p:cNvPr id="4" name="Marcador de número de diapositiva 3"/>
          <p:cNvSpPr>
            <a:spLocks noGrp="1"/>
          </p:cNvSpPr>
          <p:nvPr>
            <p:ph type="sldNum" sz="quarter" idx="10"/>
          </p:nvPr>
        </p:nvSpPr>
        <p:spPr/>
        <p:txBody>
          <a:bodyPr/>
          <a:lstStyle/>
          <a:p>
            <a:pPr>
              <a:defRPr/>
            </a:pPr>
            <a:fld id="{D10A0531-DCE2-4437-9CBC-45F22DF0C779}" type="slidenum">
              <a:rPr lang="es-CL" smtClean="0">
                <a:solidFill>
                  <a:prstClr val="black"/>
                </a:solidFill>
              </a:rPr>
              <a:pPr>
                <a:defRPr/>
              </a:pPr>
              <a:t>17</a:t>
            </a:fld>
            <a:endParaRPr lang="es-CL" dirty="0">
              <a:solidFill>
                <a:prstClr val="black"/>
              </a:solidFill>
            </a:endParaRPr>
          </a:p>
        </p:txBody>
      </p:sp>
    </p:spTree>
    <p:extLst>
      <p:ext uri="{BB962C8B-B14F-4D97-AF65-F5344CB8AC3E}">
        <p14:creationId xmlns:p14="http://schemas.microsoft.com/office/powerpoint/2010/main" xmlns="" val="3764255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038" y="739775"/>
            <a:ext cx="6570662" cy="3697288"/>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a:defRPr/>
            </a:pPr>
            <a:fld id="{D10A0531-DCE2-4437-9CBC-45F22DF0C779}" type="slidenum">
              <a:rPr lang="es-CL" smtClean="0">
                <a:solidFill>
                  <a:prstClr val="black"/>
                </a:solidFill>
              </a:rPr>
              <a:pPr>
                <a:defRPr/>
              </a:pPr>
              <a:t>18</a:t>
            </a:fld>
            <a:endParaRPr lang="es-CL" dirty="0">
              <a:solidFill>
                <a:prstClr val="black"/>
              </a:solidFill>
            </a:endParaRPr>
          </a:p>
        </p:txBody>
      </p:sp>
    </p:spTree>
    <p:extLst>
      <p:ext uri="{BB962C8B-B14F-4D97-AF65-F5344CB8AC3E}">
        <p14:creationId xmlns:p14="http://schemas.microsoft.com/office/powerpoint/2010/main" xmlns="" val="154184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038" y="739775"/>
            <a:ext cx="6570662" cy="3697288"/>
          </a:xfrm>
        </p:spPr>
      </p:sp>
      <p:sp>
        <p:nvSpPr>
          <p:cNvPr id="3" name="Marcador de notas 2"/>
          <p:cNvSpPr>
            <a:spLocks noGrp="1"/>
          </p:cNvSpPr>
          <p:nvPr>
            <p:ph type="body" idx="1"/>
          </p:nvPr>
        </p:nvSpPr>
        <p:spPr/>
        <p:txBody>
          <a:bodyPr/>
          <a:lstStyle/>
          <a:p>
            <a:pPr algn="just"/>
            <a:endParaRPr lang="es-CL" dirty="0">
              <a:ea typeface="+mn-ea"/>
              <a:cs typeface="+mn-cs"/>
            </a:endParaRPr>
          </a:p>
        </p:txBody>
      </p:sp>
      <p:sp>
        <p:nvSpPr>
          <p:cNvPr id="4" name="Marcador de número de diapositiva 3"/>
          <p:cNvSpPr>
            <a:spLocks noGrp="1"/>
          </p:cNvSpPr>
          <p:nvPr>
            <p:ph type="sldNum" sz="quarter" idx="10"/>
          </p:nvPr>
        </p:nvSpPr>
        <p:spPr/>
        <p:txBody>
          <a:bodyPr/>
          <a:lstStyle/>
          <a:p>
            <a:pPr>
              <a:defRPr/>
            </a:pPr>
            <a:fld id="{D10A0531-DCE2-4437-9CBC-45F22DF0C779}" type="slidenum">
              <a:rPr lang="es-CL" smtClean="0">
                <a:solidFill>
                  <a:prstClr val="black"/>
                </a:solidFill>
              </a:rPr>
              <a:pPr>
                <a:defRPr/>
              </a:pPr>
              <a:t>19</a:t>
            </a:fld>
            <a:endParaRPr lang="es-CL" dirty="0">
              <a:solidFill>
                <a:prstClr val="black"/>
              </a:solidFill>
            </a:endParaRPr>
          </a:p>
        </p:txBody>
      </p:sp>
    </p:spTree>
    <p:extLst>
      <p:ext uri="{BB962C8B-B14F-4D97-AF65-F5344CB8AC3E}">
        <p14:creationId xmlns:p14="http://schemas.microsoft.com/office/powerpoint/2010/main" xmlns="" val="417226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038" y="739775"/>
            <a:ext cx="6570662" cy="3697288"/>
          </a:xfrm>
        </p:spPr>
      </p:sp>
      <p:sp>
        <p:nvSpPr>
          <p:cNvPr id="3" name="Marcador de notas 2"/>
          <p:cNvSpPr>
            <a:spLocks noGrp="1"/>
          </p:cNvSpPr>
          <p:nvPr>
            <p:ph type="body" idx="1"/>
          </p:nvPr>
        </p:nvSpPr>
        <p:spPr/>
        <p:txBody>
          <a:bodyPr/>
          <a:lstStyle/>
          <a:p>
            <a:pPr algn="just">
              <a:lnSpc>
                <a:spcPts val="1202"/>
              </a:lnSpc>
              <a:spcBef>
                <a:spcPts val="0"/>
              </a:spcBef>
              <a:spcAft>
                <a:spcPts val="601"/>
              </a:spcAft>
            </a:pPr>
            <a:endParaRPr lang="es-CL" sz="1100" dirty="0"/>
          </a:p>
        </p:txBody>
      </p:sp>
      <p:sp>
        <p:nvSpPr>
          <p:cNvPr id="4" name="Marcador de número de diapositiva 3"/>
          <p:cNvSpPr>
            <a:spLocks noGrp="1"/>
          </p:cNvSpPr>
          <p:nvPr>
            <p:ph type="sldNum" sz="quarter" idx="10"/>
          </p:nvPr>
        </p:nvSpPr>
        <p:spPr/>
        <p:txBody>
          <a:bodyPr/>
          <a:lstStyle/>
          <a:p>
            <a:fld id="{D10A0531-DCE2-4437-9CBC-45F22DF0C779}" type="slidenum">
              <a:rPr lang="es-CL" smtClean="0"/>
              <a:pPr/>
              <a:t>20</a:t>
            </a:fld>
            <a:endParaRPr lang="es-CL" dirty="0"/>
          </a:p>
        </p:txBody>
      </p:sp>
    </p:spTree>
    <p:extLst>
      <p:ext uri="{BB962C8B-B14F-4D97-AF65-F5344CB8AC3E}">
        <p14:creationId xmlns:p14="http://schemas.microsoft.com/office/powerpoint/2010/main" xmlns="" val="35318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CL" b="1" dirty="0"/>
          </a:p>
        </p:txBody>
      </p:sp>
      <p:sp>
        <p:nvSpPr>
          <p:cNvPr id="4" name="Marcador de número de diapositiva 3"/>
          <p:cNvSpPr>
            <a:spLocks noGrp="1"/>
          </p:cNvSpPr>
          <p:nvPr>
            <p:ph type="sldNum" sz="quarter" idx="5"/>
          </p:nvPr>
        </p:nvSpPr>
        <p:spPr/>
        <p:txBody>
          <a:bodyPr/>
          <a:lstStyle/>
          <a:p>
            <a:fld id="{D17CE019-A234-4488-9AE3-4F89417AA06E}" type="slidenum">
              <a:rPr lang="es-CL" altLang="es-CL" smtClean="0"/>
              <a:pPr/>
              <a:t>3</a:t>
            </a:fld>
            <a:endParaRPr lang="es-CL" altLang="es-CL" dirty="0"/>
          </a:p>
        </p:txBody>
      </p:sp>
    </p:spTree>
    <p:extLst>
      <p:ext uri="{BB962C8B-B14F-4D97-AF65-F5344CB8AC3E}">
        <p14:creationId xmlns:p14="http://schemas.microsoft.com/office/powerpoint/2010/main" xmlns="" val="3007455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038" y="739775"/>
            <a:ext cx="6570662" cy="3697288"/>
          </a:xfrm>
        </p:spPr>
      </p:sp>
      <p:sp>
        <p:nvSpPr>
          <p:cNvPr id="3" name="Marcador de notas 2"/>
          <p:cNvSpPr>
            <a:spLocks noGrp="1"/>
          </p:cNvSpPr>
          <p:nvPr>
            <p:ph type="body" idx="1"/>
          </p:nvPr>
        </p:nvSpPr>
        <p:spPr/>
        <p:txBody>
          <a:bodyPr/>
          <a:lstStyle/>
          <a:p>
            <a:pPr algn="just">
              <a:lnSpc>
                <a:spcPts val="1202"/>
              </a:lnSpc>
              <a:spcBef>
                <a:spcPts val="0"/>
              </a:spcBef>
              <a:spcAft>
                <a:spcPts val="601"/>
              </a:spcAft>
            </a:pPr>
            <a:endParaRPr lang="es-CL" sz="1100" dirty="0"/>
          </a:p>
        </p:txBody>
      </p:sp>
      <p:sp>
        <p:nvSpPr>
          <p:cNvPr id="4" name="Marcador de número de diapositiva 3"/>
          <p:cNvSpPr>
            <a:spLocks noGrp="1"/>
          </p:cNvSpPr>
          <p:nvPr>
            <p:ph type="sldNum" sz="quarter" idx="10"/>
          </p:nvPr>
        </p:nvSpPr>
        <p:spPr/>
        <p:txBody>
          <a:bodyPr/>
          <a:lstStyle/>
          <a:p>
            <a:fld id="{D10A0531-DCE2-4437-9CBC-45F22DF0C779}" type="slidenum">
              <a:rPr lang="es-CL" smtClean="0"/>
              <a:pPr/>
              <a:t>21</a:t>
            </a:fld>
            <a:endParaRPr lang="es-CL" dirty="0"/>
          </a:p>
        </p:txBody>
      </p:sp>
    </p:spTree>
    <p:extLst>
      <p:ext uri="{BB962C8B-B14F-4D97-AF65-F5344CB8AC3E}">
        <p14:creationId xmlns:p14="http://schemas.microsoft.com/office/powerpoint/2010/main" xmlns="" val="353186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D17CE019-A234-4488-9AE3-4F89417AA06E}" type="slidenum">
              <a:rPr lang="es-CL" altLang="es-CL" smtClean="0"/>
              <a:pPr/>
              <a:t>22</a:t>
            </a:fld>
            <a:endParaRPr lang="es-CL" altLang="es-CL" dirty="0"/>
          </a:p>
        </p:txBody>
      </p:sp>
    </p:spTree>
    <p:extLst>
      <p:ext uri="{BB962C8B-B14F-4D97-AF65-F5344CB8AC3E}">
        <p14:creationId xmlns:p14="http://schemas.microsoft.com/office/powerpoint/2010/main" xmlns="" val="3784641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038" y="739775"/>
            <a:ext cx="6570662" cy="3697288"/>
          </a:xfrm>
        </p:spPr>
      </p:sp>
      <p:sp>
        <p:nvSpPr>
          <p:cNvPr id="3" name="Marcador de notas 2"/>
          <p:cNvSpPr>
            <a:spLocks noGrp="1"/>
          </p:cNvSpPr>
          <p:nvPr>
            <p:ph type="body" idx="1"/>
          </p:nvPr>
        </p:nvSpPr>
        <p:spPr/>
        <p:txBody>
          <a:bodyPr/>
          <a:lstStyle/>
          <a:p>
            <a:pPr algn="just" defTabSz="915772">
              <a:lnSpc>
                <a:spcPts val="1202"/>
              </a:lnSpc>
              <a:spcBef>
                <a:spcPts val="0"/>
              </a:spcBef>
              <a:spcAft>
                <a:spcPts val="601"/>
              </a:spcAft>
              <a:defRPr/>
            </a:pPr>
            <a:endParaRPr lang="es-CL" dirty="0"/>
          </a:p>
        </p:txBody>
      </p:sp>
      <p:sp>
        <p:nvSpPr>
          <p:cNvPr id="4" name="Marcador de número de diapositiva 3"/>
          <p:cNvSpPr>
            <a:spLocks noGrp="1"/>
          </p:cNvSpPr>
          <p:nvPr>
            <p:ph type="sldNum" sz="quarter" idx="10"/>
          </p:nvPr>
        </p:nvSpPr>
        <p:spPr/>
        <p:txBody>
          <a:bodyPr/>
          <a:lstStyle/>
          <a:p>
            <a:fld id="{D10A0531-DCE2-4437-9CBC-45F22DF0C779}" type="slidenum">
              <a:rPr lang="es-CL" smtClean="0">
                <a:solidFill>
                  <a:prstClr val="black"/>
                </a:solidFill>
              </a:rPr>
              <a:pPr/>
              <a:t>23</a:t>
            </a:fld>
            <a:endParaRPr lang="es-CL" dirty="0">
              <a:solidFill>
                <a:prstClr val="black"/>
              </a:solidFill>
            </a:endParaRPr>
          </a:p>
        </p:txBody>
      </p:sp>
    </p:spTree>
    <p:extLst>
      <p:ext uri="{BB962C8B-B14F-4D97-AF65-F5344CB8AC3E}">
        <p14:creationId xmlns:p14="http://schemas.microsoft.com/office/powerpoint/2010/main" xmlns="" val="411364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038" y="739775"/>
            <a:ext cx="6570662" cy="3697288"/>
          </a:xfrm>
        </p:spPr>
      </p:sp>
      <p:sp>
        <p:nvSpPr>
          <p:cNvPr id="3" name="Marcador de notas 2"/>
          <p:cNvSpPr>
            <a:spLocks noGrp="1"/>
          </p:cNvSpPr>
          <p:nvPr>
            <p:ph type="body" idx="1"/>
          </p:nvPr>
        </p:nvSpPr>
        <p:spPr/>
        <p:txBody>
          <a:bodyPr/>
          <a:lstStyle/>
          <a:p>
            <a:pPr algn="just" defTabSz="915772">
              <a:defRPr/>
            </a:pPr>
            <a:endParaRPr lang="es-MX" dirty="0"/>
          </a:p>
        </p:txBody>
      </p:sp>
      <p:sp>
        <p:nvSpPr>
          <p:cNvPr id="4" name="Marcador de número de diapositiva 3"/>
          <p:cNvSpPr>
            <a:spLocks noGrp="1"/>
          </p:cNvSpPr>
          <p:nvPr>
            <p:ph type="sldNum" sz="quarter" idx="10"/>
          </p:nvPr>
        </p:nvSpPr>
        <p:spPr/>
        <p:txBody>
          <a:bodyPr/>
          <a:lstStyle/>
          <a:p>
            <a:fld id="{D10A0531-DCE2-4437-9CBC-45F22DF0C779}" type="slidenum">
              <a:rPr lang="es-CL" smtClean="0">
                <a:solidFill>
                  <a:prstClr val="black"/>
                </a:solidFill>
              </a:rPr>
              <a:pPr/>
              <a:t>24</a:t>
            </a:fld>
            <a:endParaRPr lang="es-CL" dirty="0">
              <a:solidFill>
                <a:prstClr val="black"/>
              </a:solidFill>
            </a:endParaRPr>
          </a:p>
        </p:txBody>
      </p:sp>
    </p:spTree>
    <p:extLst>
      <p:ext uri="{BB962C8B-B14F-4D97-AF65-F5344CB8AC3E}">
        <p14:creationId xmlns:p14="http://schemas.microsoft.com/office/powerpoint/2010/main" xmlns="" val="3494599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7625" y="741363"/>
            <a:ext cx="6580188" cy="3702050"/>
          </a:xfrm>
        </p:spPr>
      </p:sp>
      <p:sp>
        <p:nvSpPr>
          <p:cNvPr id="3" name="Marcador de notas 2"/>
          <p:cNvSpPr>
            <a:spLocks noGrp="1"/>
          </p:cNvSpPr>
          <p:nvPr>
            <p:ph type="body" idx="1"/>
          </p:nvPr>
        </p:nvSpPr>
        <p:spPr/>
        <p:txBody>
          <a:bodyPr/>
          <a:lstStyle/>
          <a:p>
            <a:pPr marL="171965" indent="-171965" algn="just" defTabSz="917146">
              <a:lnSpc>
                <a:spcPts val="1204"/>
              </a:lnSpc>
              <a:spcBef>
                <a:spcPts val="0"/>
              </a:spcBef>
              <a:spcAft>
                <a:spcPts val="602"/>
              </a:spcAft>
              <a:buFont typeface="Arial" panose="020B0604020202020204" pitchFamily="34" charset="0"/>
              <a:buChar char="•"/>
              <a:defRPr/>
            </a:pPr>
            <a:endParaRPr lang="es-ES_tradnl" sz="1100" dirty="0"/>
          </a:p>
        </p:txBody>
      </p:sp>
      <p:sp>
        <p:nvSpPr>
          <p:cNvPr id="4" name="Marcador de número de diapositiva 3"/>
          <p:cNvSpPr>
            <a:spLocks noGrp="1"/>
          </p:cNvSpPr>
          <p:nvPr>
            <p:ph type="sldNum" sz="quarter" idx="10"/>
          </p:nvPr>
        </p:nvSpPr>
        <p:spPr/>
        <p:txBody>
          <a:bodyPr/>
          <a:lstStyle/>
          <a:p>
            <a:fld id="{D10A0531-DCE2-4437-9CBC-45F22DF0C779}" type="slidenum">
              <a:rPr lang="es-CL" smtClean="0">
                <a:solidFill>
                  <a:prstClr val="black"/>
                </a:solidFill>
              </a:rPr>
              <a:pPr/>
              <a:t>25</a:t>
            </a:fld>
            <a:endParaRPr lang="es-CL" dirty="0">
              <a:solidFill>
                <a:prstClr val="black"/>
              </a:solidFill>
            </a:endParaRPr>
          </a:p>
        </p:txBody>
      </p:sp>
    </p:spTree>
    <p:extLst>
      <p:ext uri="{BB962C8B-B14F-4D97-AF65-F5344CB8AC3E}">
        <p14:creationId xmlns:p14="http://schemas.microsoft.com/office/powerpoint/2010/main" xmlns="" val="2400095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D17CE019-A234-4488-9AE3-4F89417AA06E}" type="slidenum">
              <a:rPr lang="es-CL" altLang="es-CL" smtClean="0"/>
              <a:pPr/>
              <a:t>26</a:t>
            </a:fld>
            <a:endParaRPr lang="es-CL" altLang="es-CL" dirty="0"/>
          </a:p>
        </p:txBody>
      </p:sp>
    </p:spTree>
    <p:extLst>
      <p:ext uri="{BB962C8B-B14F-4D97-AF65-F5344CB8AC3E}">
        <p14:creationId xmlns:p14="http://schemas.microsoft.com/office/powerpoint/2010/main" xmlns="" val="140172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707" indent="-171707" defTabSz="915772">
              <a:buFont typeface="Arial" panose="020B0604020202020204" pitchFamily="34" charset="0"/>
              <a:buChar char="•"/>
              <a:defRPr/>
            </a:pPr>
            <a:endParaRPr lang="es-CL" dirty="0"/>
          </a:p>
        </p:txBody>
      </p:sp>
      <p:sp>
        <p:nvSpPr>
          <p:cNvPr id="4" name="Marcador de número de diapositiva 3"/>
          <p:cNvSpPr>
            <a:spLocks noGrp="1"/>
          </p:cNvSpPr>
          <p:nvPr>
            <p:ph type="sldNum" sz="quarter" idx="5"/>
          </p:nvPr>
        </p:nvSpPr>
        <p:spPr/>
        <p:txBody>
          <a:bodyPr/>
          <a:lstStyle/>
          <a:p>
            <a:fld id="{D17CE019-A234-4488-9AE3-4F89417AA06E}" type="slidenum">
              <a:rPr lang="es-CL" altLang="es-CL" smtClean="0"/>
              <a:pPr/>
              <a:t>4</a:t>
            </a:fld>
            <a:endParaRPr lang="es-CL" altLang="es-CL" dirty="0"/>
          </a:p>
        </p:txBody>
      </p:sp>
    </p:spTree>
    <p:extLst>
      <p:ext uri="{BB962C8B-B14F-4D97-AF65-F5344CB8AC3E}">
        <p14:creationId xmlns:p14="http://schemas.microsoft.com/office/powerpoint/2010/main" xmlns="" val="1326174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42900" y="696913"/>
            <a:ext cx="6196013" cy="3486150"/>
          </a:xfrm>
        </p:spPr>
      </p:sp>
      <p:sp>
        <p:nvSpPr>
          <p:cNvPr id="3" name="Marcador de notas 2"/>
          <p:cNvSpPr>
            <a:spLocks noGrp="1"/>
          </p:cNvSpPr>
          <p:nvPr>
            <p:ph type="body" idx="1"/>
          </p:nvPr>
        </p:nvSpPr>
        <p:spPr/>
        <p:txBody>
          <a:bodyPr/>
          <a:lstStyle/>
          <a:p>
            <a:pPr marL="171707" indent="-171707" algn="just" defTabSz="915772">
              <a:lnSpc>
                <a:spcPts val="1202"/>
              </a:lnSpc>
              <a:spcBef>
                <a:spcPts val="0"/>
              </a:spcBef>
              <a:spcAft>
                <a:spcPts val="601"/>
              </a:spcAft>
              <a:buFont typeface="Arial" panose="020B0604020202020204" pitchFamily="34" charset="0"/>
              <a:buChar char="•"/>
              <a:defRPr/>
            </a:pPr>
            <a:endParaRPr lang="es-ES" dirty="0">
              <a:solidFill>
                <a:srgbClr val="FF0000"/>
              </a:solidFill>
            </a:endParaRPr>
          </a:p>
        </p:txBody>
      </p:sp>
      <p:sp>
        <p:nvSpPr>
          <p:cNvPr id="4" name="Marcador de número de diapositiva 3"/>
          <p:cNvSpPr>
            <a:spLocks noGrp="1"/>
          </p:cNvSpPr>
          <p:nvPr>
            <p:ph type="sldNum" sz="quarter" idx="10"/>
          </p:nvPr>
        </p:nvSpPr>
        <p:spPr/>
        <p:txBody>
          <a:bodyPr/>
          <a:lstStyle/>
          <a:p>
            <a:pPr defTabSz="915772">
              <a:defRPr/>
            </a:pPr>
            <a:fld id="{D10A0531-DCE2-4437-9CBC-45F22DF0C779}" type="slidenum">
              <a:rPr lang="es-CL">
                <a:solidFill>
                  <a:prstClr val="black"/>
                </a:solidFill>
              </a:rPr>
              <a:pPr defTabSz="915772">
                <a:defRPr/>
              </a:pPr>
              <a:t>5</a:t>
            </a:fld>
            <a:endParaRPr lang="es-CL" dirty="0">
              <a:solidFill>
                <a:prstClr val="black"/>
              </a:solidFill>
            </a:endParaRPr>
          </a:p>
        </p:txBody>
      </p:sp>
    </p:spTree>
    <p:extLst>
      <p:ext uri="{BB962C8B-B14F-4D97-AF65-F5344CB8AC3E}">
        <p14:creationId xmlns:p14="http://schemas.microsoft.com/office/powerpoint/2010/main" xmlns="" val="1720963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7820201-0AE3-49B7-B80D-F9E997F23747}" type="slidenum">
              <a:rPr lang="es-CL" smtClean="0"/>
              <a:pPr/>
              <a:t>6</a:t>
            </a:fld>
            <a:endParaRPr lang="es-CL"/>
          </a:p>
        </p:txBody>
      </p:sp>
    </p:spTree>
    <p:extLst>
      <p:ext uri="{BB962C8B-B14F-4D97-AF65-F5344CB8AC3E}">
        <p14:creationId xmlns:p14="http://schemas.microsoft.com/office/powerpoint/2010/main" xmlns="" val="41413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buFont typeface="Arial" panose="020B0604020202020204" pitchFamily="34" charset="0"/>
              <a:buNone/>
            </a:pPr>
            <a:endParaRPr lang="es-CL" dirty="0">
              <a:solidFill>
                <a:srgbClr val="FF0000"/>
              </a:solidFill>
            </a:endParaRPr>
          </a:p>
        </p:txBody>
      </p:sp>
      <p:sp>
        <p:nvSpPr>
          <p:cNvPr id="4" name="Marcador de número de diapositiva 3"/>
          <p:cNvSpPr>
            <a:spLocks noGrp="1"/>
          </p:cNvSpPr>
          <p:nvPr>
            <p:ph type="sldNum" sz="quarter" idx="5"/>
          </p:nvPr>
        </p:nvSpPr>
        <p:spPr/>
        <p:txBody>
          <a:bodyPr/>
          <a:lstStyle/>
          <a:p>
            <a:fld id="{1FEB5186-2F97-474A-B939-0384BBE35D4E}" type="slidenum">
              <a:rPr lang="es-CL" smtClean="0"/>
              <a:pPr/>
              <a:t>7</a:t>
            </a:fld>
            <a:endParaRPr lang="es-CL"/>
          </a:p>
        </p:txBody>
      </p:sp>
    </p:spTree>
    <p:extLst>
      <p:ext uri="{BB962C8B-B14F-4D97-AF65-F5344CB8AC3E}">
        <p14:creationId xmlns:p14="http://schemas.microsoft.com/office/powerpoint/2010/main" xmlns="" val="154453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solidFill>
                <a:schemeClr val="tx1"/>
              </a:solidFill>
            </a:endParaRPr>
          </a:p>
        </p:txBody>
      </p:sp>
      <p:sp>
        <p:nvSpPr>
          <p:cNvPr id="4" name="Marcador de número de diapositiva 3"/>
          <p:cNvSpPr>
            <a:spLocks noGrp="1"/>
          </p:cNvSpPr>
          <p:nvPr>
            <p:ph type="sldNum" sz="quarter" idx="5"/>
          </p:nvPr>
        </p:nvSpPr>
        <p:spPr/>
        <p:txBody>
          <a:bodyPr/>
          <a:lstStyle/>
          <a:p>
            <a:fld id="{97820201-0AE3-49B7-B80D-F9E997F23747}" type="slidenum">
              <a:rPr lang="es-CL" smtClean="0"/>
              <a:pPr/>
              <a:t>8</a:t>
            </a:fld>
            <a:endParaRPr lang="es-CL"/>
          </a:p>
        </p:txBody>
      </p:sp>
    </p:spTree>
    <p:extLst>
      <p:ext uri="{BB962C8B-B14F-4D97-AF65-F5344CB8AC3E}">
        <p14:creationId xmlns:p14="http://schemas.microsoft.com/office/powerpoint/2010/main" xmlns="" val="757872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7820201-0AE3-49B7-B80D-F9E997F23747}" type="slidenum">
              <a:rPr lang="es-CL" smtClean="0"/>
              <a:pPr/>
              <a:t>9</a:t>
            </a:fld>
            <a:endParaRPr lang="es-CL"/>
          </a:p>
        </p:txBody>
      </p:sp>
    </p:spTree>
    <p:extLst>
      <p:ext uri="{BB962C8B-B14F-4D97-AF65-F5344CB8AC3E}">
        <p14:creationId xmlns:p14="http://schemas.microsoft.com/office/powerpoint/2010/main" xmlns="" val="41413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defTabSz="915772">
              <a:buFont typeface="Arial" panose="020B0604020202020204" pitchFamily="34" charset="0"/>
              <a:buChar char="•"/>
              <a:defRPr/>
            </a:pPr>
            <a:endParaRPr lang="es-CL" b="1" dirty="0"/>
          </a:p>
        </p:txBody>
      </p:sp>
      <p:sp>
        <p:nvSpPr>
          <p:cNvPr id="4" name="Marcador de número de diapositiva 3"/>
          <p:cNvSpPr>
            <a:spLocks noGrp="1"/>
          </p:cNvSpPr>
          <p:nvPr>
            <p:ph type="sldNum" sz="quarter" idx="5"/>
          </p:nvPr>
        </p:nvSpPr>
        <p:spPr/>
        <p:txBody>
          <a:bodyPr/>
          <a:lstStyle/>
          <a:p>
            <a:fld id="{D17CE019-A234-4488-9AE3-4F89417AA06E}" type="slidenum">
              <a:rPr lang="es-CL" altLang="es-CL" smtClean="0"/>
              <a:pPr/>
              <a:t>10</a:t>
            </a:fld>
            <a:endParaRPr lang="es-CL" altLang="es-CL" dirty="0"/>
          </a:p>
        </p:txBody>
      </p:sp>
    </p:spTree>
    <p:extLst>
      <p:ext uri="{BB962C8B-B14F-4D97-AF65-F5344CB8AC3E}">
        <p14:creationId xmlns:p14="http://schemas.microsoft.com/office/powerpoint/2010/main" xmlns="" val="256229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L"/>
          </a:p>
        </p:txBody>
      </p:sp>
      <p:sp>
        <p:nvSpPr>
          <p:cNvPr id="4" name="Marcador de fecha 3"/>
          <p:cNvSpPr>
            <a:spLocks noGrp="1"/>
          </p:cNvSpPr>
          <p:nvPr>
            <p:ph type="dt" sz="half" idx="10"/>
          </p:nvPr>
        </p:nvSpPr>
        <p:spPr/>
        <p:txBody>
          <a:bodyPr/>
          <a:lstStyle/>
          <a:p>
            <a:pPr>
              <a:defRPr/>
            </a:pPr>
            <a:fld id="{FB4CF848-61A0-46D1-8DEB-F3C691F18E83}" type="datetimeFigureOut">
              <a:rPr lang="es-CL" altLang="es-CL" smtClean="0"/>
              <a:pPr>
                <a:defRPr/>
              </a:pPr>
              <a:t>24-07-2020</a:t>
            </a:fld>
            <a:endParaRPr lang="es-CL" altLang="es-CL" dirty="0"/>
          </a:p>
        </p:txBody>
      </p:sp>
      <p:sp>
        <p:nvSpPr>
          <p:cNvPr id="5" name="Marcador de pie de página 4"/>
          <p:cNvSpPr>
            <a:spLocks noGrp="1"/>
          </p:cNvSpPr>
          <p:nvPr>
            <p:ph type="ftr" sz="quarter" idx="11"/>
          </p:nvPr>
        </p:nvSpPr>
        <p:spPr/>
        <p:txBody>
          <a:bodyPr/>
          <a:lstStyle/>
          <a:p>
            <a:pPr>
              <a:defRPr/>
            </a:pPr>
            <a:endParaRPr lang="es-C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4FCE8CA-3F71-44B7-89F7-E411E979252F}" type="slidenum">
              <a:rPr lang="es-CL" altLang="es-CL" smtClean="0"/>
              <a:pPr/>
              <a:t>‹Nº›</a:t>
            </a:fld>
            <a:endParaRPr lang="es-CL" altLang="es-CL" dirty="0"/>
          </a:p>
        </p:txBody>
      </p:sp>
    </p:spTree>
    <p:extLst>
      <p:ext uri="{BB962C8B-B14F-4D97-AF65-F5344CB8AC3E}">
        <p14:creationId xmlns:p14="http://schemas.microsoft.com/office/powerpoint/2010/main" xmlns="" val="40710086"/>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pPr>
              <a:defRPr/>
            </a:pPr>
            <a:fld id="{B00CE3CF-9148-4768-8332-60E7867418EC}" type="datetimeFigureOut">
              <a:rPr lang="es-CL" altLang="es-CL" smtClean="0"/>
              <a:pPr>
                <a:defRPr/>
              </a:pPr>
              <a:t>24-07-2020</a:t>
            </a:fld>
            <a:endParaRPr lang="es-CL" altLang="es-CL" dirty="0"/>
          </a:p>
        </p:txBody>
      </p:sp>
      <p:sp>
        <p:nvSpPr>
          <p:cNvPr id="5" name="Marcador de pie de página 4"/>
          <p:cNvSpPr>
            <a:spLocks noGrp="1"/>
          </p:cNvSpPr>
          <p:nvPr>
            <p:ph type="ftr" sz="quarter" idx="11"/>
          </p:nvPr>
        </p:nvSpPr>
        <p:spPr/>
        <p:txBody>
          <a:bodyPr/>
          <a:lstStyle/>
          <a:p>
            <a:pPr>
              <a:defRPr/>
            </a:pPr>
            <a:endParaRPr lang="es-C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6BB3283-3E1A-4244-A6E4-C02C28074DF6}" type="slidenum">
              <a:rPr lang="es-CL" altLang="es-CL" smtClean="0"/>
              <a:pPr/>
              <a:t>‹Nº›</a:t>
            </a:fld>
            <a:endParaRPr lang="es-CL" altLang="es-CL" dirty="0"/>
          </a:p>
        </p:txBody>
      </p:sp>
    </p:spTree>
    <p:extLst>
      <p:ext uri="{BB962C8B-B14F-4D97-AF65-F5344CB8AC3E}">
        <p14:creationId xmlns:p14="http://schemas.microsoft.com/office/powerpoint/2010/main" xmlns="" val="1504910028"/>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pPr>
              <a:defRPr/>
            </a:pPr>
            <a:fld id="{D4588076-6EC0-446F-B975-C23F535E1A0B}" type="datetimeFigureOut">
              <a:rPr lang="es-CL" altLang="es-CL" smtClean="0"/>
              <a:pPr>
                <a:defRPr/>
              </a:pPr>
              <a:t>24-07-2020</a:t>
            </a:fld>
            <a:endParaRPr lang="es-CL" altLang="es-CL" dirty="0"/>
          </a:p>
        </p:txBody>
      </p:sp>
      <p:sp>
        <p:nvSpPr>
          <p:cNvPr id="5" name="Marcador de pie de página 4"/>
          <p:cNvSpPr>
            <a:spLocks noGrp="1"/>
          </p:cNvSpPr>
          <p:nvPr>
            <p:ph type="ftr" sz="quarter" idx="11"/>
          </p:nvPr>
        </p:nvSpPr>
        <p:spPr/>
        <p:txBody>
          <a:bodyPr/>
          <a:lstStyle/>
          <a:p>
            <a:pPr>
              <a:defRPr/>
            </a:pPr>
            <a:endParaRPr lang="es-C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CCA20C0-6D6B-4F79-86C4-099DD739D3A1}" type="slidenum">
              <a:rPr lang="es-CL" altLang="es-CL" smtClean="0"/>
              <a:pPr/>
              <a:t>‹Nº›</a:t>
            </a:fld>
            <a:endParaRPr lang="es-CL" altLang="es-CL" dirty="0"/>
          </a:p>
        </p:txBody>
      </p:sp>
    </p:spTree>
    <p:extLst>
      <p:ext uri="{BB962C8B-B14F-4D97-AF65-F5344CB8AC3E}">
        <p14:creationId xmlns:p14="http://schemas.microsoft.com/office/powerpoint/2010/main" xmlns="" val="191141611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pPr>
              <a:defRPr/>
            </a:pPr>
            <a:fld id="{F63EA41E-CEEA-491E-BDAA-54D24389FA24}" type="datetimeFigureOut">
              <a:rPr lang="es-CL" altLang="es-CL" smtClean="0"/>
              <a:pPr>
                <a:defRPr/>
              </a:pPr>
              <a:t>24-07-2020</a:t>
            </a:fld>
            <a:endParaRPr lang="es-CL" altLang="es-CL" dirty="0"/>
          </a:p>
        </p:txBody>
      </p:sp>
      <p:sp>
        <p:nvSpPr>
          <p:cNvPr id="5" name="Marcador de pie de página 4"/>
          <p:cNvSpPr>
            <a:spLocks noGrp="1"/>
          </p:cNvSpPr>
          <p:nvPr>
            <p:ph type="ftr" sz="quarter" idx="11"/>
          </p:nvPr>
        </p:nvSpPr>
        <p:spPr/>
        <p:txBody>
          <a:bodyPr/>
          <a:lstStyle/>
          <a:p>
            <a:pPr>
              <a:defRPr/>
            </a:pPr>
            <a:endParaRPr lang="es-C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A7009AB-4FB4-47FD-8D78-1BEAF3501D5B}" type="slidenum">
              <a:rPr lang="es-CL" altLang="es-CL" smtClean="0"/>
              <a:pPr/>
              <a:t>‹Nº›</a:t>
            </a:fld>
            <a:endParaRPr lang="es-CL" altLang="es-CL" dirty="0"/>
          </a:p>
        </p:txBody>
      </p:sp>
    </p:spTree>
    <p:extLst>
      <p:ext uri="{BB962C8B-B14F-4D97-AF65-F5344CB8AC3E}">
        <p14:creationId xmlns:p14="http://schemas.microsoft.com/office/powerpoint/2010/main" xmlns="" val="295828066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pPr>
              <a:defRPr/>
            </a:pPr>
            <a:fld id="{369B3DC7-72EA-4250-BC4E-0873BCCB0535}" type="datetimeFigureOut">
              <a:rPr lang="es-CL" altLang="es-CL" smtClean="0"/>
              <a:pPr>
                <a:defRPr/>
              </a:pPr>
              <a:t>24-07-2020</a:t>
            </a:fld>
            <a:endParaRPr lang="es-CL" altLang="es-CL" dirty="0"/>
          </a:p>
        </p:txBody>
      </p:sp>
      <p:sp>
        <p:nvSpPr>
          <p:cNvPr id="5" name="Marcador de pie de página 4"/>
          <p:cNvSpPr>
            <a:spLocks noGrp="1"/>
          </p:cNvSpPr>
          <p:nvPr>
            <p:ph type="ftr" sz="quarter" idx="11"/>
          </p:nvPr>
        </p:nvSpPr>
        <p:spPr/>
        <p:txBody>
          <a:bodyPr/>
          <a:lstStyle/>
          <a:p>
            <a:pPr>
              <a:defRPr/>
            </a:pPr>
            <a:endParaRPr lang="es-C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74F5AA8-F7F4-4B87-9CCB-1B1307B30EFB}" type="slidenum">
              <a:rPr lang="es-CL" altLang="es-CL" smtClean="0"/>
              <a:pPr/>
              <a:t>‹Nº›</a:t>
            </a:fld>
            <a:endParaRPr lang="es-CL" altLang="es-CL" dirty="0"/>
          </a:p>
        </p:txBody>
      </p:sp>
    </p:spTree>
    <p:extLst>
      <p:ext uri="{BB962C8B-B14F-4D97-AF65-F5344CB8AC3E}">
        <p14:creationId xmlns:p14="http://schemas.microsoft.com/office/powerpoint/2010/main" xmlns="" val="3074146540"/>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pPr>
              <a:defRPr/>
            </a:pPr>
            <a:fld id="{5CEB9128-21A4-4DE9-9449-1D3D7A943BFB}" type="datetimeFigureOut">
              <a:rPr lang="es-CL" altLang="es-CL" smtClean="0"/>
              <a:pPr>
                <a:defRPr/>
              </a:pPr>
              <a:t>24-07-2020</a:t>
            </a:fld>
            <a:endParaRPr lang="es-CL" altLang="es-CL" dirty="0"/>
          </a:p>
        </p:txBody>
      </p:sp>
      <p:sp>
        <p:nvSpPr>
          <p:cNvPr id="6" name="Marcador de pie de página 5"/>
          <p:cNvSpPr>
            <a:spLocks noGrp="1"/>
          </p:cNvSpPr>
          <p:nvPr>
            <p:ph type="ftr" sz="quarter" idx="11"/>
          </p:nvPr>
        </p:nvSpPr>
        <p:spPr/>
        <p:txBody>
          <a:bodyPr/>
          <a:lstStyle/>
          <a:p>
            <a:pPr>
              <a:defRPr/>
            </a:pPr>
            <a:endParaRPr lang="es-CL"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4F6F0C1-0B23-4A44-AF5C-8978174A1326}" type="slidenum">
              <a:rPr lang="es-CL" altLang="es-CL" smtClean="0"/>
              <a:pPr/>
              <a:t>‹Nº›</a:t>
            </a:fld>
            <a:endParaRPr lang="es-CL" altLang="es-CL" dirty="0"/>
          </a:p>
        </p:txBody>
      </p:sp>
    </p:spTree>
    <p:extLst>
      <p:ext uri="{BB962C8B-B14F-4D97-AF65-F5344CB8AC3E}">
        <p14:creationId xmlns:p14="http://schemas.microsoft.com/office/powerpoint/2010/main" xmlns="" val="2363699046"/>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pPr>
              <a:defRPr/>
            </a:pPr>
            <a:fld id="{CC76E4A2-9AAC-4D0E-AF08-105D8048A127}" type="datetimeFigureOut">
              <a:rPr lang="es-CL" altLang="es-CL" smtClean="0"/>
              <a:pPr>
                <a:defRPr/>
              </a:pPr>
              <a:t>24-07-2020</a:t>
            </a:fld>
            <a:endParaRPr lang="es-CL" altLang="es-CL" dirty="0"/>
          </a:p>
        </p:txBody>
      </p:sp>
      <p:sp>
        <p:nvSpPr>
          <p:cNvPr id="8" name="Marcador de pie de página 7"/>
          <p:cNvSpPr>
            <a:spLocks noGrp="1"/>
          </p:cNvSpPr>
          <p:nvPr>
            <p:ph type="ftr" sz="quarter" idx="11"/>
          </p:nvPr>
        </p:nvSpPr>
        <p:spPr/>
        <p:txBody>
          <a:bodyPr/>
          <a:lstStyle/>
          <a:p>
            <a:pPr>
              <a:defRPr/>
            </a:pPr>
            <a:endParaRPr lang="es-CL"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B5AD478C-379C-4EB1-A1AD-0668B00327E1}" type="slidenum">
              <a:rPr lang="es-CL" altLang="es-CL" smtClean="0"/>
              <a:pPr/>
              <a:t>‹Nº›</a:t>
            </a:fld>
            <a:endParaRPr lang="es-CL" altLang="es-CL" dirty="0"/>
          </a:p>
        </p:txBody>
      </p:sp>
    </p:spTree>
    <p:extLst>
      <p:ext uri="{BB962C8B-B14F-4D97-AF65-F5344CB8AC3E}">
        <p14:creationId xmlns:p14="http://schemas.microsoft.com/office/powerpoint/2010/main" xmlns="" val="393014017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pPr>
              <a:defRPr/>
            </a:pPr>
            <a:fld id="{FA2BA271-D033-4BCB-8FC5-C546EE0AC7F3}" type="datetimeFigureOut">
              <a:rPr lang="es-CL" altLang="es-CL" smtClean="0"/>
              <a:pPr>
                <a:defRPr/>
              </a:pPr>
              <a:t>24-07-2020</a:t>
            </a:fld>
            <a:endParaRPr lang="es-CL" altLang="es-CL" dirty="0"/>
          </a:p>
        </p:txBody>
      </p:sp>
      <p:sp>
        <p:nvSpPr>
          <p:cNvPr id="4" name="Marcador de pie de página 3"/>
          <p:cNvSpPr>
            <a:spLocks noGrp="1"/>
          </p:cNvSpPr>
          <p:nvPr>
            <p:ph type="ftr" sz="quarter" idx="11"/>
          </p:nvPr>
        </p:nvSpPr>
        <p:spPr/>
        <p:txBody>
          <a:bodyPr/>
          <a:lstStyle/>
          <a:p>
            <a:pPr>
              <a:defRPr/>
            </a:pPr>
            <a:endParaRPr lang="es-CL"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43BE7E68-1AAE-4867-880E-C867967BA8F6}" type="slidenum">
              <a:rPr lang="es-CL" altLang="es-CL" smtClean="0"/>
              <a:pPr/>
              <a:t>‹Nº›</a:t>
            </a:fld>
            <a:endParaRPr lang="es-CL" altLang="es-CL" dirty="0"/>
          </a:p>
        </p:txBody>
      </p:sp>
    </p:spTree>
    <p:extLst>
      <p:ext uri="{BB962C8B-B14F-4D97-AF65-F5344CB8AC3E}">
        <p14:creationId xmlns:p14="http://schemas.microsoft.com/office/powerpoint/2010/main" xmlns="" val="2965313629"/>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fld id="{691963F4-9565-4CF0-B06A-7B4280F866AD}" type="datetimeFigureOut">
              <a:rPr lang="es-CL" altLang="es-CL" smtClean="0"/>
              <a:pPr>
                <a:defRPr/>
              </a:pPr>
              <a:t>24-07-2020</a:t>
            </a:fld>
            <a:endParaRPr lang="es-CL" altLang="es-CL" dirty="0"/>
          </a:p>
        </p:txBody>
      </p:sp>
      <p:sp>
        <p:nvSpPr>
          <p:cNvPr id="3" name="Marcador de pie de página 2"/>
          <p:cNvSpPr>
            <a:spLocks noGrp="1"/>
          </p:cNvSpPr>
          <p:nvPr>
            <p:ph type="ftr" sz="quarter" idx="11"/>
          </p:nvPr>
        </p:nvSpPr>
        <p:spPr/>
        <p:txBody>
          <a:bodyPr/>
          <a:lstStyle/>
          <a:p>
            <a:pPr>
              <a:defRPr/>
            </a:pPr>
            <a:endParaRPr lang="es-CL"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11F3208A-DEAA-4B0B-9B6B-40A5BC2CC87B}" type="slidenum">
              <a:rPr lang="es-CL" altLang="es-CL" smtClean="0"/>
              <a:pPr/>
              <a:t>‹Nº›</a:t>
            </a:fld>
            <a:endParaRPr lang="es-CL" altLang="es-CL" dirty="0"/>
          </a:p>
        </p:txBody>
      </p:sp>
    </p:spTree>
    <p:extLst>
      <p:ext uri="{BB962C8B-B14F-4D97-AF65-F5344CB8AC3E}">
        <p14:creationId xmlns:p14="http://schemas.microsoft.com/office/powerpoint/2010/main" xmlns="" val="223103943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a:defRPr/>
            </a:pPr>
            <a:fld id="{DFB7C2C9-0480-4AD5-8EDD-DFD82282374C}" type="datetimeFigureOut">
              <a:rPr lang="es-CL" altLang="es-CL" smtClean="0"/>
              <a:pPr>
                <a:defRPr/>
              </a:pPr>
              <a:t>24-07-2020</a:t>
            </a:fld>
            <a:endParaRPr lang="es-CL" altLang="es-CL" dirty="0"/>
          </a:p>
        </p:txBody>
      </p:sp>
      <p:sp>
        <p:nvSpPr>
          <p:cNvPr id="6" name="Marcador de pie de página 5"/>
          <p:cNvSpPr>
            <a:spLocks noGrp="1"/>
          </p:cNvSpPr>
          <p:nvPr>
            <p:ph type="ftr" sz="quarter" idx="11"/>
          </p:nvPr>
        </p:nvSpPr>
        <p:spPr/>
        <p:txBody>
          <a:bodyPr/>
          <a:lstStyle/>
          <a:p>
            <a:pPr>
              <a:defRPr/>
            </a:pPr>
            <a:endParaRPr lang="es-CL"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7A33887-B614-49CA-93D0-A6D2AA89982F}" type="slidenum">
              <a:rPr lang="es-CL" altLang="es-CL" smtClean="0"/>
              <a:pPr/>
              <a:t>‹Nº›</a:t>
            </a:fld>
            <a:endParaRPr lang="es-CL" altLang="es-CL" dirty="0"/>
          </a:p>
        </p:txBody>
      </p:sp>
    </p:spTree>
    <p:extLst>
      <p:ext uri="{BB962C8B-B14F-4D97-AF65-F5344CB8AC3E}">
        <p14:creationId xmlns:p14="http://schemas.microsoft.com/office/powerpoint/2010/main" xmlns="" val="2744189453"/>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a:defRPr/>
            </a:pPr>
            <a:fld id="{53E9D585-71BD-434E-BDEB-1025C1261862}" type="datetimeFigureOut">
              <a:rPr lang="es-CL" altLang="es-CL" smtClean="0"/>
              <a:pPr>
                <a:defRPr/>
              </a:pPr>
              <a:t>24-07-2020</a:t>
            </a:fld>
            <a:endParaRPr lang="es-CL" altLang="es-CL" dirty="0"/>
          </a:p>
        </p:txBody>
      </p:sp>
      <p:sp>
        <p:nvSpPr>
          <p:cNvPr id="6" name="Marcador de pie de página 5"/>
          <p:cNvSpPr>
            <a:spLocks noGrp="1"/>
          </p:cNvSpPr>
          <p:nvPr>
            <p:ph type="ftr" sz="quarter" idx="11"/>
          </p:nvPr>
        </p:nvSpPr>
        <p:spPr/>
        <p:txBody>
          <a:bodyPr/>
          <a:lstStyle/>
          <a:p>
            <a:pPr>
              <a:defRPr/>
            </a:pPr>
            <a:endParaRPr lang="es-CL"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2C393EF-0A37-4FEC-A5A3-175A27485372}" type="slidenum">
              <a:rPr lang="es-CL" altLang="es-CL" smtClean="0"/>
              <a:pPr/>
              <a:t>‹Nº›</a:t>
            </a:fld>
            <a:endParaRPr lang="es-CL" altLang="es-CL" dirty="0"/>
          </a:p>
        </p:txBody>
      </p:sp>
    </p:spTree>
    <p:extLst>
      <p:ext uri="{BB962C8B-B14F-4D97-AF65-F5344CB8AC3E}">
        <p14:creationId xmlns:p14="http://schemas.microsoft.com/office/powerpoint/2010/main" xmlns="" val="2123123535"/>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52F06DCE-DAD9-48FA-A034-B8BBBEE6869E}" type="datetimeFigureOut">
              <a:rPr lang="es-CL" altLang="es-CL" smtClean="0">
                <a:latin typeface="Calibri"/>
              </a:rPr>
              <a:pPr>
                <a:defRPr/>
              </a:pPr>
              <a:t>24-07-2020</a:t>
            </a:fld>
            <a:endParaRPr lang="es-CL" altLang="es-CL" dirty="0">
              <a:latin typeface="Calibri"/>
            </a:endParaRPr>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CL" dirty="0">
              <a:solidFill>
                <a:prstClr val="black">
                  <a:tint val="75000"/>
                </a:prstClr>
              </a:solidFill>
            </a:endParaRPr>
          </a:p>
        </p:txBody>
      </p:sp>
      <p:sp>
        <p:nvSpPr>
          <p:cNvPr id="6" name="Marcador de número de diapositiva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9424D4-3F57-4B75-A314-46599743664C}" type="slidenum">
              <a:rPr lang="es-CL" altLang="es-CL" smtClean="0">
                <a:latin typeface="Calibri"/>
              </a:rPr>
              <a:pPr/>
              <a:t>‹Nº›</a:t>
            </a:fld>
            <a:endParaRPr lang="es-CL" altLang="es-CL" dirty="0">
              <a:latin typeface="Calibri"/>
            </a:endParaRPr>
          </a:p>
        </p:txBody>
      </p:sp>
    </p:spTree>
    <p:extLst>
      <p:ext uri="{BB962C8B-B14F-4D97-AF65-F5344CB8AC3E}">
        <p14:creationId xmlns:p14="http://schemas.microsoft.com/office/powerpoint/2010/main" xmlns="" val="207195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dir="r"/>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1679CC6-69E9-4482-89D9-84746911C8EE}"/>
              </a:ext>
            </a:extLst>
          </p:cNvPr>
          <p:cNvSpPr>
            <a:spLocks noGrp="1"/>
          </p:cNvSpPr>
          <p:nvPr>
            <p:ph type="title"/>
          </p:nvPr>
        </p:nvSpPr>
        <p:spPr/>
        <p:txBody>
          <a:bodyPr/>
          <a:lstStyle/>
          <a:p>
            <a:endParaRPr lang="es-CL"/>
          </a:p>
        </p:txBody>
      </p:sp>
      <p:pic>
        <p:nvPicPr>
          <p:cNvPr id="5" name="Marcador de contenido 4" descr="Imagen que contiene montaña, foto, grande, firmar&#10;&#10;Descripción generada automáticamente">
            <a:extLst>
              <a:ext uri="{FF2B5EF4-FFF2-40B4-BE49-F238E27FC236}">
                <a16:creationId xmlns:a16="http://schemas.microsoft.com/office/drawing/2014/main" xmlns="" id="{0A0FD336-71D8-4F95-82A6-483C9224BFA2}"/>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0591" y="-332086"/>
            <a:ext cx="9799308" cy="5640685"/>
          </a:xfrm>
        </p:spPr>
      </p:pic>
    </p:spTree>
    <p:extLst>
      <p:ext uri="{BB962C8B-B14F-4D97-AF65-F5344CB8AC3E}">
        <p14:creationId xmlns:p14="http://schemas.microsoft.com/office/powerpoint/2010/main" xmlns="" val="1866272808"/>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0FA36439-2D65-4430-B5F1-29BEE24BB741}"/>
              </a:ext>
            </a:extLst>
          </p:cNvPr>
          <p:cNvSpPr txBox="1"/>
          <p:nvPr/>
        </p:nvSpPr>
        <p:spPr>
          <a:xfrm>
            <a:off x="521723" y="726446"/>
            <a:ext cx="6919600" cy="692497"/>
          </a:xfrm>
          <a:prstGeom prst="rect">
            <a:avLst/>
          </a:prstGeom>
          <a:noFill/>
        </p:spPr>
        <p:txBody>
          <a:bodyPr wrap="square" rtlCol="0">
            <a:spAutoFit/>
          </a:bodyPr>
          <a:lstStyle/>
          <a:p>
            <a:r>
              <a:rPr lang="es-MX" sz="1200" b="1" cap="all" spc="225" dirty="0">
                <a:solidFill>
                  <a:srgbClr val="1E7F86"/>
                </a:solidFill>
              </a:rPr>
              <a:t>BENEFICIOS DE LOS TRATADOS DE LIBRE COMERCIO </a:t>
            </a:r>
          </a:p>
          <a:p>
            <a:r>
              <a:rPr lang="es-CL" sz="1200" b="1" cap="all" spc="225" dirty="0">
                <a:solidFill>
                  <a:srgbClr val="1E7F86"/>
                </a:solidFill>
              </a:rPr>
              <a:t>MÁS OPORTUNIDADES PARA LAS MIPYMES (2019)</a:t>
            </a:r>
          </a:p>
          <a:p>
            <a:endParaRPr lang="es-CL" sz="1500" dirty="0">
              <a:solidFill>
                <a:srgbClr val="00586E"/>
              </a:solidFill>
            </a:endParaRPr>
          </a:p>
        </p:txBody>
      </p:sp>
      <p:sp>
        <p:nvSpPr>
          <p:cNvPr id="3" name="CuadroTexto 2">
            <a:extLst>
              <a:ext uri="{FF2B5EF4-FFF2-40B4-BE49-F238E27FC236}">
                <a16:creationId xmlns:a16="http://schemas.microsoft.com/office/drawing/2014/main" xmlns="" id="{B8DD879C-4D57-41B5-A78D-48B1FEE48C61}"/>
              </a:ext>
            </a:extLst>
          </p:cNvPr>
          <p:cNvSpPr txBox="1"/>
          <p:nvPr/>
        </p:nvSpPr>
        <p:spPr>
          <a:xfrm>
            <a:off x="4779004" y="971639"/>
            <a:ext cx="3262545" cy="369332"/>
          </a:xfrm>
          <a:prstGeom prst="rect">
            <a:avLst/>
          </a:prstGeom>
          <a:noFill/>
        </p:spPr>
        <p:txBody>
          <a:bodyPr wrap="square" rtlCol="0">
            <a:spAutoFit/>
          </a:bodyPr>
          <a:lstStyle/>
          <a:p>
            <a:endParaRPr lang="es-CL" dirty="0"/>
          </a:p>
        </p:txBody>
      </p:sp>
      <p:sp>
        <p:nvSpPr>
          <p:cNvPr id="2" name="CuadroTexto 1">
            <a:extLst>
              <a:ext uri="{FF2B5EF4-FFF2-40B4-BE49-F238E27FC236}">
                <a16:creationId xmlns:a16="http://schemas.microsoft.com/office/drawing/2014/main" xmlns="" id="{D970B8C3-495D-4A2F-9FCB-95412AB13A58}"/>
              </a:ext>
            </a:extLst>
          </p:cNvPr>
          <p:cNvSpPr txBox="1"/>
          <p:nvPr/>
        </p:nvSpPr>
        <p:spPr>
          <a:xfrm>
            <a:off x="2382630" y="1445284"/>
            <a:ext cx="4027646" cy="276999"/>
          </a:xfrm>
          <a:prstGeom prst="rect">
            <a:avLst/>
          </a:prstGeom>
          <a:noFill/>
        </p:spPr>
        <p:txBody>
          <a:bodyPr wrap="square" rtlCol="0">
            <a:spAutoFit/>
          </a:bodyPr>
          <a:lstStyle/>
          <a:p>
            <a:r>
              <a:rPr lang="es-CL" sz="1200" b="1" dirty="0"/>
              <a:t>NÚMERO DE EXPORTADORAS A BRASIL</a:t>
            </a:r>
          </a:p>
        </p:txBody>
      </p:sp>
      <p:sp>
        <p:nvSpPr>
          <p:cNvPr id="13" name="Rectángulo 12">
            <a:extLst>
              <a:ext uri="{FF2B5EF4-FFF2-40B4-BE49-F238E27FC236}">
                <a16:creationId xmlns:a16="http://schemas.microsoft.com/office/drawing/2014/main" xmlns="" id="{251885CD-247D-4DFF-9E2D-8A1EB991EE2A}"/>
              </a:ext>
            </a:extLst>
          </p:cNvPr>
          <p:cNvSpPr/>
          <p:nvPr/>
        </p:nvSpPr>
        <p:spPr>
          <a:xfrm>
            <a:off x="521723" y="4786655"/>
            <a:ext cx="4572000" cy="184666"/>
          </a:xfrm>
          <a:prstGeom prst="rect">
            <a:avLst/>
          </a:prstGeom>
        </p:spPr>
        <p:txBody>
          <a:bodyPr>
            <a:spAutoFit/>
          </a:bodyPr>
          <a:lstStyle/>
          <a:p>
            <a:r>
              <a:rPr lang="es-CL" sz="600" dirty="0">
                <a:ea typeface="Calibri" panose="020F0502020204030204" pitchFamily="34" charset="0"/>
                <a:cs typeface="Times New Roman" panose="02020603050405020304" pitchFamily="18" charset="0"/>
              </a:rPr>
              <a:t>Fuente: Departamento de Información Comercial, Dirección de Estudios, SUBREI.</a:t>
            </a:r>
            <a:endParaRPr lang="es-CL" sz="600" dirty="0"/>
          </a:p>
        </p:txBody>
      </p:sp>
      <p:sp>
        <p:nvSpPr>
          <p:cNvPr id="16" name="Rectángulo 15">
            <a:extLst>
              <a:ext uri="{FF2B5EF4-FFF2-40B4-BE49-F238E27FC236}">
                <a16:creationId xmlns:a16="http://schemas.microsoft.com/office/drawing/2014/main" xmlns="" id="{EBD37CBD-0BDD-4A7A-982F-A0632575D794}"/>
              </a:ext>
            </a:extLst>
          </p:cNvPr>
          <p:cNvSpPr>
            <a:spLocks noChangeArrowheads="1"/>
          </p:cNvSpPr>
          <p:nvPr/>
        </p:nvSpPr>
        <p:spPr bwMode="auto">
          <a:xfrm>
            <a:off x="7772400" y="38613"/>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17" name="Imagen 16">
            <a:extLst>
              <a:ext uri="{FF2B5EF4-FFF2-40B4-BE49-F238E27FC236}">
                <a16:creationId xmlns:a16="http://schemas.microsoft.com/office/drawing/2014/main" xmlns="" id="{CA7F982F-31B0-4099-A63A-13AB4EAD0B71}"/>
              </a:ext>
            </a:extLst>
          </p:cNvPr>
          <p:cNvPicPr>
            <a:picLocks noChangeAspect="1"/>
          </p:cNvPicPr>
          <p:nvPr/>
        </p:nvPicPr>
        <p:blipFill>
          <a:blip r:embed="rId3"/>
          <a:stretch>
            <a:fillRect/>
          </a:stretch>
        </p:blipFill>
        <p:spPr>
          <a:xfrm>
            <a:off x="7074012" y="0"/>
            <a:ext cx="1600339" cy="68586"/>
          </a:xfrm>
          <a:prstGeom prst="rect">
            <a:avLst/>
          </a:prstGeom>
        </p:spPr>
      </p:pic>
      <p:graphicFrame>
        <p:nvGraphicFramePr>
          <p:cNvPr id="18" name="Gráfico 17">
            <a:extLst>
              <a:ext uri="{FF2B5EF4-FFF2-40B4-BE49-F238E27FC236}">
                <a16:creationId xmlns:a16="http://schemas.microsoft.com/office/drawing/2014/main" xmlns="" id="{07752A1C-1179-4D0C-8791-28D40087B409}"/>
              </a:ext>
            </a:extLst>
          </p:cNvPr>
          <p:cNvGraphicFramePr>
            <a:graphicFrameLocks/>
          </p:cNvGraphicFramePr>
          <p:nvPr>
            <p:extLst>
              <p:ext uri="{D42A27DB-BD31-4B8C-83A1-F6EECF244321}">
                <p14:modId xmlns:p14="http://schemas.microsoft.com/office/powerpoint/2010/main" xmlns="" val="3030497584"/>
              </p:ext>
            </p:extLst>
          </p:nvPr>
        </p:nvGraphicFramePr>
        <p:xfrm>
          <a:off x="2382630" y="1814611"/>
          <a:ext cx="4027633" cy="2918588"/>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ángulo 13">
            <a:extLst>
              <a:ext uri="{FF2B5EF4-FFF2-40B4-BE49-F238E27FC236}">
                <a16:creationId xmlns:a16="http://schemas.microsoft.com/office/drawing/2014/main" xmlns="" id="{AC9B8B42-3E66-46DC-9CA4-652862788757}"/>
              </a:ext>
            </a:extLst>
          </p:cNvPr>
          <p:cNvSpPr/>
          <p:nvPr/>
        </p:nvSpPr>
        <p:spPr>
          <a:xfrm>
            <a:off x="260657" y="329595"/>
            <a:ext cx="8402079" cy="4615385"/>
          </a:xfrm>
          <a:prstGeom prst="rect">
            <a:avLst/>
          </a:prstGeom>
          <a:noFill/>
          <a:ln w="190500">
            <a:solidFill>
              <a:srgbClr val="00586E">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xmlns="" val="357246045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B51DDCE-D653-4680-A4C8-A7134B72A4F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1891"/>
            <a:ext cx="9144000" cy="5501699"/>
          </a:xfrm>
          <a:prstGeom prst="rect">
            <a:avLst/>
          </a:prstGeom>
        </p:spPr>
      </p:pic>
      <p:sp>
        <p:nvSpPr>
          <p:cNvPr id="6" name="Rectángulo 5">
            <a:extLst>
              <a:ext uri="{FF2B5EF4-FFF2-40B4-BE49-F238E27FC236}">
                <a16:creationId xmlns:a16="http://schemas.microsoft.com/office/drawing/2014/main" xmlns="" id="{91C5CEE8-2196-493C-A592-4BA1C497EC4E}"/>
              </a:ext>
            </a:extLst>
          </p:cNvPr>
          <p:cNvSpPr/>
          <p:nvPr/>
        </p:nvSpPr>
        <p:spPr>
          <a:xfrm>
            <a:off x="-148596" y="-198119"/>
            <a:ext cx="9441192" cy="5657928"/>
          </a:xfrm>
          <a:prstGeom prst="rect">
            <a:avLst/>
          </a:prstGeom>
          <a:solidFill>
            <a:srgbClr val="0D0D0D">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4" name="Rectángulo 13">
            <a:extLst>
              <a:ext uri="{FF2B5EF4-FFF2-40B4-BE49-F238E27FC236}">
                <a16:creationId xmlns:a16="http://schemas.microsoft.com/office/drawing/2014/main" xmlns="" id="{379DCDED-BC09-438D-910A-FA7C9EE8E0B4}"/>
              </a:ext>
            </a:extLst>
          </p:cNvPr>
          <p:cNvSpPr/>
          <p:nvPr/>
        </p:nvSpPr>
        <p:spPr>
          <a:xfrm>
            <a:off x="0" y="169583"/>
            <a:ext cx="9144000" cy="758230"/>
          </a:xfrm>
          <a:prstGeom prst="rect">
            <a:avLst/>
          </a:prstGeom>
          <a:solidFill>
            <a:srgbClr val="00A4B1">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 name="CuadroTexto 1">
            <a:extLst>
              <a:ext uri="{FF2B5EF4-FFF2-40B4-BE49-F238E27FC236}">
                <a16:creationId xmlns:a16="http://schemas.microsoft.com/office/drawing/2014/main" xmlns="" id="{55B27BB4-14A8-4021-B5CF-37EA83EE4AAF}"/>
              </a:ext>
            </a:extLst>
          </p:cNvPr>
          <p:cNvSpPr txBox="1"/>
          <p:nvPr/>
        </p:nvSpPr>
        <p:spPr>
          <a:xfrm>
            <a:off x="2234628" y="201482"/>
            <a:ext cx="5093824" cy="707886"/>
          </a:xfrm>
          <a:prstGeom prst="rect">
            <a:avLst/>
          </a:prstGeom>
          <a:noFill/>
        </p:spPr>
        <p:txBody>
          <a:bodyPr wrap="square" rtlCol="0">
            <a:spAutoFit/>
          </a:bodyPr>
          <a:lstStyle/>
          <a:p>
            <a:pPr algn="ctr"/>
            <a:r>
              <a:rPr lang="es-MX" sz="2000" b="1" spc="300" dirty="0">
                <a:solidFill>
                  <a:schemeClr val="bg1"/>
                </a:solidFill>
              </a:rPr>
              <a:t>ACUERDO DE LIBRE COMERCIO </a:t>
            </a:r>
          </a:p>
          <a:p>
            <a:pPr algn="ctr"/>
            <a:r>
              <a:rPr lang="es-MX" sz="2000" b="1" spc="300" dirty="0">
                <a:solidFill>
                  <a:srgbClr val="FFC000"/>
                </a:solidFill>
              </a:rPr>
              <a:t>CHILE-BRASIL </a:t>
            </a:r>
          </a:p>
        </p:txBody>
      </p:sp>
    </p:spTree>
    <p:extLst>
      <p:ext uri="{BB962C8B-B14F-4D97-AF65-F5344CB8AC3E}">
        <p14:creationId xmlns:p14="http://schemas.microsoft.com/office/powerpoint/2010/main" xmlns="" val="4272709290"/>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a:extLst>
              <a:ext uri="{FF2B5EF4-FFF2-40B4-BE49-F238E27FC236}">
                <a16:creationId xmlns:a16="http://schemas.microsoft.com/office/drawing/2014/main" xmlns="" id="{A009CE5C-5E46-4972-97A8-B92914D3408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3466" b="19865"/>
          <a:stretch/>
        </p:blipFill>
        <p:spPr>
          <a:xfrm>
            <a:off x="-138923" y="0"/>
            <a:ext cx="9441192" cy="5205363"/>
          </a:xfrm>
          <a:prstGeom prst="rect">
            <a:avLst/>
          </a:prstGeom>
        </p:spPr>
      </p:pic>
      <p:sp>
        <p:nvSpPr>
          <p:cNvPr id="59" name="Rectángulo 58">
            <a:extLst>
              <a:ext uri="{FF2B5EF4-FFF2-40B4-BE49-F238E27FC236}">
                <a16:creationId xmlns:a16="http://schemas.microsoft.com/office/drawing/2014/main" xmlns="" id="{16F45F45-EDD5-4463-A6C3-DB5B899B38C8}"/>
              </a:ext>
            </a:extLst>
          </p:cNvPr>
          <p:cNvSpPr/>
          <p:nvPr/>
        </p:nvSpPr>
        <p:spPr>
          <a:xfrm>
            <a:off x="-148596" y="-1"/>
            <a:ext cx="9441192" cy="5205363"/>
          </a:xfrm>
          <a:prstGeom prst="rect">
            <a:avLst/>
          </a:prstGeom>
          <a:solidFill>
            <a:srgbClr val="0D0D0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4" name="CuadroTexto 23">
            <a:extLst>
              <a:ext uri="{FF2B5EF4-FFF2-40B4-BE49-F238E27FC236}">
                <a16:creationId xmlns:a16="http://schemas.microsoft.com/office/drawing/2014/main" xmlns="" id="{2495C9A9-7F6B-49D7-96E7-178CA5BCBA19}"/>
              </a:ext>
            </a:extLst>
          </p:cNvPr>
          <p:cNvSpPr txBox="1"/>
          <p:nvPr/>
        </p:nvSpPr>
        <p:spPr>
          <a:xfrm>
            <a:off x="1493220" y="4644063"/>
            <a:ext cx="1175402" cy="346249"/>
          </a:xfrm>
          <a:prstGeom prst="rect">
            <a:avLst/>
          </a:prstGeom>
          <a:noFill/>
        </p:spPr>
        <p:txBody>
          <a:bodyPr wrap="square" rtlCol="0">
            <a:spAutoFit/>
          </a:bodyPr>
          <a:lstStyle/>
          <a:p>
            <a:pPr algn="ctr" eaLnBrk="0" fontAlgn="base" hangingPunct="0">
              <a:spcBef>
                <a:spcPct val="0"/>
              </a:spcBef>
              <a:spcAft>
                <a:spcPct val="0"/>
              </a:spcAft>
              <a:buClr>
                <a:srgbClr val="D9046C"/>
              </a:buClr>
            </a:pPr>
            <a:r>
              <a:rPr lang="es-MX" sz="1650" b="1" dirty="0">
                <a:solidFill>
                  <a:srgbClr val="F4950A"/>
                </a:solidFill>
              </a:rPr>
              <a:t>ACE 35</a:t>
            </a:r>
          </a:p>
        </p:txBody>
      </p:sp>
      <p:sp>
        <p:nvSpPr>
          <p:cNvPr id="27" name="CuadroTexto 26">
            <a:extLst>
              <a:ext uri="{FF2B5EF4-FFF2-40B4-BE49-F238E27FC236}">
                <a16:creationId xmlns:a16="http://schemas.microsoft.com/office/drawing/2014/main" xmlns="" id="{F769D0DE-417E-4175-A29B-0AD14AE2951B}"/>
              </a:ext>
            </a:extLst>
          </p:cNvPr>
          <p:cNvSpPr txBox="1"/>
          <p:nvPr/>
        </p:nvSpPr>
        <p:spPr>
          <a:xfrm>
            <a:off x="5357267" y="4646843"/>
            <a:ext cx="2404112" cy="346249"/>
          </a:xfrm>
          <a:prstGeom prst="rect">
            <a:avLst/>
          </a:prstGeom>
          <a:noFill/>
        </p:spPr>
        <p:txBody>
          <a:bodyPr wrap="square" rtlCol="0">
            <a:spAutoFit/>
          </a:bodyPr>
          <a:lstStyle/>
          <a:p>
            <a:pPr algn="ctr" eaLnBrk="0" fontAlgn="base" hangingPunct="0">
              <a:spcBef>
                <a:spcPct val="0"/>
              </a:spcBef>
              <a:spcAft>
                <a:spcPct val="0"/>
              </a:spcAft>
              <a:buClr>
                <a:srgbClr val="D9046C"/>
              </a:buClr>
            </a:pPr>
            <a:r>
              <a:rPr lang="es-MX" sz="1650" b="1" dirty="0">
                <a:solidFill>
                  <a:srgbClr val="DD4124"/>
                </a:solidFill>
              </a:rPr>
              <a:t>ALC CHILE - BRASIL</a:t>
            </a:r>
          </a:p>
        </p:txBody>
      </p:sp>
      <p:grpSp>
        <p:nvGrpSpPr>
          <p:cNvPr id="15" name="Grupo 14">
            <a:extLst>
              <a:ext uri="{FF2B5EF4-FFF2-40B4-BE49-F238E27FC236}">
                <a16:creationId xmlns:a16="http://schemas.microsoft.com/office/drawing/2014/main" xmlns="" id="{FF52FBC6-433B-4468-8394-3BAC5DF6ADE7}"/>
              </a:ext>
            </a:extLst>
          </p:cNvPr>
          <p:cNvGrpSpPr/>
          <p:nvPr/>
        </p:nvGrpSpPr>
        <p:grpSpPr>
          <a:xfrm>
            <a:off x="2841817" y="1191949"/>
            <a:ext cx="2894264" cy="2767350"/>
            <a:chOff x="3425921" y="1459484"/>
            <a:chExt cx="3859019" cy="3689800"/>
          </a:xfrm>
        </p:grpSpPr>
        <p:sp>
          <p:nvSpPr>
            <p:cNvPr id="2" name="Elipse 1">
              <a:extLst>
                <a:ext uri="{FF2B5EF4-FFF2-40B4-BE49-F238E27FC236}">
                  <a16:creationId xmlns:a16="http://schemas.microsoft.com/office/drawing/2014/main" xmlns="" id="{3B9ACED3-0C5E-4E53-B3CC-1C7C266E2614}"/>
                </a:ext>
              </a:extLst>
            </p:cNvPr>
            <p:cNvSpPr/>
            <p:nvPr/>
          </p:nvSpPr>
          <p:spPr>
            <a:xfrm>
              <a:off x="3997842" y="2060848"/>
              <a:ext cx="2602214" cy="2527865"/>
            </a:xfrm>
            <a:prstGeom prst="ellipse">
              <a:avLst/>
            </a:prstGeom>
            <a:solidFill>
              <a:srgbClr val="18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6" name="Rectángulo 1">
              <a:extLst>
                <a:ext uri="{FF2B5EF4-FFF2-40B4-BE49-F238E27FC236}">
                  <a16:creationId xmlns:a16="http://schemas.microsoft.com/office/drawing/2014/main" xmlns="" id="{6F6378AB-965E-47F2-9FC0-96B163CF330A}"/>
                </a:ext>
              </a:extLst>
            </p:cNvPr>
            <p:cNvSpPr>
              <a:spLocks noChangeArrowheads="1"/>
            </p:cNvSpPr>
            <p:nvPr/>
          </p:nvSpPr>
          <p:spPr bwMode="auto">
            <a:xfrm>
              <a:off x="3922276" y="2885472"/>
              <a:ext cx="2808312" cy="820824"/>
            </a:xfrm>
            <a:prstGeom prst="rect">
              <a:avLst/>
            </a:prstGeom>
            <a:noFill/>
            <a:ln>
              <a:noFill/>
            </a:ln>
            <a:effectLst>
              <a:outerShdw blurRad="50800" dist="38100" dir="8100000" algn="tr" rotWithShape="0">
                <a:prstClr val="black">
                  <a:alpha val="25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ts val="1500"/>
                </a:lnSpc>
                <a:buNone/>
              </a:pPr>
              <a:r>
                <a:rPr lang="es-CL" sz="1500" b="1" dirty="0">
                  <a:solidFill>
                    <a:schemeClr val="accent4"/>
                  </a:solidFill>
                </a:rPr>
                <a:t>RELACIÓN</a:t>
              </a:r>
            </a:p>
            <a:p>
              <a:pPr algn="ctr">
                <a:lnSpc>
                  <a:spcPts val="1500"/>
                </a:lnSpc>
                <a:buNone/>
              </a:pPr>
              <a:r>
                <a:rPr lang="es-CL" sz="1725" b="1" dirty="0">
                  <a:solidFill>
                    <a:schemeClr val="accent4"/>
                  </a:solidFill>
                </a:rPr>
                <a:t>CHILE-BRASIL </a:t>
              </a:r>
            </a:p>
          </p:txBody>
        </p:sp>
        <p:sp>
          <p:nvSpPr>
            <p:cNvPr id="41" name="Arco de bloque 40">
              <a:extLst>
                <a:ext uri="{FF2B5EF4-FFF2-40B4-BE49-F238E27FC236}">
                  <a16:creationId xmlns:a16="http://schemas.microsoft.com/office/drawing/2014/main" xmlns="" id="{A975244F-F988-40F4-8E03-757E6740A7F8}"/>
                </a:ext>
              </a:extLst>
            </p:cNvPr>
            <p:cNvSpPr/>
            <p:nvPr/>
          </p:nvSpPr>
          <p:spPr>
            <a:xfrm rot="16670637">
              <a:off x="3510676" y="1418840"/>
              <a:ext cx="3645689" cy="3815200"/>
            </a:xfrm>
            <a:prstGeom prst="blockArc">
              <a:avLst>
                <a:gd name="adj1" fmla="val 10348268"/>
                <a:gd name="adj2" fmla="val 21372010"/>
                <a:gd name="adj3" fmla="val 17844"/>
              </a:avLst>
            </a:prstGeom>
            <a:solidFill>
              <a:schemeClr val="accent4"/>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chemeClr val="tx1"/>
                </a:solidFill>
              </a:endParaRPr>
            </a:p>
          </p:txBody>
        </p:sp>
        <p:sp>
          <p:nvSpPr>
            <p:cNvPr id="43" name="Arco de bloque 42">
              <a:extLst>
                <a:ext uri="{FF2B5EF4-FFF2-40B4-BE49-F238E27FC236}">
                  <a16:creationId xmlns:a16="http://schemas.microsoft.com/office/drawing/2014/main" xmlns="" id="{6DB067F0-23FE-4CCA-8886-CB9A971ED94E}"/>
                </a:ext>
              </a:extLst>
            </p:cNvPr>
            <p:cNvSpPr/>
            <p:nvPr/>
          </p:nvSpPr>
          <p:spPr>
            <a:xfrm rot="5771623">
              <a:off x="3538529" y="1401103"/>
              <a:ext cx="3688030" cy="3804792"/>
            </a:xfrm>
            <a:prstGeom prst="blockArc">
              <a:avLst>
                <a:gd name="adj1" fmla="val 10462615"/>
                <a:gd name="adj2" fmla="val 21377268"/>
                <a:gd name="adj3" fmla="val 18808"/>
              </a:avLst>
            </a:prstGeom>
            <a:solidFill>
              <a:srgbClr val="0CC0C4"/>
            </a:solidFill>
            <a:ln w="31750">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chemeClr val="tx1"/>
                </a:solidFill>
              </a:endParaRPr>
            </a:p>
          </p:txBody>
        </p:sp>
      </p:grpSp>
      <p:cxnSp>
        <p:nvCxnSpPr>
          <p:cNvPr id="17" name="Conector recto 16">
            <a:extLst>
              <a:ext uri="{FF2B5EF4-FFF2-40B4-BE49-F238E27FC236}">
                <a16:creationId xmlns:a16="http://schemas.microsoft.com/office/drawing/2014/main" xmlns="" id="{33867C6C-A3BE-49B5-9C7F-FEB5054008A7}"/>
              </a:ext>
            </a:extLst>
          </p:cNvPr>
          <p:cNvCxnSpPr>
            <a:cxnSpLocks/>
          </p:cNvCxnSpPr>
          <p:nvPr/>
        </p:nvCxnSpPr>
        <p:spPr>
          <a:xfrm flipH="1">
            <a:off x="1832860" y="1333085"/>
            <a:ext cx="1439504" cy="0"/>
          </a:xfrm>
          <a:prstGeom prst="line">
            <a:avLst/>
          </a:prstGeom>
          <a:ln w="19050">
            <a:solidFill>
              <a:srgbClr val="F4950A"/>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xmlns="" id="{B9E7A6E1-A401-4B40-B8F1-1A6A02243ED9}"/>
              </a:ext>
            </a:extLst>
          </p:cNvPr>
          <p:cNvCxnSpPr>
            <a:cxnSpLocks/>
          </p:cNvCxnSpPr>
          <p:nvPr/>
        </p:nvCxnSpPr>
        <p:spPr>
          <a:xfrm flipH="1">
            <a:off x="1869867" y="2743134"/>
            <a:ext cx="710261" cy="6981"/>
          </a:xfrm>
          <a:prstGeom prst="line">
            <a:avLst/>
          </a:prstGeom>
          <a:ln w="19050">
            <a:solidFill>
              <a:srgbClr val="F4950A"/>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xmlns="" id="{88D388C9-0E6B-4B5F-8461-DB77868223BC}"/>
              </a:ext>
            </a:extLst>
          </p:cNvPr>
          <p:cNvCxnSpPr>
            <a:cxnSpLocks/>
            <a:endCxn id="102" idx="3"/>
          </p:cNvCxnSpPr>
          <p:nvPr/>
        </p:nvCxnSpPr>
        <p:spPr>
          <a:xfrm flipH="1">
            <a:off x="1848809" y="3573343"/>
            <a:ext cx="1121435" cy="12929"/>
          </a:xfrm>
          <a:prstGeom prst="line">
            <a:avLst/>
          </a:prstGeom>
          <a:ln w="19050">
            <a:solidFill>
              <a:srgbClr val="F4950A"/>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xmlns="" id="{7934A874-9EFF-496E-9F91-6F1476B06270}"/>
              </a:ext>
            </a:extLst>
          </p:cNvPr>
          <p:cNvCxnSpPr>
            <a:cxnSpLocks/>
          </p:cNvCxnSpPr>
          <p:nvPr/>
        </p:nvCxnSpPr>
        <p:spPr>
          <a:xfrm flipH="1">
            <a:off x="1848809" y="1922072"/>
            <a:ext cx="892793" cy="0"/>
          </a:xfrm>
          <a:prstGeom prst="line">
            <a:avLst/>
          </a:prstGeom>
          <a:ln w="19050">
            <a:solidFill>
              <a:srgbClr val="F4950A"/>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52" name="Elipse 51">
            <a:extLst>
              <a:ext uri="{FF2B5EF4-FFF2-40B4-BE49-F238E27FC236}">
                <a16:creationId xmlns:a16="http://schemas.microsoft.com/office/drawing/2014/main" xmlns="" id="{05805A0F-E568-48CF-906F-6B0D210D6D72}"/>
              </a:ext>
            </a:extLst>
          </p:cNvPr>
          <p:cNvSpPr/>
          <p:nvPr/>
        </p:nvSpPr>
        <p:spPr>
          <a:xfrm>
            <a:off x="4950042" y="1182731"/>
            <a:ext cx="216024" cy="216024"/>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xmlns="" id="{D04C3AC3-3C5F-42E0-961C-60F1B5D82A6B}"/>
              </a:ext>
            </a:extLst>
          </p:cNvPr>
          <p:cNvSpPr/>
          <p:nvPr/>
        </p:nvSpPr>
        <p:spPr>
          <a:xfrm>
            <a:off x="5357267" y="1549530"/>
            <a:ext cx="216024" cy="216024"/>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 name="Elipse 53">
            <a:extLst>
              <a:ext uri="{FF2B5EF4-FFF2-40B4-BE49-F238E27FC236}">
                <a16:creationId xmlns:a16="http://schemas.microsoft.com/office/drawing/2014/main" xmlns="" id="{33761489-0187-4191-AFB1-F6A7E051EC07}"/>
              </a:ext>
            </a:extLst>
          </p:cNvPr>
          <p:cNvSpPr/>
          <p:nvPr/>
        </p:nvSpPr>
        <p:spPr>
          <a:xfrm>
            <a:off x="5601323" y="1941775"/>
            <a:ext cx="216024" cy="216024"/>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5" name="Elipse 54">
            <a:extLst>
              <a:ext uri="{FF2B5EF4-FFF2-40B4-BE49-F238E27FC236}">
                <a16:creationId xmlns:a16="http://schemas.microsoft.com/office/drawing/2014/main" xmlns="" id="{893103FA-07D8-414D-BE56-AE7E0EFBC95A}"/>
              </a:ext>
            </a:extLst>
          </p:cNvPr>
          <p:cNvSpPr/>
          <p:nvPr/>
        </p:nvSpPr>
        <p:spPr>
          <a:xfrm>
            <a:off x="5694359" y="2439997"/>
            <a:ext cx="216024" cy="216024"/>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6" name="Elipse 55">
            <a:extLst>
              <a:ext uri="{FF2B5EF4-FFF2-40B4-BE49-F238E27FC236}">
                <a16:creationId xmlns:a16="http://schemas.microsoft.com/office/drawing/2014/main" xmlns="" id="{0B4464F4-4E64-4ADE-85D5-314140FC59CF}"/>
              </a:ext>
            </a:extLst>
          </p:cNvPr>
          <p:cNvSpPr/>
          <p:nvPr/>
        </p:nvSpPr>
        <p:spPr>
          <a:xfrm>
            <a:off x="5624249" y="2985986"/>
            <a:ext cx="216024" cy="216024"/>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7" name="Elipse 56">
            <a:extLst>
              <a:ext uri="{FF2B5EF4-FFF2-40B4-BE49-F238E27FC236}">
                <a16:creationId xmlns:a16="http://schemas.microsoft.com/office/drawing/2014/main" xmlns="" id="{49CA807A-1596-4633-9347-C42D9EAE6FB7}"/>
              </a:ext>
            </a:extLst>
          </p:cNvPr>
          <p:cNvSpPr/>
          <p:nvPr/>
        </p:nvSpPr>
        <p:spPr>
          <a:xfrm>
            <a:off x="5366167" y="3377654"/>
            <a:ext cx="216024" cy="216024"/>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8" name="Elipse 57">
            <a:extLst>
              <a:ext uri="{FF2B5EF4-FFF2-40B4-BE49-F238E27FC236}">
                <a16:creationId xmlns:a16="http://schemas.microsoft.com/office/drawing/2014/main" xmlns="" id="{B2A3B733-D5B3-4FA8-A3CB-7AA841EA902C}"/>
              </a:ext>
            </a:extLst>
          </p:cNvPr>
          <p:cNvSpPr/>
          <p:nvPr/>
        </p:nvSpPr>
        <p:spPr>
          <a:xfrm>
            <a:off x="4948685" y="3740745"/>
            <a:ext cx="216024" cy="216024"/>
          </a:xfrm>
          <a:prstGeom prst="ellipse">
            <a:avLst/>
          </a:prstGeom>
          <a:noFill/>
          <a:ln w="63500">
            <a:solidFill>
              <a:srgbClr val="DD412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xmlns="" id="{4B5838AC-84EE-444A-B059-4A37BE816332}"/>
              </a:ext>
            </a:extLst>
          </p:cNvPr>
          <p:cNvSpPr/>
          <p:nvPr/>
        </p:nvSpPr>
        <p:spPr>
          <a:xfrm>
            <a:off x="3319559" y="1236517"/>
            <a:ext cx="216024" cy="216024"/>
          </a:xfrm>
          <a:prstGeom prst="ellipse">
            <a:avLst/>
          </a:prstGeom>
          <a:noFill/>
          <a:ln w="63500">
            <a:solidFill>
              <a:srgbClr val="F4950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Elipse 43">
            <a:extLst>
              <a:ext uri="{FF2B5EF4-FFF2-40B4-BE49-F238E27FC236}">
                <a16:creationId xmlns:a16="http://schemas.microsoft.com/office/drawing/2014/main" xmlns="" id="{7A65D3A0-5E87-43AA-8777-76D7D58C4DE6}"/>
              </a:ext>
            </a:extLst>
          </p:cNvPr>
          <p:cNvSpPr/>
          <p:nvPr/>
        </p:nvSpPr>
        <p:spPr>
          <a:xfrm>
            <a:off x="2788497" y="1814060"/>
            <a:ext cx="216024" cy="216024"/>
          </a:xfrm>
          <a:prstGeom prst="ellipse">
            <a:avLst/>
          </a:prstGeom>
          <a:noFill/>
          <a:ln w="63500">
            <a:solidFill>
              <a:srgbClr val="F4950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5" name="Elipse 44">
            <a:extLst>
              <a:ext uri="{FF2B5EF4-FFF2-40B4-BE49-F238E27FC236}">
                <a16:creationId xmlns:a16="http://schemas.microsoft.com/office/drawing/2014/main" xmlns="" id="{4E3F137F-BB10-43E6-8C1F-F8E93343439E}"/>
              </a:ext>
            </a:extLst>
          </p:cNvPr>
          <p:cNvSpPr/>
          <p:nvPr/>
        </p:nvSpPr>
        <p:spPr>
          <a:xfrm>
            <a:off x="2640105" y="2635122"/>
            <a:ext cx="216024" cy="216024"/>
          </a:xfrm>
          <a:prstGeom prst="ellipse">
            <a:avLst/>
          </a:prstGeom>
          <a:noFill/>
          <a:ln w="63500">
            <a:solidFill>
              <a:srgbClr val="F4950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6" name="Elipse 45">
            <a:extLst>
              <a:ext uri="{FF2B5EF4-FFF2-40B4-BE49-F238E27FC236}">
                <a16:creationId xmlns:a16="http://schemas.microsoft.com/office/drawing/2014/main" xmlns="" id="{B221C449-49E5-4AE4-8B9C-0A1EEFB187D3}"/>
              </a:ext>
            </a:extLst>
          </p:cNvPr>
          <p:cNvSpPr/>
          <p:nvPr/>
        </p:nvSpPr>
        <p:spPr>
          <a:xfrm>
            <a:off x="3016131" y="3448659"/>
            <a:ext cx="216024" cy="216024"/>
          </a:xfrm>
          <a:prstGeom prst="ellipse">
            <a:avLst/>
          </a:prstGeom>
          <a:noFill/>
          <a:ln w="63500">
            <a:solidFill>
              <a:srgbClr val="F4950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64" name="Conector recto 63">
            <a:extLst>
              <a:ext uri="{FF2B5EF4-FFF2-40B4-BE49-F238E27FC236}">
                <a16:creationId xmlns:a16="http://schemas.microsoft.com/office/drawing/2014/main" xmlns="" id="{F41F515F-62B1-44B3-8C5C-C6645F9263E4}"/>
              </a:ext>
            </a:extLst>
          </p:cNvPr>
          <p:cNvCxnSpPr>
            <a:cxnSpLocks/>
          </p:cNvCxnSpPr>
          <p:nvPr/>
        </p:nvCxnSpPr>
        <p:spPr>
          <a:xfrm flipH="1">
            <a:off x="5569399" y="1662338"/>
            <a:ext cx="1724459"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xmlns="" id="{65BA7C23-7F73-4259-AB05-28FB999FF306}"/>
              </a:ext>
            </a:extLst>
          </p:cNvPr>
          <p:cNvCxnSpPr>
            <a:cxnSpLocks/>
          </p:cNvCxnSpPr>
          <p:nvPr/>
        </p:nvCxnSpPr>
        <p:spPr>
          <a:xfrm flipH="1">
            <a:off x="5906691" y="2537222"/>
            <a:ext cx="1365610"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xmlns="" id="{595CEE37-30A8-4BE7-9476-149186214AF1}"/>
              </a:ext>
            </a:extLst>
          </p:cNvPr>
          <p:cNvCxnSpPr>
            <a:cxnSpLocks/>
          </p:cNvCxnSpPr>
          <p:nvPr/>
        </p:nvCxnSpPr>
        <p:spPr>
          <a:xfrm flipH="1">
            <a:off x="5826946" y="2027630"/>
            <a:ext cx="1445354"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xmlns="" id="{A346F61E-34E7-4330-ACD9-6FD7E44BFF8B}"/>
              </a:ext>
            </a:extLst>
          </p:cNvPr>
          <p:cNvCxnSpPr>
            <a:cxnSpLocks/>
          </p:cNvCxnSpPr>
          <p:nvPr/>
        </p:nvCxnSpPr>
        <p:spPr>
          <a:xfrm flipH="1">
            <a:off x="5842896" y="3120935"/>
            <a:ext cx="1429405"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xmlns="" id="{A2AD9B20-4537-4119-AB85-D56ED732FD28}"/>
              </a:ext>
            </a:extLst>
          </p:cNvPr>
          <p:cNvCxnSpPr>
            <a:cxnSpLocks/>
          </p:cNvCxnSpPr>
          <p:nvPr/>
        </p:nvCxnSpPr>
        <p:spPr>
          <a:xfrm flipH="1">
            <a:off x="5188480" y="3860692"/>
            <a:ext cx="2083307"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77" name="Rectángulo: esquinas redondeadas 76">
            <a:extLst>
              <a:ext uri="{FF2B5EF4-FFF2-40B4-BE49-F238E27FC236}">
                <a16:creationId xmlns:a16="http://schemas.microsoft.com/office/drawing/2014/main" xmlns="" id="{4D1DAAC1-BE7F-4910-9EEC-2DCE9A98D602}"/>
              </a:ext>
            </a:extLst>
          </p:cNvPr>
          <p:cNvSpPr/>
          <p:nvPr/>
        </p:nvSpPr>
        <p:spPr>
          <a:xfrm>
            <a:off x="7301327" y="1087125"/>
            <a:ext cx="1692561" cy="343297"/>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s-MX" sz="900" b="1" dirty="0"/>
              <a:t>COMERCIO TRANSFRONTERIZO</a:t>
            </a:r>
          </a:p>
          <a:p>
            <a:pPr algn="ctr">
              <a:lnSpc>
                <a:spcPts val="900"/>
              </a:lnSpc>
            </a:pPr>
            <a:r>
              <a:rPr lang="es-MX" sz="900" b="1" dirty="0"/>
              <a:t>DE SERVICIOS</a:t>
            </a:r>
            <a:endParaRPr lang="es-CL" sz="900" b="1" dirty="0"/>
          </a:p>
        </p:txBody>
      </p:sp>
      <p:sp>
        <p:nvSpPr>
          <p:cNvPr id="79" name="Rectángulo: esquinas redondeadas 78">
            <a:extLst>
              <a:ext uri="{FF2B5EF4-FFF2-40B4-BE49-F238E27FC236}">
                <a16:creationId xmlns:a16="http://schemas.microsoft.com/office/drawing/2014/main" xmlns="" id="{7B5AFB25-5D61-4650-B12F-34078FC519BE}"/>
              </a:ext>
            </a:extLst>
          </p:cNvPr>
          <p:cNvSpPr/>
          <p:nvPr/>
        </p:nvSpPr>
        <p:spPr>
          <a:xfrm>
            <a:off x="7301327" y="1916476"/>
            <a:ext cx="1692561" cy="222099"/>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900" b="1" dirty="0"/>
              <a:t>MEDIO AMBIENTE</a:t>
            </a:r>
          </a:p>
        </p:txBody>
      </p:sp>
      <p:sp>
        <p:nvSpPr>
          <p:cNvPr id="80" name="Rectángulo: esquinas redondeadas 79">
            <a:extLst>
              <a:ext uri="{FF2B5EF4-FFF2-40B4-BE49-F238E27FC236}">
                <a16:creationId xmlns:a16="http://schemas.microsoft.com/office/drawing/2014/main" xmlns="" id="{6C924506-37F8-462E-A807-E39BD2D31BC7}"/>
              </a:ext>
            </a:extLst>
          </p:cNvPr>
          <p:cNvSpPr/>
          <p:nvPr/>
        </p:nvSpPr>
        <p:spPr>
          <a:xfrm>
            <a:off x="7301327" y="2258868"/>
            <a:ext cx="1692561" cy="557654"/>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900" b="1" dirty="0"/>
              <a:t>COMITÉS Y SUS REGLAMENTACIONES</a:t>
            </a:r>
          </a:p>
          <a:p>
            <a:pPr algn="ctr"/>
            <a:r>
              <a:rPr lang="es-CL" sz="900" b="1" dirty="0"/>
              <a:t>OTC Y MSF</a:t>
            </a:r>
          </a:p>
        </p:txBody>
      </p:sp>
      <p:cxnSp>
        <p:nvCxnSpPr>
          <p:cNvPr id="84" name="Conector recto 83">
            <a:extLst>
              <a:ext uri="{FF2B5EF4-FFF2-40B4-BE49-F238E27FC236}">
                <a16:creationId xmlns:a16="http://schemas.microsoft.com/office/drawing/2014/main" xmlns="" id="{61307295-A1F5-42BF-99EA-E314EA19D8CA}"/>
              </a:ext>
            </a:extLst>
          </p:cNvPr>
          <p:cNvCxnSpPr>
            <a:cxnSpLocks/>
          </p:cNvCxnSpPr>
          <p:nvPr/>
        </p:nvCxnSpPr>
        <p:spPr>
          <a:xfrm flipH="1" flipV="1">
            <a:off x="5624248" y="3494474"/>
            <a:ext cx="1655804" cy="4964"/>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85" name="Rectángulo: esquinas redondeadas 84">
            <a:extLst>
              <a:ext uri="{FF2B5EF4-FFF2-40B4-BE49-F238E27FC236}">
                <a16:creationId xmlns:a16="http://schemas.microsoft.com/office/drawing/2014/main" xmlns="" id="{3125902F-08A4-4356-A096-6B8703A7D370}"/>
              </a:ext>
            </a:extLst>
          </p:cNvPr>
          <p:cNvSpPr/>
          <p:nvPr/>
        </p:nvSpPr>
        <p:spPr>
          <a:xfrm>
            <a:off x="7311658" y="1495432"/>
            <a:ext cx="1692561" cy="343297"/>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t>COMITÉ  -  </a:t>
            </a:r>
            <a:r>
              <a:rPr lang="es-CL" sz="900" b="1" dirty="0"/>
              <a:t>PYMES</a:t>
            </a:r>
          </a:p>
          <a:p>
            <a:pPr algn="ctr"/>
            <a:r>
              <a:rPr lang="es-MX" sz="900" b="1" dirty="0"/>
              <a:t>CHILE + URUGUAY</a:t>
            </a:r>
            <a:endParaRPr lang="es-CL" sz="900" b="1" dirty="0"/>
          </a:p>
        </p:txBody>
      </p:sp>
      <p:cxnSp>
        <p:nvCxnSpPr>
          <p:cNvPr id="88" name="Conector recto 87">
            <a:extLst>
              <a:ext uri="{FF2B5EF4-FFF2-40B4-BE49-F238E27FC236}">
                <a16:creationId xmlns:a16="http://schemas.microsoft.com/office/drawing/2014/main" xmlns="" id="{4CB2CD08-E187-4ABC-9CEE-37CD6972268F}"/>
              </a:ext>
            </a:extLst>
          </p:cNvPr>
          <p:cNvCxnSpPr>
            <a:cxnSpLocks/>
          </p:cNvCxnSpPr>
          <p:nvPr/>
        </p:nvCxnSpPr>
        <p:spPr>
          <a:xfrm flipH="1">
            <a:off x="5172530" y="1263344"/>
            <a:ext cx="2099257" cy="0"/>
          </a:xfrm>
          <a:prstGeom prst="line">
            <a:avLst/>
          </a:prstGeom>
          <a:ln w="19050">
            <a:solidFill>
              <a:srgbClr val="DD4124"/>
            </a:solidFill>
            <a:prstDash val="sysDot"/>
          </a:ln>
          <a:effectLst>
            <a:outerShdw blurRad="25400" dist="12700" dir="8100000" algn="tr"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89" name="Rectángulo: esquinas redondeadas 88">
            <a:extLst>
              <a:ext uri="{FF2B5EF4-FFF2-40B4-BE49-F238E27FC236}">
                <a16:creationId xmlns:a16="http://schemas.microsoft.com/office/drawing/2014/main" xmlns="" id="{83911728-C499-4BC1-83BD-F177810E3A0F}"/>
              </a:ext>
            </a:extLst>
          </p:cNvPr>
          <p:cNvSpPr/>
          <p:nvPr/>
        </p:nvSpPr>
        <p:spPr>
          <a:xfrm>
            <a:off x="7301327" y="3008971"/>
            <a:ext cx="1692561" cy="222099"/>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900" b="1" dirty="0"/>
              <a:t>GÉNERO</a:t>
            </a:r>
          </a:p>
        </p:txBody>
      </p:sp>
      <p:sp>
        <p:nvSpPr>
          <p:cNvPr id="90" name="Rectángulo: esquinas redondeadas 89">
            <a:extLst>
              <a:ext uri="{FF2B5EF4-FFF2-40B4-BE49-F238E27FC236}">
                <a16:creationId xmlns:a16="http://schemas.microsoft.com/office/drawing/2014/main" xmlns="" id="{080A5F38-E3A0-4358-B3DF-D96122ED6A69}"/>
              </a:ext>
            </a:extLst>
          </p:cNvPr>
          <p:cNvSpPr/>
          <p:nvPr/>
        </p:nvSpPr>
        <p:spPr>
          <a:xfrm>
            <a:off x="7301327" y="3391743"/>
            <a:ext cx="1692561" cy="222099"/>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900" b="1" dirty="0"/>
              <a:t>COMERCIO ELECTRÓNICO</a:t>
            </a:r>
          </a:p>
        </p:txBody>
      </p:sp>
      <p:sp>
        <p:nvSpPr>
          <p:cNvPr id="91" name="Rectángulo: esquinas redondeadas 90">
            <a:extLst>
              <a:ext uri="{FF2B5EF4-FFF2-40B4-BE49-F238E27FC236}">
                <a16:creationId xmlns:a16="http://schemas.microsoft.com/office/drawing/2014/main" xmlns="" id="{00342B08-0961-40DD-A6C2-F15D04D9488C}"/>
              </a:ext>
            </a:extLst>
          </p:cNvPr>
          <p:cNvSpPr/>
          <p:nvPr/>
        </p:nvSpPr>
        <p:spPr>
          <a:xfrm>
            <a:off x="7301327" y="3742617"/>
            <a:ext cx="1692561" cy="222099"/>
          </a:xfrm>
          <a:prstGeom prst="roundRect">
            <a:avLst/>
          </a:prstGeom>
          <a:solidFill>
            <a:srgbClr val="DD412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t>FACILITACIÓN DE COMERCIO</a:t>
            </a:r>
            <a:endParaRPr lang="es-CL" sz="900" b="1" dirty="0"/>
          </a:p>
        </p:txBody>
      </p:sp>
      <p:sp>
        <p:nvSpPr>
          <p:cNvPr id="94" name="Rectángulo: esquinas redondeadas 93">
            <a:extLst>
              <a:ext uri="{FF2B5EF4-FFF2-40B4-BE49-F238E27FC236}">
                <a16:creationId xmlns:a16="http://schemas.microsoft.com/office/drawing/2014/main" xmlns="" id="{D6993A41-4887-4E57-A0F4-579C60D31091}"/>
              </a:ext>
            </a:extLst>
          </p:cNvPr>
          <p:cNvSpPr/>
          <p:nvPr/>
        </p:nvSpPr>
        <p:spPr>
          <a:xfrm>
            <a:off x="156248" y="1222701"/>
            <a:ext cx="1692561" cy="222099"/>
          </a:xfrm>
          <a:prstGeom prst="roundRect">
            <a:avLst/>
          </a:prstGeom>
          <a:solidFill>
            <a:srgbClr val="F4950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900" b="1" dirty="0"/>
              <a:t>COMERCIO DE BIENES</a:t>
            </a:r>
          </a:p>
        </p:txBody>
      </p:sp>
      <p:sp>
        <p:nvSpPr>
          <p:cNvPr id="95" name="Rectángulo: esquinas redondeadas 94">
            <a:extLst>
              <a:ext uri="{FF2B5EF4-FFF2-40B4-BE49-F238E27FC236}">
                <a16:creationId xmlns:a16="http://schemas.microsoft.com/office/drawing/2014/main" xmlns="" id="{03C25025-C220-4F18-A6BC-C2719BD76900}"/>
              </a:ext>
            </a:extLst>
          </p:cNvPr>
          <p:cNvSpPr/>
          <p:nvPr/>
        </p:nvSpPr>
        <p:spPr>
          <a:xfrm>
            <a:off x="159813" y="1805426"/>
            <a:ext cx="1692561" cy="222099"/>
          </a:xfrm>
          <a:prstGeom prst="roundRect">
            <a:avLst/>
          </a:prstGeom>
          <a:solidFill>
            <a:srgbClr val="F4950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t>RÉGIMEN DE ORIGEN</a:t>
            </a:r>
          </a:p>
        </p:txBody>
      </p:sp>
      <p:sp>
        <p:nvSpPr>
          <p:cNvPr id="100" name="Rectángulo: esquinas redondeadas 99">
            <a:extLst>
              <a:ext uri="{FF2B5EF4-FFF2-40B4-BE49-F238E27FC236}">
                <a16:creationId xmlns:a16="http://schemas.microsoft.com/office/drawing/2014/main" xmlns="" id="{A6812F14-DAF2-48CA-BF54-C8629690A5DA}"/>
              </a:ext>
            </a:extLst>
          </p:cNvPr>
          <p:cNvSpPr/>
          <p:nvPr/>
        </p:nvSpPr>
        <p:spPr>
          <a:xfrm>
            <a:off x="156248" y="2553385"/>
            <a:ext cx="1692561" cy="343297"/>
          </a:xfrm>
          <a:prstGeom prst="roundRect">
            <a:avLst/>
          </a:prstGeom>
          <a:solidFill>
            <a:srgbClr val="F4950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t>MSF Y OTC CHILE </a:t>
            </a:r>
          </a:p>
          <a:p>
            <a:pPr algn="ctr"/>
            <a:r>
              <a:rPr lang="es-MX" sz="900" b="1" dirty="0"/>
              <a:t>MERCOSUR</a:t>
            </a:r>
          </a:p>
        </p:txBody>
      </p:sp>
      <p:sp>
        <p:nvSpPr>
          <p:cNvPr id="102" name="Rectángulo: esquinas redondeadas 101">
            <a:extLst>
              <a:ext uri="{FF2B5EF4-FFF2-40B4-BE49-F238E27FC236}">
                <a16:creationId xmlns:a16="http://schemas.microsoft.com/office/drawing/2014/main" xmlns="" id="{2CFDBA95-2520-4D8A-AFA4-A9AAED1E5065}"/>
              </a:ext>
            </a:extLst>
          </p:cNvPr>
          <p:cNvSpPr/>
          <p:nvPr/>
        </p:nvSpPr>
        <p:spPr>
          <a:xfrm>
            <a:off x="156248" y="3414623"/>
            <a:ext cx="1692561" cy="343297"/>
          </a:xfrm>
          <a:prstGeom prst="roundRect">
            <a:avLst/>
          </a:prstGeom>
          <a:solidFill>
            <a:srgbClr val="F4950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t>COMITÉ PYMES CHILE MERCOSUR</a:t>
            </a:r>
          </a:p>
        </p:txBody>
      </p:sp>
      <p:sp>
        <p:nvSpPr>
          <p:cNvPr id="104" name="Rectángulo 1">
            <a:extLst>
              <a:ext uri="{FF2B5EF4-FFF2-40B4-BE49-F238E27FC236}">
                <a16:creationId xmlns:a16="http://schemas.microsoft.com/office/drawing/2014/main" xmlns="" id="{99C21BE7-6B9C-4596-B76A-0441A155A112}"/>
              </a:ext>
            </a:extLst>
          </p:cNvPr>
          <p:cNvSpPr>
            <a:spLocks noChangeArrowheads="1"/>
          </p:cNvSpPr>
          <p:nvPr/>
        </p:nvSpPr>
        <p:spPr bwMode="auto">
          <a:xfrm>
            <a:off x="124693" y="293260"/>
            <a:ext cx="4069266" cy="2862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L" sz="1400" b="1" dirty="0">
                <a:solidFill>
                  <a:schemeClr val="bg1"/>
                </a:solidFill>
              </a:rPr>
              <a:t>ACE 35 Y SU RELACIÓN CON EL ALC CHILE - BRASIL </a:t>
            </a:r>
          </a:p>
        </p:txBody>
      </p:sp>
      <p:sp>
        <p:nvSpPr>
          <p:cNvPr id="107" name="Cerrar llave 106">
            <a:extLst>
              <a:ext uri="{FF2B5EF4-FFF2-40B4-BE49-F238E27FC236}">
                <a16:creationId xmlns:a16="http://schemas.microsoft.com/office/drawing/2014/main" xmlns="" id="{5E6E4E29-A925-4330-90D6-65A083FA0238}"/>
              </a:ext>
            </a:extLst>
          </p:cNvPr>
          <p:cNvSpPr/>
          <p:nvPr/>
        </p:nvSpPr>
        <p:spPr>
          <a:xfrm rot="5400000">
            <a:off x="1940448" y="2316429"/>
            <a:ext cx="500863" cy="4069265"/>
          </a:xfrm>
          <a:custGeom>
            <a:avLst/>
            <a:gdLst>
              <a:gd name="connsiteX0" fmla="*/ 0 w 667754"/>
              <a:gd name="connsiteY0" fmla="*/ 0 h 5455623"/>
              <a:gd name="connsiteX1" fmla="*/ 333877 w 667754"/>
              <a:gd name="connsiteY1" fmla="*/ 55644 h 5455623"/>
              <a:gd name="connsiteX2" fmla="*/ 333877 w 667754"/>
              <a:gd name="connsiteY2" fmla="*/ 2767859 h 5455623"/>
              <a:gd name="connsiteX3" fmla="*/ 667754 w 667754"/>
              <a:gd name="connsiteY3" fmla="*/ 2823503 h 5455623"/>
              <a:gd name="connsiteX4" fmla="*/ 333877 w 667754"/>
              <a:gd name="connsiteY4" fmla="*/ 2879147 h 5455623"/>
              <a:gd name="connsiteX5" fmla="*/ 333877 w 667754"/>
              <a:gd name="connsiteY5" fmla="*/ 5399979 h 5455623"/>
              <a:gd name="connsiteX6" fmla="*/ 0 w 667754"/>
              <a:gd name="connsiteY6" fmla="*/ 5455623 h 5455623"/>
              <a:gd name="connsiteX7" fmla="*/ 0 w 667754"/>
              <a:gd name="connsiteY7" fmla="*/ 0 h 5455623"/>
              <a:gd name="connsiteX0" fmla="*/ 0 w 667754"/>
              <a:gd name="connsiteY0" fmla="*/ 0 h 5455623"/>
              <a:gd name="connsiteX1" fmla="*/ 333877 w 667754"/>
              <a:gd name="connsiteY1" fmla="*/ 55644 h 5455623"/>
              <a:gd name="connsiteX2" fmla="*/ 333877 w 667754"/>
              <a:gd name="connsiteY2" fmla="*/ 2767859 h 5455623"/>
              <a:gd name="connsiteX3" fmla="*/ 667754 w 667754"/>
              <a:gd name="connsiteY3" fmla="*/ 2823503 h 5455623"/>
              <a:gd name="connsiteX4" fmla="*/ 333877 w 667754"/>
              <a:gd name="connsiteY4" fmla="*/ 2879147 h 5455623"/>
              <a:gd name="connsiteX5" fmla="*/ 333877 w 667754"/>
              <a:gd name="connsiteY5" fmla="*/ 5399979 h 5455623"/>
              <a:gd name="connsiteX6" fmla="*/ 0 w 667754"/>
              <a:gd name="connsiteY6" fmla="*/ 5455623 h 5455623"/>
              <a:gd name="connsiteX0" fmla="*/ 0 w 667781"/>
              <a:gd name="connsiteY0" fmla="*/ 0 h 5455623"/>
              <a:gd name="connsiteX1" fmla="*/ 333877 w 667781"/>
              <a:gd name="connsiteY1" fmla="*/ 55644 h 5455623"/>
              <a:gd name="connsiteX2" fmla="*/ 333877 w 667781"/>
              <a:gd name="connsiteY2" fmla="*/ 2767859 h 5455623"/>
              <a:gd name="connsiteX3" fmla="*/ 667754 w 667781"/>
              <a:gd name="connsiteY3" fmla="*/ 2823503 h 5455623"/>
              <a:gd name="connsiteX4" fmla="*/ 333877 w 667781"/>
              <a:gd name="connsiteY4" fmla="*/ 2879147 h 5455623"/>
              <a:gd name="connsiteX5" fmla="*/ 333877 w 667781"/>
              <a:gd name="connsiteY5" fmla="*/ 5399979 h 5455623"/>
              <a:gd name="connsiteX6" fmla="*/ 0 w 667781"/>
              <a:gd name="connsiteY6" fmla="*/ 5455623 h 5455623"/>
              <a:gd name="connsiteX7" fmla="*/ 0 w 667781"/>
              <a:gd name="connsiteY7" fmla="*/ 0 h 5455623"/>
              <a:gd name="connsiteX0" fmla="*/ 0 w 667781"/>
              <a:gd name="connsiteY0" fmla="*/ 0 h 5455623"/>
              <a:gd name="connsiteX1" fmla="*/ 333877 w 667781"/>
              <a:gd name="connsiteY1" fmla="*/ 55644 h 5455623"/>
              <a:gd name="connsiteX2" fmla="*/ 333877 w 667781"/>
              <a:gd name="connsiteY2" fmla="*/ 2767859 h 5455623"/>
              <a:gd name="connsiteX3" fmla="*/ 667754 w 667781"/>
              <a:gd name="connsiteY3" fmla="*/ 2823503 h 5455623"/>
              <a:gd name="connsiteX4" fmla="*/ 312615 w 667781"/>
              <a:gd name="connsiteY4" fmla="*/ 3017371 h 5455623"/>
              <a:gd name="connsiteX5" fmla="*/ 333877 w 667781"/>
              <a:gd name="connsiteY5" fmla="*/ 5399979 h 5455623"/>
              <a:gd name="connsiteX6" fmla="*/ 0 w 667781"/>
              <a:gd name="connsiteY6" fmla="*/ 5455623 h 5455623"/>
              <a:gd name="connsiteX0" fmla="*/ 0 w 667817"/>
              <a:gd name="connsiteY0" fmla="*/ 0 h 5455623"/>
              <a:gd name="connsiteX1" fmla="*/ 333877 w 667817"/>
              <a:gd name="connsiteY1" fmla="*/ 55644 h 5455623"/>
              <a:gd name="connsiteX2" fmla="*/ 333877 w 667817"/>
              <a:gd name="connsiteY2" fmla="*/ 2767859 h 5455623"/>
              <a:gd name="connsiteX3" fmla="*/ 667754 w 667817"/>
              <a:gd name="connsiteY3" fmla="*/ 2823503 h 5455623"/>
              <a:gd name="connsiteX4" fmla="*/ 333877 w 667817"/>
              <a:gd name="connsiteY4" fmla="*/ 2879147 h 5455623"/>
              <a:gd name="connsiteX5" fmla="*/ 333877 w 667817"/>
              <a:gd name="connsiteY5" fmla="*/ 5399979 h 5455623"/>
              <a:gd name="connsiteX6" fmla="*/ 0 w 667817"/>
              <a:gd name="connsiteY6" fmla="*/ 5455623 h 5455623"/>
              <a:gd name="connsiteX7" fmla="*/ 0 w 667817"/>
              <a:gd name="connsiteY7" fmla="*/ 0 h 5455623"/>
              <a:gd name="connsiteX0" fmla="*/ 0 w 667817"/>
              <a:gd name="connsiteY0" fmla="*/ 0 h 5455623"/>
              <a:gd name="connsiteX1" fmla="*/ 333877 w 667817"/>
              <a:gd name="connsiteY1" fmla="*/ 55644 h 5455623"/>
              <a:gd name="connsiteX2" fmla="*/ 344510 w 667817"/>
              <a:gd name="connsiteY2" fmla="*/ 2608371 h 5455623"/>
              <a:gd name="connsiteX3" fmla="*/ 667754 w 667817"/>
              <a:gd name="connsiteY3" fmla="*/ 2823503 h 5455623"/>
              <a:gd name="connsiteX4" fmla="*/ 312615 w 667817"/>
              <a:gd name="connsiteY4" fmla="*/ 3017371 h 5455623"/>
              <a:gd name="connsiteX5" fmla="*/ 333877 w 667817"/>
              <a:gd name="connsiteY5" fmla="*/ 5399979 h 5455623"/>
              <a:gd name="connsiteX6" fmla="*/ 0 w 667817"/>
              <a:gd name="connsiteY6" fmla="*/ 5455623 h 545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17" h="5455623" stroke="0" extrusionOk="0">
                <a:moveTo>
                  <a:pt x="0" y="0"/>
                </a:moveTo>
                <a:cubicBezTo>
                  <a:pt x="184395" y="0"/>
                  <a:pt x="333877" y="24913"/>
                  <a:pt x="333877" y="55644"/>
                </a:cubicBezTo>
                <a:lnTo>
                  <a:pt x="333877" y="2767859"/>
                </a:lnTo>
                <a:cubicBezTo>
                  <a:pt x="333877" y="2798590"/>
                  <a:pt x="483359" y="2823503"/>
                  <a:pt x="667754" y="2823503"/>
                </a:cubicBezTo>
                <a:cubicBezTo>
                  <a:pt x="483359" y="2823503"/>
                  <a:pt x="333877" y="2848416"/>
                  <a:pt x="333877" y="2879147"/>
                </a:cubicBezTo>
                <a:lnTo>
                  <a:pt x="333877" y="5399979"/>
                </a:lnTo>
                <a:cubicBezTo>
                  <a:pt x="333877" y="5430710"/>
                  <a:pt x="184395" y="5455623"/>
                  <a:pt x="0" y="5455623"/>
                </a:cubicBezTo>
                <a:lnTo>
                  <a:pt x="0" y="0"/>
                </a:lnTo>
                <a:close/>
              </a:path>
              <a:path w="667817" h="5455623" fill="none">
                <a:moveTo>
                  <a:pt x="0" y="0"/>
                </a:moveTo>
                <a:cubicBezTo>
                  <a:pt x="184395" y="0"/>
                  <a:pt x="333877" y="24913"/>
                  <a:pt x="333877" y="55644"/>
                </a:cubicBezTo>
                <a:cubicBezTo>
                  <a:pt x="337421" y="906553"/>
                  <a:pt x="340966" y="1757462"/>
                  <a:pt x="344510" y="2608371"/>
                </a:cubicBezTo>
                <a:cubicBezTo>
                  <a:pt x="344510" y="2639102"/>
                  <a:pt x="673070" y="2755336"/>
                  <a:pt x="667754" y="2823503"/>
                </a:cubicBezTo>
                <a:cubicBezTo>
                  <a:pt x="662438" y="2891670"/>
                  <a:pt x="312615" y="2986640"/>
                  <a:pt x="312615" y="3017371"/>
                </a:cubicBezTo>
                <a:cubicBezTo>
                  <a:pt x="312615" y="3857648"/>
                  <a:pt x="333877" y="4559702"/>
                  <a:pt x="333877" y="5399979"/>
                </a:cubicBezTo>
                <a:cubicBezTo>
                  <a:pt x="333877" y="5430710"/>
                  <a:pt x="184395" y="5455623"/>
                  <a:pt x="0" y="5455623"/>
                </a:cubicBezTo>
              </a:path>
            </a:pathLst>
          </a:custGeom>
          <a:ln w="19050">
            <a:solidFill>
              <a:srgbClr val="F4950A"/>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08" name="Cerrar llave 106">
            <a:extLst>
              <a:ext uri="{FF2B5EF4-FFF2-40B4-BE49-F238E27FC236}">
                <a16:creationId xmlns:a16="http://schemas.microsoft.com/office/drawing/2014/main" xmlns="" id="{A356AE41-02F3-40E8-9557-F8E562A22080}"/>
              </a:ext>
            </a:extLst>
          </p:cNvPr>
          <p:cNvSpPr/>
          <p:nvPr/>
        </p:nvSpPr>
        <p:spPr>
          <a:xfrm rot="5400000">
            <a:off x="6393997" y="2001602"/>
            <a:ext cx="500863" cy="4698918"/>
          </a:xfrm>
          <a:custGeom>
            <a:avLst/>
            <a:gdLst>
              <a:gd name="connsiteX0" fmla="*/ 0 w 667754"/>
              <a:gd name="connsiteY0" fmla="*/ 0 h 5455623"/>
              <a:gd name="connsiteX1" fmla="*/ 333877 w 667754"/>
              <a:gd name="connsiteY1" fmla="*/ 55644 h 5455623"/>
              <a:gd name="connsiteX2" fmla="*/ 333877 w 667754"/>
              <a:gd name="connsiteY2" fmla="*/ 2767859 h 5455623"/>
              <a:gd name="connsiteX3" fmla="*/ 667754 w 667754"/>
              <a:gd name="connsiteY3" fmla="*/ 2823503 h 5455623"/>
              <a:gd name="connsiteX4" fmla="*/ 333877 w 667754"/>
              <a:gd name="connsiteY4" fmla="*/ 2879147 h 5455623"/>
              <a:gd name="connsiteX5" fmla="*/ 333877 w 667754"/>
              <a:gd name="connsiteY5" fmla="*/ 5399979 h 5455623"/>
              <a:gd name="connsiteX6" fmla="*/ 0 w 667754"/>
              <a:gd name="connsiteY6" fmla="*/ 5455623 h 5455623"/>
              <a:gd name="connsiteX7" fmla="*/ 0 w 667754"/>
              <a:gd name="connsiteY7" fmla="*/ 0 h 5455623"/>
              <a:gd name="connsiteX0" fmla="*/ 0 w 667754"/>
              <a:gd name="connsiteY0" fmla="*/ 0 h 5455623"/>
              <a:gd name="connsiteX1" fmla="*/ 333877 w 667754"/>
              <a:gd name="connsiteY1" fmla="*/ 55644 h 5455623"/>
              <a:gd name="connsiteX2" fmla="*/ 333877 w 667754"/>
              <a:gd name="connsiteY2" fmla="*/ 2767859 h 5455623"/>
              <a:gd name="connsiteX3" fmla="*/ 667754 w 667754"/>
              <a:gd name="connsiteY3" fmla="*/ 2823503 h 5455623"/>
              <a:gd name="connsiteX4" fmla="*/ 333877 w 667754"/>
              <a:gd name="connsiteY4" fmla="*/ 2879147 h 5455623"/>
              <a:gd name="connsiteX5" fmla="*/ 333877 w 667754"/>
              <a:gd name="connsiteY5" fmla="*/ 5399979 h 5455623"/>
              <a:gd name="connsiteX6" fmla="*/ 0 w 667754"/>
              <a:gd name="connsiteY6" fmla="*/ 5455623 h 5455623"/>
              <a:gd name="connsiteX0" fmla="*/ 0 w 667781"/>
              <a:gd name="connsiteY0" fmla="*/ 0 h 5455623"/>
              <a:gd name="connsiteX1" fmla="*/ 333877 w 667781"/>
              <a:gd name="connsiteY1" fmla="*/ 55644 h 5455623"/>
              <a:gd name="connsiteX2" fmla="*/ 333877 w 667781"/>
              <a:gd name="connsiteY2" fmla="*/ 2767859 h 5455623"/>
              <a:gd name="connsiteX3" fmla="*/ 667754 w 667781"/>
              <a:gd name="connsiteY3" fmla="*/ 2823503 h 5455623"/>
              <a:gd name="connsiteX4" fmla="*/ 333877 w 667781"/>
              <a:gd name="connsiteY4" fmla="*/ 2879147 h 5455623"/>
              <a:gd name="connsiteX5" fmla="*/ 333877 w 667781"/>
              <a:gd name="connsiteY5" fmla="*/ 5399979 h 5455623"/>
              <a:gd name="connsiteX6" fmla="*/ 0 w 667781"/>
              <a:gd name="connsiteY6" fmla="*/ 5455623 h 5455623"/>
              <a:gd name="connsiteX7" fmla="*/ 0 w 667781"/>
              <a:gd name="connsiteY7" fmla="*/ 0 h 5455623"/>
              <a:gd name="connsiteX0" fmla="*/ 0 w 667781"/>
              <a:gd name="connsiteY0" fmla="*/ 0 h 5455623"/>
              <a:gd name="connsiteX1" fmla="*/ 333877 w 667781"/>
              <a:gd name="connsiteY1" fmla="*/ 55644 h 5455623"/>
              <a:gd name="connsiteX2" fmla="*/ 333877 w 667781"/>
              <a:gd name="connsiteY2" fmla="*/ 2767859 h 5455623"/>
              <a:gd name="connsiteX3" fmla="*/ 667754 w 667781"/>
              <a:gd name="connsiteY3" fmla="*/ 2823503 h 5455623"/>
              <a:gd name="connsiteX4" fmla="*/ 312615 w 667781"/>
              <a:gd name="connsiteY4" fmla="*/ 3017371 h 5455623"/>
              <a:gd name="connsiteX5" fmla="*/ 333877 w 667781"/>
              <a:gd name="connsiteY5" fmla="*/ 5399979 h 5455623"/>
              <a:gd name="connsiteX6" fmla="*/ 0 w 667781"/>
              <a:gd name="connsiteY6" fmla="*/ 5455623 h 5455623"/>
              <a:gd name="connsiteX0" fmla="*/ 0 w 667817"/>
              <a:gd name="connsiteY0" fmla="*/ 0 h 5455623"/>
              <a:gd name="connsiteX1" fmla="*/ 333877 w 667817"/>
              <a:gd name="connsiteY1" fmla="*/ 55644 h 5455623"/>
              <a:gd name="connsiteX2" fmla="*/ 333877 w 667817"/>
              <a:gd name="connsiteY2" fmla="*/ 2767859 h 5455623"/>
              <a:gd name="connsiteX3" fmla="*/ 667754 w 667817"/>
              <a:gd name="connsiteY3" fmla="*/ 2823503 h 5455623"/>
              <a:gd name="connsiteX4" fmla="*/ 333877 w 667817"/>
              <a:gd name="connsiteY4" fmla="*/ 2879147 h 5455623"/>
              <a:gd name="connsiteX5" fmla="*/ 333877 w 667817"/>
              <a:gd name="connsiteY5" fmla="*/ 5399979 h 5455623"/>
              <a:gd name="connsiteX6" fmla="*/ 0 w 667817"/>
              <a:gd name="connsiteY6" fmla="*/ 5455623 h 5455623"/>
              <a:gd name="connsiteX7" fmla="*/ 0 w 667817"/>
              <a:gd name="connsiteY7" fmla="*/ 0 h 5455623"/>
              <a:gd name="connsiteX0" fmla="*/ 0 w 667817"/>
              <a:gd name="connsiteY0" fmla="*/ 0 h 5455623"/>
              <a:gd name="connsiteX1" fmla="*/ 333877 w 667817"/>
              <a:gd name="connsiteY1" fmla="*/ 55644 h 5455623"/>
              <a:gd name="connsiteX2" fmla="*/ 344510 w 667817"/>
              <a:gd name="connsiteY2" fmla="*/ 2608371 h 5455623"/>
              <a:gd name="connsiteX3" fmla="*/ 667754 w 667817"/>
              <a:gd name="connsiteY3" fmla="*/ 2823503 h 5455623"/>
              <a:gd name="connsiteX4" fmla="*/ 312615 w 667817"/>
              <a:gd name="connsiteY4" fmla="*/ 3017371 h 5455623"/>
              <a:gd name="connsiteX5" fmla="*/ 333877 w 667817"/>
              <a:gd name="connsiteY5" fmla="*/ 5399979 h 5455623"/>
              <a:gd name="connsiteX6" fmla="*/ 0 w 667817"/>
              <a:gd name="connsiteY6" fmla="*/ 5455623 h 545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17" h="5455623" stroke="0" extrusionOk="0">
                <a:moveTo>
                  <a:pt x="0" y="0"/>
                </a:moveTo>
                <a:cubicBezTo>
                  <a:pt x="184395" y="0"/>
                  <a:pt x="333877" y="24913"/>
                  <a:pt x="333877" y="55644"/>
                </a:cubicBezTo>
                <a:lnTo>
                  <a:pt x="333877" y="2767859"/>
                </a:lnTo>
                <a:cubicBezTo>
                  <a:pt x="333877" y="2798590"/>
                  <a:pt x="483359" y="2823503"/>
                  <a:pt x="667754" y="2823503"/>
                </a:cubicBezTo>
                <a:cubicBezTo>
                  <a:pt x="483359" y="2823503"/>
                  <a:pt x="333877" y="2848416"/>
                  <a:pt x="333877" y="2879147"/>
                </a:cubicBezTo>
                <a:lnTo>
                  <a:pt x="333877" y="5399979"/>
                </a:lnTo>
                <a:cubicBezTo>
                  <a:pt x="333877" y="5430710"/>
                  <a:pt x="184395" y="5455623"/>
                  <a:pt x="0" y="5455623"/>
                </a:cubicBezTo>
                <a:lnTo>
                  <a:pt x="0" y="0"/>
                </a:lnTo>
                <a:close/>
              </a:path>
              <a:path w="667817" h="5455623" fill="none">
                <a:moveTo>
                  <a:pt x="0" y="0"/>
                </a:moveTo>
                <a:cubicBezTo>
                  <a:pt x="184395" y="0"/>
                  <a:pt x="333877" y="24913"/>
                  <a:pt x="333877" y="55644"/>
                </a:cubicBezTo>
                <a:cubicBezTo>
                  <a:pt x="337421" y="906553"/>
                  <a:pt x="340966" y="1757462"/>
                  <a:pt x="344510" y="2608371"/>
                </a:cubicBezTo>
                <a:cubicBezTo>
                  <a:pt x="344510" y="2639102"/>
                  <a:pt x="673070" y="2755336"/>
                  <a:pt x="667754" y="2823503"/>
                </a:cubicBezTo>
                <a:cubicBezTo>
                  <a:pt x="662438" y="2891670"/>
                  <a:pt x="312615" y="2986640"/>
                  <a:pt x="312615" y="3017371"/>
                </a:cubicBezTo>
                <a:cubicBezTo>
                  <a:pt x="312615" y="3857648"/>
                  <a:pt x="333877" y="4559702"/>
                  <a:pt x="333877" y="5399979"/>
                </a:cubicBezTo>
                <a:cubicBezTo>
                  <a:pt x="333877" y="5430710"/>
                  <a:pt x="184395" y="5455623"/>
                  <a:pt x="0" y="5455623"/>
                </a:cubicBezTo>
              </a:path>
            </a:pathLst>
          </a:custGeom>
          <a:ln w="19050">
            <a:solidFill>
              <a:srgbClr val="DD412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0" name="Rectángulo 59">
            <a:extLst>
              <a:ext uri="{FF2B5EF4-FFF2-40B4-BE49-F238E27FC236}">
                <a16:creationId xmlns:a16="http://schemas.microsoft.com/office/drawing/2014/main" xmlns="" id="{9EB49F14-11C0-4C89-B59C-B37803282659}"/>
              </a:ext>
            </a:extLst>
          </p:cNvPr>
          <p:cNvSpPr/>
          <p:nvPr/>
        </p:nvSpPr>
        <p:spPr>
          <a:xfrm>
            <a:off x="4443345" y="279947"/>
            <a:ext cx="4815042" cy="738664"/>
          </a:xfrm>
          <a:prstGeom prst="rect">
            <a:avLst/>
          </a:prstGeom>
        </p:spPr>
        <p:txBody>
          <a:bodyPr wrap="square">
            <a:spAutoFit/>
          </a:bodyPr>
          <a:lstStyle/>
          <a:p>
            <a:pPr algn="ctr"/>
            <a:r>
              <a:rPr lang="es-CL" sz="1400" b="1" i="1" dirty="0">
                <a:solidFill>
                  <a:srgbClr val="E6AF00"/>
                </a:solidFill>
                <a:effectLst>
                  <a:outerShdw blurRad="38100" dist="38100" dir="2700000" algn="tl">
                    <a:srgbClr val="000000">
                      <a:alpha val="43137"/>
                    </a:srgbClr>
                  </a:outerShdw>
                </a:effectLst>
              </a:rPr>
              <a:t>Importante complemento al ACE 35, que incorpora nuevos temas de la Agenda internacional y actualiza las disciplinas existentes, dando mayor certeza jurídica</a:t>
            </a:r>
          </a:p>
        </p:txBody>
      </p:sp>
      <p:sp>
        <p:nvSpPr>
          <p:cNvPr id="61" name="Rectángulo 60">
            <a:extLst>
              <a:ext uri="{FF2B5EF4-FFF2-40B4-BE49-F238E27FC236}">
                <a16:creationId xmlns:a16="http://schemas.microsoft.com/office/drawing/2014/main" xmlns="" id="{D1418706-CAF8-4443-98A9-0ECE229EECE3}"/>
              </a:ext>
            </a:extLst>
          </p:cNvPr>
          <p:cNvSpPr>
            <a:spLocks noChangeArrowheads="1"/>
          </p:cNvSpPr>
          <p:nvPr/>
        </p:nvSpPr>
        <p:spPr bwMode="auto">
          <a:xfrm>
            <a:off x="7772400" y="38613"/>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62" name="Imagen 61">
            <a:extLst>
              <a:ext uri="{FF2B5EF4-FFF2-40B4-BE49-F238E27FC236}">
                <a16:creationId xmlns:a16="http://schemas.microsoft.com/office/drawing/2014/main" xmlns="" id="{9A7E2891-13D7-4A81-B56C-C8423657DFE4}"/>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2790952721"/>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986B4BD5-EB35-4EA3-8C67-7554B233DF78}"/>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825" b="9192"/>
          <a:stretch/>
        </p:blipFill>
        <p:spPr>
          <a:xfrm>
            <a:off x="0" y="483689"/>
            <a:ext cx="9144000" cy="4709567"/>
          </a:xfrm>
          <a:prstGeom prst="rect">
            <a:avLst/>
          </a:prstGeom>
        </p:spPr>
      </p:pic>
      <p:sp>
        <p:nvSpPr>
          <p:cNvPr id="15" name="Rectángulo 14">
            <a:extLst>
              <a:ext uri="{FF2B5EF4-FFF2-40B4-BE49-F238E27FC236}">
                <a16:creationId xmlns:a16="http://schemas.microsoft.com/office/drawing/2014/main" xmlns="" id="{C96D9979-6677-437D-9E1F-065A290D26FF}"/>
              </a:ext>
            </a:extLst>
          </p:cNvPr>
          <p:cNvSpPr/>
          <p:nvPr/>
        </p:nvSpPr>
        <p:spPr>
          <a:xfrm>
            <a:off x="1" y="-30163"/>
            <a:ext cx="9144000" cy="5223419"/>
          </a:xfrm>
          <a:prstGeom prst="rect">
            <a:avLst/>
          </a:prstGeom>
          <a:solidFill>
            <a:srgbClr val="222A3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xmlns="" id="{DD6DBF17-3153-4EA1-ABD5-DCEF163E5106}"/>
              </a:ext>
            </a:extLst>
          </p:cNvPr>
          <p:cNvSpPr/>
          <p:nvPr/>
        </p:nvSpPr>
        <p:spPr>
          <a:xfrm>
            <a:off x="0" y="0"/>
            <a:ext cx="9144000" cy="602189"/>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1" dirty="0"/>
          </a:p>
        </p:txBody>
      </p:sp>
      <p:sp>
        <p:nvSpPr>
          <p:cNvPr id="20" name="Rectángulo 19"/>
          <p:cNvSpPr/>
          <p:nvPr/>
        </p:nvSpPr>
        <p:spPr>
          <a:xfrm>
            <a:off x="296334" y="87474"/>
            <a:ext cx="6858000" cy="358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spc="225" dirty="0">
                <a:solidFill>
                  <a:schemeClr val="bg1"/>
                </a:solidFill>
                <a:latin typeface="Calibri" panose="020F0502020204030204" pitchFamily="34" charset="0"/>
                <a:cs typeface="Calibri" panose="020F0502020204030204" pitchFamily="34" charset="0"/>
              </a:rPr>
              <a:t>| </a:t>
            </a:r>
            <a:r>
              <a:rPr lang="es-CL" b="1" dirty="0">
                <a:solidFill>
                  <a:schemeClr val="bg1"/>
                </a:solidFill>
                <a:latin typeface="Calibri" panose="020F0502020204030204" pitchFamily="34" charset="0"/>
                <a:ea typeface="MS PGothic" panose="020B0600070205080204" pitchFamily="34" charset="-128"/>
              </a:rPr>
              <a:t>ESTRUCTURA DEL ACUERDO</a:t>
            </a:r>
            <a:endParaRPr lang="es-ES_tradnl" b="1" dirty="0">
              <a:solidFill>
                <a:schemeClr val="bg1"/>
              </a:solidFill>
              <a:latin typeface="Calibri" panose="020F0502020204030204" pitchFamily="34" charset="0"/>
              <a:ea typeface="MS PGothic" panose="020B0600070205080204" pitchFamily="34" charset="-128"/>
            </a:endParaRPr>
          </a:p>
        </p:txBody>
      </p:sp>
      <p:sp>
        <p:nvSpPr>
          <p:cNvPr id="5" name="CuadroTexto 4"/>
          <p:cNvSpPr txBox="1"/>
          <p:nvPr/>
        </p:nvSpPr>
        <p:spPr>
          <a:xfrm>
            <a:off x="5424629" y="2763504"/>
            <a:ext cx="25717" cy="248209"/>
          </a:xfrm>
          <a:prstGeom prst="rect">
            <a:avLst/>
          </a:prstGeom>
          <a:noFill/>
        </p:spPr>
        <p:txBody>
          <a:bodyPr wrap="square" rtlCol="0">
            <a:spAutoFit/>
          </a:bodyPr>
          <a:lstStyle/>
          <a:p>
            <a:endParaRPr lang="en-US" sz="1013" dirty="0"/>
          </a:p>
        </p:txBody>
      </p:sp>
      <p:graphicFrame>
        <p:nvGraphicFramePr>
          <p:cNvPr id="6" name="Tabla 5">
            <a:extLst>
              <a:ext uri="{FF2B5EF4-FFF2-40B4-BE49-F238E27FC236}">
                <a16:creationId xmlns:a16="http://schemas.microsoft.com/office/drawing/2014/main" xmlns="" id="{F1A96251-2CB2-4992-A1B2-6D61A02FE326}"/>
              </a:ext>
            </a:extLst>
          </p:cNvPr>
          <p:cNvGraphicFramePr>
            <a:graphicFrameLocks noGrp="1"/>
          </p:cNvGraphicFramePr>
          <p:nvPr/>
        </p:nvGraphicFramePr>
        <p:xfrm>
          <a:off x="481894" y="896333"/>
          <a:ext cx="8436328" cy="3969180"/>
        </p:xfrm>
        <a:graphic>
          <a:graphicData uri="http://schemas.openxmlformats.org/drawingml/2006/table">
            <a:tbl>
              <a:tblPr firstRow="1" firstCol="1" bandRow="1"/>
              <a:tblGrid>
                <a:gridCol w="3937784">
                  <a:extLst>
                    <a:ext uri="{9D8B030D-6E8A-4147-A177-3AD203B41FA5}">
                      <a16:colId xmlns:a16="http://schemas.microsoft.com/office/drawing/2014/main" xmlns="" val="3037462974"/>
                    </a:ext>
                  </a:extLst>
                </a:gridCol>
                <a:gridCol w="4498544">
                  <a:extLst>
                    <a:ext uri="{9D8B030D-6E8A-4147-A177-3AD203B41FA5}">
                      <a16:colId xmlns:a16="http://schemas.microsoft.com/office/drawing/2014/main" xmlns="" val="2018576859"/>
                    </a:ext>
                  </a:extLst>
                </a:gridCol>
              </a:tblGrid>
              <a:tr h="330765">
                <a:tc>
                  <a:txBody>
                    <a:bodyPr/>
                    <a:lstStyle/>
                    <a:p>
                      <a:pPr algn="l" rtl="0" fontAlgn="ctr"/>
                      <a:r>
                        <a:rPr lang="es-ES" sz="1200" b="1" i="0" u="none" strike="noStrike" dirty="0">
                          <a:solidFill>
                            <a:schemeClr val="bg1">
                              <a:lumMod val="95000"/>
                            </a:schemeClr>
                          </a:solidFill>
                          <a:effectLst/>
                          <a:latin typeface="Calibri" panose="020F0502020204030204" pitchFamily="34" charset="0"/>
                        </a:rPr>
                        <a:t>Capítulo 1: Disposiciones Iniciales y Definiciones Generales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200" b="1" i="0" u="none" strike="noStrike" dirty="0">
                          <a:solidFill>
                            <a:srgbClr val="E6AF00"/>
                          </a:solidFill>
                          <a:effectLst/>
                          <a:latin typeface="Calibri" panose="020F0502020204030204" pitchFamily="34" charset="0"/>
                        </a:rPr>
                        <a:t>Capítulo 2: Facilitación del Comercio</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3635281865"/>
                  </a:ext>
                </a:extLst>
              </a:tr>
              <a:tr h="330765">
                <a:tc>
                  <a:txBody>
                    <a:bodyPr/>
                    <a:lstStyle/>
                    <a:p>
                      <a:pPr algn="l" rtl="0" fontAlgn="ctr"/>
                      <a:r>
                        <a:rPr lang="es-ES" sz="1200" b="1" i="0" u="none" strike="noStrike" dirty="0">
                          <a:solidFill>
                            <a:schemeClr val="bg1">
                              <a:lumMod val="95000"/>
                            </a:schemeClr>
                          </a:solidFill>
                          <a:effectLst/>
                          <a:latin typeface="Calibri" panose="020F0502020204030204" pitchFamily="34" charset="0"/>
                        </a:rPr>
                        <a:t>Capítulo 3: Buenas Prácticas Regulatorias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200" b="1" i="0" u="none" strike="noStrike" dirty="0">
                          <a:solidFill>
                            <a:srgbClr val="E6AF00"/>
                          </a:solidFill>
                          <a:effectLst/>
                          <a:latin typeface="Calibri" panose="020F0502020204030204" pitchFamily="34" charset="0"/>
                        </a:rPr>
                        <a:t>Capítulo 4: Medidas Sanitarias y Fitosanitarias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4008387124"/>
                  </a:ext>
                </a:extLst>
              </a:tr>
              <a:tr h="330765">
                <a:tc>
                  <a:txBody>
                    <a:bodyPr/>
                    <a:lstStyle/>
                    <a:p>
                      <a:pPr algn="l" rtl="0" fontAlgn="ctr"/>
                      <a:r>
                        <a:rPr lang="es-CL" sz="1200" b="1" i="0" u="none" strike="noStrike" dirty="0">
                          <a:solidFill>
                            <a:schemeClr val="bg1">
                              <a:lumMod val="95000"/>
                            </a:schemeClr>
                          </a:solidFill>
                          <a:effectLst/>
                          <a:latin typeface="Calibri" panose="020F0502020204030204" pitchFamily="34" charset="0"/>
                        </a:rPr>
                        <a:t>Capítulo 5: Obstáculos Técnicos al Comercio</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200" b="1" i="0" u="none" strike="noStrike" dirty="0">
                          <a:solidFill>
                            <a:srgbClr val="E6AF00"/>
                          </a:solidFill>
                          <a:effectLst/>
                          <a:latin typeface="Calibri" panose="020F0502020204030204" pitchFamily="34" charset="0"/>
                        </a:rPr>
                        <a:t>Capítulo 6: Comercio Transfronterizo de Servicios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3879145228"/>
                  </a:ext>
                </a:extLst>
              </a:tr>
              <a:tr h="330765">
                <a:tc>
                  <a:txBody>
                    <a:bodyPr/>
                    <a:lstStyle/>
                    <a:p>
                      <a:pPr algn="l" rtl="0" fontAlgn="ctr"/>
                      <a:r>
                        <a:rPr lang="es-CL" sz="1200" b="1" i="0" u="none" strike="noStrike" dirty="0">
                          <a:solidFill>
                            <a:schemeClr val="bg1">
                              <a:lumMod val="95000"/>
                            </a:schemeClr>
                          </a:solidFill>
                          <a:effectLst/>
                          <a:latin typeface="Calibri" panose="020F0502020204030204" pitchFamily="34" charset="0"/>
                        </a:rPr>
                        <a:t>Capítulo 7: Entrada Temporal de Personas de Negocios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200" b="1" i="0" u="none" strike="noStrike" dirty="0">
                          <a:solidFill>
                            <a:srgbClr val="E6AF00"/>
                          </a:solidFill>
                          <a:effectLst/>
                          <a:latin typeface="Calibri" panose="020F0502020204030204" pitchFamily="34" charset="0"/>
                        </a:rPr>
                        <a:t>Capítulo 8: Cooperación y Facilitación de Inversiones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3467539932"/>
                  </a:ext>
                </a:extLst>
              </a:tr>
              <a:tr h="330765">
                <a:tc>
                  <a:txBody>
                    <a:bodyPr/>
                    <a:lstStyle/>
                    <a:p>
                      <a:pPr algn="l" rtl="0" fontAlgn="ctr"/>
                      <a:r>
                        <a:rPr lang="es-ES" sz="1200" b="1" i="0" u="none" strike="noStrike" dirty="0">
                          <a:solidFill>
                            <a:schemeClr val="bg1">
                              <a:lumMod val="95000"/>
                            </a:schemeClr>
                          </a:solidFill>
                          <a:effectLst/>
                          <a:latin typeface="Calibri" panose="020F0502020204030204" pitchFamily="34" charset="0"/>
                        </a:rPr>
                        <a:t>Capítulo 9: Inversiones en Instituciones Financieras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200" b="1" i="0" u="none" strike="noStrike" dirty="0">
                          <a:solidFill>
                            <a:srgbClr val="E6AF00"/>
                          </a:solidFill>
                          <a:effectLst/>
                          <a:latin typeface="Calibri" panose="020F0502020204030204" pitchFamily="34" charset="0"/>
                        </a:rPr>
                        <a:t>Capítulo 10: Comercio Electrónico</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720917808"/>
                  </a:ext>
                </a:extLst>
              </a:tr>
              <a:tr h="330765">
                <a:tc>
                  <a:txBody>
                    <a:bodyPr/>
                    <a:lstStyle/>
                    <a:p>
                      <a:pPr algn="l" rtl="0" fontAlgn="ctr"/>
                      <a:r>
                        <a:rPr lang="es-CL" sz="1200" b="1" i="0" u="none" strike="noStrike" dirty="0">
                          <a:solidFill>
                            <a:schemeClr val="bg1">
                              <a:lumMod val="95000"/>
                            </a:schemeClr>
                          </a:solidFill>
                          <a:effectLst/>
                          <a:latin typeface="Calibri" panose="020F0502020204030204" pitchFamily="34" charset="0"/>
                        </a:rPr>
                        <a:t>Capítulo 11: Telecomunicaciones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200" b="1" i="0" u="none" strike="noStrike" dirty="0">
                          <a:solidFill>
                            <a:srgbClr val="E6AF00"/>
                          </a:solidFill>
                          <a:effectLst/>
                          <a:latin typeface="Calibri" panose="020F0502020204030204" pitchFamily="34" charset="0"/>
                        </a:rPr>
                        <a:t>Capítulo 12: Contratación Pública</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2497842945"/>
                  </a:ext>
                </a:extLst>
              </a:tr>
              <a:tr h="330765">
                <a:tc>
                  <a:txBody>
                    <a:bodyPr/>
                    <a:lstStyle/>
                    <a:p>
                      <a:pPr algn="l" rtl="0" fontAlgn="ctr"/>
                      <a:r>
                        <a:rPr lang="es-CL" sz="1200" b="1" i="0" u="none" strike="noStrike" dirty="0">
                          <a:solidFill>
                            <a:schemeClr val="bg1">
                              <a:lumMod val="95000"/>
                            </a:schemeClr>
                          </a:solidFill>
                          <a:effectLst/>
                          <a:latin typeface="Calibri" panose="020F0502020204030204" pitchFamily="34" charset="0"/>
                        </a:rPr>
                        <a:t>Capítulo 13: Política de Competencia</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200" b="1" i="0" u="none" strike="noStrike" dirty="0">
                          <a:solidFill>
                            <a:srgbClr val="E6AF00"/>
                          </a:solidFill>
                          <a:effectLst/>
                          <a:latin typeface="Calibri" panose="020F0502020204030204" pitchFamily="34" charset="0"/>
                        </a:rPr>
                        <a:t>Capítulo 14: Micro, Pequeñas y Medianas Empresas y Emprendedores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2137538501"/>
                  </a:ext>
                </a:extLst>
              </a:tr>
              <a:tr h="330765">
                <a:tc>
                  <a:txBody>
                    <a:bodyPr/>
                    <a:lstStyle/>
                    <a:p>
                      <a:pPr algn="l" rtl="0" fontAlgn="ctr"/>
                      <a:r>
                        <a:rPr lang="es-ES" sz="1200" b="1" i="0" u="none" strike="noStrike">
                          <a:solidFill>
                            <a:schemeClr val="bg1">
                              <a:lumMod val="95000"/>
                            </a:schemeClr>
                          </a:solidFill>
                          <a:effectLst/>
                          <a:latin typeface="Calibri" panose="020F0502020204030204" pitchFamily="34" charset="0"/>
                        </a:rPr>
                        <a:t>Capítulo 15: Cadenas Regionales y Globales de Valor</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200" b="1" i="0" u="none" strike="noStrike" dirty="0">
                          <a:solidFill>
                            <a:srgbClr val="E6AF00"/>
                          </a:solidFill>
                          <a:effectLst/>
                          <a:latin typeface="Calibri" panose="020F0502020204030204" pitchFamily="34" charset="0"/>
                        </a:rPr>
                        <a:t>Capítulo 16: Comercio y Asuntos Laborales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2629144044"/>
                  </a:ext>
                </a:extLst>
              </a:tr>
              <a:tr h="330765">
                <a:tc>
                  <a:txBody>
                    <a:bodyPr/>
                    <a:lstStyle/>
                    <a:p>
                      <a:pPr algn="l" rtl="0" fontAlgn="ctr"/>
                      <a:r>
                        <a:rPr lang="es-ES" sz="1200" b="1" i="0" u="none" strike="noStrike">
                          <a:solidFill>
                            <a:schemeClr val="bg1">
                              <a:lumMod val="95000"/>
                            </a:schemeClr>
                          </a:solidFill>
                          <a:effectLst/>
                          <a:latin typeface="Calibri" panose="020F0502020204030204" pitchFamily="34" charset="0"/>
                        </a:rPr>
                        <a:t>Capítulo 17: Comercio y Medioambiente</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200" b="1" i="0" u="none" strike="noStrike" dirty="0">
                          <a:solidFill>
                            <a:srgbClr val="E6AF00"/>
                          </a:solidFill>
                          <a:effectLst/>
                          <a:latin typeface="Calibri" panose="020F0502020204030204" pitchFamily="34" charset="0"/>
                        </a:rPr>
                        <a:t>Capítulo 18: Comercio y Género</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3401794253"/>
                  </a:ext>
                </a:extLst>
              </a:tr>
              <a:tr h="330765">
                <a:tc>
                  <a:txBody>
                    <a:bodyPr/>
                    <a:lstStyle/>
                    <a:p>
                      <a:pPr algn="l" rtl="0" fontAlgn="ctr"/>
                      <a:r>
                        <a:rPr lang="es-ES" sz="1200" b="1" i="0" u="none" strike="noStrike">
                          <a:solidFill>
                            <a:schemeClr val="bg1">
                              <a:lumMod val="95000"/>
                            </a:schemeClr>
                          </a:solidFill>
                          <a:effectLst/>
                          <a:latin typeface="Calibri" panose="020F0502020204030204" pitchFamily="34" charset="0"/>
                        </a:rPr>
                        <a:t>Capítulo 19: Cooperación Económica Comercial</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200" b="1" i="0" u="none" strike="noStrike" dirty="0">
                          <a:solidFill>
                            <a:srgbClr val="E6AF00"/>
                          </a:solidFill>
                          <a:effectLst/>
                          <a:latin typeface="Calibri" panose="020F0502020204030204" pitchFamily="34" charset="0"/>
                        </a:rPr>
                        <a:t>Capítulo 20: Transparencia</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1513813407"/>
                  </a:ext>
                </a:extLst>
              </a:tr>
              <a:tr h="330765">
                <a:tc>
                  <a:txBody>
                    <a:bodyPr/>
                    <a:lstStyle/>
                    <a:p>
                      <a:pPr algn="l" rtl="0" fontAlgn="ctr"/>
                      <a:r>
                        <a:rPr lang="es-ES" sz="1200" b="1" i="0" u="none" strike="noStrike">
                          <a:solidFill>
                            <a:schemeClr val="bg1">
                              <a:lumMod val="95000"/>
                            </a:schemeClr>
                          </a:solidFill>
                          <a:effectLst/>
                          <a:latin typeface="Calibri" panose="020F0502020204030204" pitchFamily="34" charset="0"/>
                        </a:rPr>
                        <a:t>Capítulo 21: Administración del Acuerdo</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ES" sz="1200" b="1" i="0" u="none" strike="noStrike" dirty="0">
                          <a:solidFill>
                            <a:srgbClr val="E6AF00"/>
                          </a:solidFill>
                          <a:effectLst/>
                          <a:latin typeface="Calibri" panose="020F0502020204030204" pitchFamily="34" charset="0"/>
                        </a:rPr>
                        <a:t>Capítulo 22: Solución de Controversias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961830773"/>
                  </a:ext>
                </a:extLst>
              </a:tr>
              <a:tr h="330765">
                <a:tc>
                  <a:txBody>
                    <a:bodyPr/>
                    <a:lstStyle/>
                    <a:p>
                      <a:pPr algn="l" rtl="0" fontAlgn="ctr"/>
                      <a:r>
                        <a:rPr lang="es-CL" sz="1200" b="1" i="0" u="none" strike="noStrike">
                          <a:solidFill>
                            <a:schemeClr val="bg1">
                              <a:lumMod val="95000"/>
                            </a:schemeClr>
                          </a:solidFill>
                          <a:effectLst/>
                          <a:latin typeface="Calibri" panose="020F0502020204030204" pitchFamily="34" charset="0"/>
                        </a:rPr>
                        <a:t>Capítulo 23: Excepciones </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tc>
                  <a:txBody>
                    <a:bodyPr/>
                    <a:lstStyle/>
                    <a:p>
                      <a:pPr algn="l" rtl="0" fontAlgn="ctr"/>
                      <a:r>
                        <a:rPr lang="es-CL" sz="1200" b="1" i="0" u="none" strike="noStrike" dirty="0">
                          <a:solidFill>
                            <a:srgbClr val="E6AF00"/>
                          </a:solidFill>
                          <a:effectLst/>
                          <a:latin typeface="Calibri" panose="020F0502020204030204" pitchFamily="34" charset="0"/>
                        </a:rPr>
                        <a:t>Capítulo 24: Disposiciones Finales</a:t>
                      </a:r>
                    </a:p>
                  </a:txBody>
                  <a:tcPr marL="6990" marR="6990" marT="6990" marB="0" anchor="ctr">
                    <a:lnL w="12700" cap="flat" cmpd="sng" algn="ctr">
                      <a:solidFill>
                        <a:srgbClr val="00586E"/>
                      </a:solidFill>
                      <a:prstDash val="solid"/>
                      <a:round/>
                      <a:headEnd type="none" w="med" len="med"/>
                      <a:tailEnd type="none" w="med" len="med"/>
                    </a:lnL>
                    <a:lnR w="12700" cap="flat" cmpd="sng" algn="ctr">
                      <a:solidFill>
                        <a:srgbClr val="00586E"/>
                      </a:solidFill>
                      <a:prstDash val="solid"/>
                      <a:round/>
                      <a:headEnd type="none" w="med" len="med"/>
                      <a:tailEnd type="none" w="med" len="med"/>
                    </a:lnR>
                    <a:lnT w="12700" cap="flat" cmpd="sng" algn="ctr">
                      <a:solidFill>
                        <a:srgbClr val="00586E"/>
                      </a:solidFill>
                      <a:prstDash val="solid"/>
                      <a:round/>
                      <a:headEnd type="none" w="med" len="med"/>
                      <a:tailEnd type="none" w="med" len="med"/>
                    </a:lnT>
                    <a:lnB w="12700" cap="flat" cmpd="sng" algn="ctr">
                      <a:solidFill>
                        <a:srgbClr val="00586E"/>
                      </a:solidFill>
                      <a:prstDash val="solid"/>
                      <a:round/>
                      <a:headEnd type="none" w="med" len="med"/>
                      <a:tailEnd type="none" w="med" len="med"/>
                    </a:lnB>
                  </a:tcPr>
                </a:tc>
                <a:extLst>
                  <a:ext uri="{0D108BD9-81ED-4DB2-BD59-A6C34878D82A}">
                    <a16:rowId xmlns:a16="http://schemas.microsoft.com/office/drawing/2014/main" xmlns="" val="4183225522"/>
                  </a:ext>
                </a:extLst>
              </a:tr>
            </a:tbl>
          </a:graphicData>
        </a:graphic>
      </p:graphicFrame>
      <p:sp>
        <p:nvSpPr>
          <p:cNvPr id="8" name="Rectángulo 7">
            <a:extLst>
              <a:ext uri="{FF2B5EF4-FFF2-40B4-BE49-F238E27FC236}">
                <a16:creationId xmlns:a16="http://schemas.microsoft.com/office/drawing/2014/main" xmlns="" id="{1B5D7B8B-862C-4D3B-AEAD-2C4BF5F2B0C7}"/>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9" name="Imagen 8">
            <a:extLst>
              <a:ext uri="{FF2B5EF4-FFF2-40B4-BE49-F238E27FC236}">
                <a16:creationId xmlns:a16="http://schemas.microsoft.com/office/drawing/2014/main" xmlns="" id="{CA2C56CB-663E-4287-B0EE-9D8D141ED561}"/>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250407473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17076370-00B8-4F56-A494-1F039DC4AF3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7989" r="18865"/>
          <a:stretch/>
        </p:blipFill>
        <p:spPr>
          <a:xfrm>
            <a:off x="-1" y="572026"/>
            <a:ext cx="4376149" cy="4631799"/>
          </a:xfrm>
          <a:prstGeom prst="rect">
            <a:avLst/>
          </a:prstGeom>
        </p:spPr>
      </p:pic>
      <p:sp>
        <p:nvSpPr>
          <p:cNvPr id="8" name="Rectángulo 7">
            <a:extLst>
              <a:ext uri="{FF2B5EF4-FFF2-40B4-BE49-F238E27FC236}">
                <a16:creationId xmlns:a16="http://schemas.microsoft.com/office/drawing/2014/main" xmlns="" id="{093BD231-4109-4BF3-9684-7F1132B3F22B}"/>
              </a:ext>
            </a:extLst>
          </p:cNvPr>
          <p:cNvSpPr/>
          <p:nvPr/>
        </p:nvSpPr>
        <p:spPr>
          <a:xfrm>
            <a:off x="3530009" y="0"/>
            <a:ext cx="5613991" cy="5203825"/>
          </a:xfrm>
          <a:prstGeom prst="rect">
            <a:avLst/>
          </a:prstGeom>
          <a:solidFill>
            <a:srgbClr val="00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xmlns="" id="{5F52B41F-EE14-4941-B74F-FEDC4E6C006E}"/>
              </a:ext>
            </a:extLst>
          </p:cNvPr>
          <p:cNvSpPr/>
          <p:nvPr/>
        </p:nvSpPr>
        <p:spPr>
          <a:xfrm>
            <a:off x="0" y="0"/>
            <a:ext cx="9144000" cy="602189"/>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ángulo 3"/>
          <p:cNvSpPr/>
          <p:nvPr/>
        </p:nvSpPr>
        <p:spPr>
          <a:xfrm>
            <a:off x="3853780" y="1118210"/>
            <a:ext cx="4966447" cy="3539430"/>
          </a:xfrm>
          <a:prstGeom prst="rect">
            <a:avLst/>
          </a:prstGeom>
        </p:spPr>
        <p:txBody>
          <a:bodyPr wrap="square">
            <a:spAutoFit/>
          </a:bodyPr>
          <a:lstStyle/>
          <a:p>
            <a:pPr algn="just"/>
            <a:r>
              <a:rPr lang="es-ES_tradnl" sz="1600" b="1" dirty="0">
                <a:solidFill>
                  <a:schemeClr val="bg1"/>
                </a:solidFill>
              </a:rPr>
              <a:t>OBJETIVO</a:t>
            </a:r>
            <a:r>
              <a:rPr lang="es-ES_tradnl" sz="1600" dirty="0">
                <a:solidFill>
                  <a:schemeClr val="bg1"/>
                </a:solidFill>
              </a:rPr>
              <a:t>: Establece disciplinas para hacer más expeditas y eficientes las operaciones de importación y exportación entre Chile y Brasil.</a:t>
            </a:r>
            <a:endParaRPr lang="es-CL" sz="1600" dirty="0">
              <a:solidFill>
                <a:schemeClr val="bg1"/>
              </a:solidFill>
            </a:endParaRPr>
          </a:p>
          <a:p>
            <a:pPr>
              <a:buClr>
                <a:srgbClr val="0070C0"/>
              </a:buClr>
            </a:pPr>
            <a:endParaRPr lang="es-CL" sz="1600" dirty="0">
              <a:solidFill>
                <a:schemeClr val="bg1"/>
              </a:solidFill>
            </a:endParaRPr>
          </a:p>
          <a:p>
            <a:pPr algn="just">
              <a:buClr>
                <a:srgbClr val="0070C0"/>
              </a:buClr>
            </a:pPr>
            <a:endParaRPr lang="es-CL" sz="1600" dirty="0">
              <a:solidFill>
                <a:schemeClr val="bg1"/>
              </a:solidFill>
            </a:endParaRPr>
          </a:p>
          <a:p>
            <a:pPr algn="just">
              <a:buClr>
                <a:srgbClr val="0070C0"/>
              </a:buClr>
            </a:pPr>
            <a:r>
              <a:rPr lang="es-CL" sz="1600" b="1" dirty="0">
                <a:solidFill>
                  <a:schemeClr val="bg1"/>
                </a:solidFill>
              </a:rPr>
              <a:t>BENEFICIOS</a:t>
            </a:r>
            <a:r>
              <a:rPr lang="es-CL" sz="1600" dirty="0">
                <a:solidFill>
                  <a:schemeClr val="bg1"/>
                </a:solidFill>
              </a:rPr>
              <a:t>: </a:t>
            </a:r>
            <a:r>
              <a:rPr lang="es-ES_tradnl" sz="1600" dirty="0">
                <a:solidFill>
                  <a:schemeClr val="bg1"/>
                </a:solidFill>
              </a:rPr>
              <a:t>Entrega las bases para avanzar conjuntamente en la implementación de herramientas que darán mayor fluidez y seguridad al comercio bilateral como son: Documentos en formato electrónico, OEA y  </a:t>
            </a:r>
            <a:r>
              <a:rPr lang="es-ES_tradnl" sz="1600" dirty="0" err="1">
                <a:solidFill>
                  <a:schemeClr val="bg1"/>
                </a:solidFill>
              </a:rPr>
              <a:t>VUCEs</a:t>
            </a:r>
            <a:r>
              <a:rPr lang="es-ES_tradnl" sz="1600" dirty="0">
                <a:solidFill>
                  <a:schemeClr val="bg1"/>
                </a:solidFill>
              </a:rPr>
              <a:t>.</a:t>
            </a:r>
          </a:p>
          <a:p>
            <a:pPr algn="just">
              <a:buClr>
                <a:srgbClr val="0070C0"/>
              </a:buClr>
            </a:pPr>
            <a:endParaRPr lang="es-ES_tradnl" sz="1600" dirty="0">
              <a:solidFill>
                <a:schemeClr val="bg1"/>
              </a:solidFill>
            </a:endParaRPr>
          </a:p>
          <a:p>
            <a:pPr algn="just">
              <a:buClr>
                <a:srgbClr val="0070C0"/>
              </a:buClr>
            </a:pPr>
            <a:r>
              <a:rPr lang="es-ES_tradnl" sz="1600" dirty="0">
                <a:solidFill>
                  <a:schemeClr val="bg1"/>
                </a:solidFill>
              </a:rPr>
              <a:t>Incluye disposiciones para la </a:t>
            </a:r>
            <a:r>
              <a:rPr lang="es-ES_tradnl" sz="1600" b="1" dirty="0">
                <a:solidFill>
                  <a:schemeClr val="bg1"/>
                </a:solidFill>
              </a:rPr>
              <a:t>cooperación aduanera, </a:t>
            </a:r>
            <a:r>
              <a:rPr lang="es-ES_tradnl" sz="1600" dirty="0">
                <a:solidFill>
                  <a:schemeClr val="bg1"/>
                </a:solidFill>
              </a:rPr>
              <a:t>otorgando un instrumento para el intercambio de información entre las agencias de ambos países.</a:t>
            </a:r>
            <a:endParaRPr lang="es-CL" sz="1600" dirty="0">
              <a:solidFill>
                <a:schemeClr val="bg1"/>
              </a:solidFill>
            </a:endParaRPr>
          </a:p>
        </p:txBody>
      </p:sp>
      <p:sp>
        <p:nvSpPr>
          <p:cNvPr id="16" name="Rectángulo 1">
            <a:extLst>
              <a:ext uri="{FF2B5EF4-FFF2-40B4-BE49-F238E27FC236}">
                <a16:creationId xmlns:a16="http://schemas.microsoft.com/office/drawing/2014/main" xmlns="" id="{0DC4F713-9A2F-4E02-99D1-B699832924D4}"/>
              </a:ext>
            </a:extLst>
          </p:cNvPr>
          <p:cNvSpPr>
            <a:spLocks noChangeArrowheads="1"/>
          </p:cNvSpPr>
          <p:nvPr/>
        </p:nvSpPr>
        <p:spPr bwMode="auto">
          <a:xfrm>
            <a:off x="210351" y="157299"/>
            <a:ext cx="3497553" cy="341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MX" sz="1600" b="1" spc="225" dirty="0">
                <a:solidFill>
                  <a:schemeClr val="bg1"/>
                </a:solidFill>
                <a:cs typeface="Calibri" panose="020F0502020204030204" pitchFamily="34" charset="0"/>
              </a:rPr>
              <a:t>| </a:t>
            </a:r>
            <a:r>
              <a:rPr lang="es-ES_tradnl" sz="1800" b="1" dirty="0">
                <a:solidFill>
                  <a:schemeClr val="bg1"/>
                </a:solidFill>
              </a:rPr>
              <a:t>FACILITACIÓN DEL COMERCIO</a:t>
            </a:r>
            <a:endParaRPr lang="es-MX" sz="1800" b="1" dirty="0">
              <a:solidFill>
                <a:schemeClr val="bg1"/>
              </a:solidFill>
            </a:endParaRPr>
          </a:p>
        </p:txBody>
      </p:sp>
      <p:sp>
        <p:nvSpPr>
          <p:cNvPr id="7" name="Rectángulo 6">
            <a:extLst>
              <a:ext uri="{FF2B5EF4-FFF2-40B4-BE49-F238E27FC236}">
                <a16:creationId xmlns:a16="http://schemas.microsoft.com/office/drawing/2014/main" xmlns="" id="{19605F67-C7DC-4042-84CA-1C69731E3774}"/>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9" name="Imagen 8">
            <a:extLst>
              <a:ext uri="{FF2B5EF4-FFF2-40B4-BE49-F238E27FC236}">
                <a16:creationId xmlns:a16="http://schemas.microsoft.com/office/drawing/2014/main" xmlns="" id="{A8664597-F167-4AEF-ACC5-99B8418DC8AC}"/>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297111663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Rectángulo">
            <a:extLst>
              <a:ext uri="{FF2B5EF4-FFF2-40B4-BE49-F238E27FC236}">
                <a16:creationId xmlns:a16="http://schemas.microsoft.com/office/drawing/2014/main" xmlns="" id="{541197D9-C4D2-438D-8496-AC22D6390CE4}"/>
              </a:ext>
            </a:extLst>
          </p:cNvPr>
          <p:cNvSpPr/>
          <p:nvPr/>
        </p:nvSpPr>
        <p:spPr>
          <a:xfrm>
            <a:off x="1143001" y="0"/>
            <a:ext cx="6865144" cy="465516"/>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10" eaLnBrk="1" hangingPunct="1"/>
            <a:endParaRPr lang="es-ES" dirty="0">
              <a:solidFill>
                <a:prstClr val="white"/>
              </a:solidFill>
            </a:endParaRPr>
          </a:p>
        </p:txBody>
      </p:sp>
      <p:sp>
        <p:nvSpPr>
          <p:cNvPr id="16" name="Rectángulo 15">
            <a:extLst>
              <a:ext uri="{FF2B5EF4-FFF2-40B4-BE49-F238E27FC236}">
                <a16:creationId xmlns:a16="http://schemas.microsoft.com/office/drawing/2014/main" xmlns="" id="{26DA1AA7-8073-447E-A81B-08A081F58F78}"/>
              </a:ext>
            </a:extLst>
          </p:cNvPr>
          <p:cNvSpPr/>
          <p:nvPr/>
        </p:nvSpPr>
        <p:spPr>
          <a:xfrm>
            <a:off x="0" y="-6844"/>
            <a:ext cx="9144000" cy="563218"/>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10" eaLnBrk="1" hangingPunct="1"/>
            <a:endParaRPr lang="es-ES_tradnl">
              <a:solidFill>
                <a:prstClr val="white"/>
              </a:solidFill>
            </a:endParaRPr>
          </a:p>
        </p:txBody>
      </p:sp>
      <p:sp>
        <p:nvSpPr>
          <p:cNvPr id="18" name="Rectángulo 1">
            <a:extLst>
              <a:ext uri="{FF2B5EF4-FFF2-40B4-BE49-F238E27FC236}">
                <a16:creationId xmlns:a16="http://schemas.microsoft.com/office/drawing/2014/main" xmlns="" id="{DB61725D-B91B-4810-8520-859797F4B6F5}"/>
              </a:ext>
            </a:extLst>
          </p:cNvPr>
          <p:cNvSpPr>
            <a:spLocks noChangeArrowheads="1"/>
          </p:cNvSpPr>
          <p:nvPr/>
        </p:nvSpPr>
        <p:spPr bwMode="auto">
          <a:xfrm>
            <a:off x="170473" y="89874"/>
            <a:ext cx="5603733" cy="313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defTabSz="684610" eaLnBrk="1" hangingPunct="1">
              <a:spcBef>
                <a:spcPts val="450"/>
              </a:spcBef>
              <a:spcAft>
                <a:spcPts val="0"/>
              </a:spcAft>
              <a:buNone/>
            </a:pPr>
            <a:r>
              <a:rPr lang="es-ES" sz="1600" b="1" dirty="0">
                <a:solidFill>
                  <a:schemeClr val="bg1"/>
                </a:solidFill>
              </a:rPr>
              <a:t>| MEDIDAS SANITARIAS Y FITOSANITARIAS</a:t>
            </a:r>
          </a:p>
        </p:txBody>
      </p:sp>
      <p:pic>
        <p:nvPicPr>
          <p:cNvPr id="3" name="Imagen 2">
            <a:extLst>
              <a:ext uri="{FF2B5EF4-FFF2-40B4-BE49-F238E27FC236}">
                <a16:creationId xmlns:a16="http://schemas.microsoft.com/office/drawing/2014/main" xmlns="" id="{A8161036-249A-4EA7-9113-2974137579E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6953" r="27540"/>
          <a:stretch/>
        </p:blipFill>
        <p:spPr>
          <a:xfrm rot="5400000">
            <a:off x="-887535" y="1442926"/>
            <a:ext cx="4161187" cy="2386114"/>
          </a:xfrm>
          <a:prstGeom prst="rect">
            <a:avLst/>
          </a:prstGeom>
        </p:spPr>
      </p:pic>
      <p:sp>
        <p:nvSpPr>
          <p:cNvPr id="2" name="Rectángulo 1">
            <a:extLst>
              <a:ext uri="{FF2B5EF4-FFF2-40B4-BE49-F238E27FC236}">
                <a16:creationId xmlns:a16="http://schemas.microsoft.com/office/drawing/2014/main" xmlns="" id="{918DA1BA-88C3-43D7-8E7D-14DE92D5FE99}"/>
              </a:ext>
            </a:extLst>
          </p:cNvPr>
          <p:cNvSpPr/>
          <p:nvPr/>
        </p:nvSpPr>
        <p:spPr>
          <a:xfrm>
            <a:off x="2204669" y="630819"/>
            <a:ext cx="6312010" cy="5201424"/>
          </a:xfrm>
          <a:prstGeom prst="rect">
            <a:avLst/>
          </a:prstGeom>
        </p:spPr>
        <p:txBody>
          <a:bodyPr wrap="square">
            <a:spAutoFit/>
          </a:bodyPr>
          <a:lstStyle/>
          <a:p>
            <a:pPr algn="just" defTabSz="684610" eaLnBrk="1" hangingPunct="1">
              <a:spcAft>
                <a:spcPts val="0"/>
              </a:spcAft>
              <a:buClr>
                <a:srgbClr val="0070C0"/>
              </a:buClr>
            </a:pPr>
            <a:r>
              <a:rPr lang="es-CL" sz="1400" b="1" dirty="0">
                <a:solidFill>
                  <a:srgbClr val="005998"/>
                </a:solidFill>
              </a:rPr>
              <a:t>OBJETIVO </a:t>
            </a:r>
          </a:p>
          <a:p>
            <a:pPr algn="just" defTabSz="684610" eaLnBrk="1" hangingPunct="1">
              <a:spcAft>
                <a:spcPts val="0"/>
              </a:spcAft>
              <a:buClr>
                <a:srgbClr val="0070C0"/>
              </a:buClr>
            </a:pPr>
            <a:endParaRPr lang="es-CL" sz="1600" dirty="0">
              <a:solidFill>
                <a:prstClr val="black">
                  <a:lumMod val="75000"/>
                  <a:lumOff val="25000"/>
                </a:prstClr>
              </a:solidFill>
            </a:endParaRPr>
          </a:p>
          <a:p>
            <a:pPr algn="just" defTabSz="684610" eaLnBrk="1" hangingPunct="1">
              <a:spcAft>
                <a:spcPts val="0"/>
              </a:spcAft>
              <a:buClr>
                <a:srgbClr val="0070C0"/>
              </a:buClr>
            </a:pPr>
            <a:r>
              <a:rPr lang="es-CL" sz="1600" dirty="0"/>
              <a:t>Proteger la salud y la vida de las personas, animales y vegetales, facilitando a la vez el comercio entre ambos países.</a:t>
            </a:r>
            <a:endParaRPr lang="es-AR" sz="1600" dirty="0">
              <a:solidFill>
                <a:prstClr val="black">
                  <a:lumMod val="75000"/>
                  <a:lumOff val="25000"/>
                </a:prstClr>
              </a:solidFill>
            </a:endParaRPr>
          </a:p>
          <a:p>
            <a:pPr algn="just" defTabSz="684610" eaLnBrk="1" hangingPunct="1">
              <a:spcAft>
                <a:spcPts val="0"/>
              </a:spcAft>
              <a:buClr>
                <a:srgbClr val="0070C0"/>
              </a:buClr>
            </a:pPr>
            <a:endParaRPr lang="es-AR" sz="1400" dirty="0">
              <a:solidFill>
                <a:prstClr val="black">
                  <a:lumMod val="75000"/>
                  <a:lumOff val="25000"/>
                </a:prstClr>
              </a:solidFill>
            </a:endParaRPr>
          </a:p>
          <a:p>
            <a:pPr lvl="0" algn="just" defTabSz="684610" eaLnBrk="1" hangingPunct="1">
              <a:spcAft>
                <a:spcPts val="0"/>
              </a:spcAft>
              <a:buClr>
                <a:srgbClr val="0070C0"/>
              </a:buClr>
            </a:pPr>
            <a:r>
              <a:rPr lang="es-CL" sz="1400" b="1" dirty="0">
                <a:solidFill>
                  <a:srgbClr val="005998"/>
                </a:solidFill>
              </a:rPr>
              <a:t>BENEFICIOS</a:t>
            </a:r>
          </a:p>
          <a:p>
            <a:pPr lvl="0" algn="just"/>
            <a:r>
              <a:rPr lang="es-CL" sz="1600" dirty="0"/>
              <a:t>Mayor claridad y transparencia en la implementación de medidas sanitarias que pudieran afectar el comercio.</a:t>
            </a:r>
          </a:p>
          <a:p>
            <a:pPr algn="just"/>
            <a:r>
              <a:rPr lang="es-CL" sz="1600" dirty="0"/>
              <a:t> </a:t>
            </a:r>
          </a:p>
          <a:p>
            <a:pPr algn="just"/>
            <a:r>
              <a:rPr lang="es-CL" sz="1600" b="1" dirty="0"/>
              <a:t>Establece el reconocimiento de equivalencia, </a:t>
            </a:r>
            <a:r>
              <a:rPr lang="es-CL" sz="1600" dirty="0"/>
              <a:t>que facilitará el comercio de los bienes sujetos a MSF,</a:t>
            </a:r>
            <a:r>
              <a:rPr lang="es-CL" sz="1600" b="1" dirty="0"/>
              <a:t> </a:t>
            </a:r>
            <a:r>
              <a:rPr lang="es-CL" sz="1600" dirty="0"/>
              <a:t>estas nuevas disposiciones permiten la habilitación directa por nuestras autoridades competentes, sin depender de auditorías de Brasil.</a:t>
            </a:r>
          </a:p>
          <a:p>
            <a:pPr algn="just"/>
            <a:endParaRPr lang="es-CL" sz="1600" dirty="0"/>
          </a:p>
          <a:p>
            <a:pPr algn="just"/>
            <a:r>
              <a:rPr lang="es-CL" sz="1600" dirty="0"/>
              <a:t>Por ejemplo, para el sector pesquero y acuícola, hoy existen 168 establecimientos chilenos habilitados para exportar a dicho mercado. Estas entidades y las futuras no requerirán la habilitación de la autoridad brasileña, bastando solamente la autorización de SERNAPESCA.</a:t>
            </a:r>
          </a:p>
          <a:p>
            <a:pPr algn="just"/>
            <a:endParaRPr lang="es-CL" dirty="0"/>
          </a:p>
          <a:p>
            <a:pPr algn="just"/>
            <a:endParaRPr lang="es-CL" dirty="0"/>
          </a:p>
          <a:p>
            <a:pPr algn="just" defTabSz="684610" eaLnBrk="1" hangingPunct="1">
              <a:spcAft>
                <a:spcPts val="0"/>
              </a:spcAft>
              <a:buClr>
                <a:srgbClr val="0070C0"/>
              </a:buClr>
            </a:pPr>
            <a:endParaRPr lang="es-CL" sz="1400" dirty="0">
              <a:solidFill>
                <a:prstClr val="black">
                  <a:lumMod val="75000"/>
                  <a:lumOff val="25000"/>
                </a:prstClr>
              </a:solidFill>
              <a:highlight>
                <a:srgbClr val="FFFF00"/>
              </a:highlight>
            </a:endParaRPr>
          </a:p>
        </p:txBody>
      </p:sp>
      <p:sp>
        <p:nvSpPr>
          <p:cNvPr id="7" name="Rectángulo 6">
            <a:extLst>
              <a:ext uri="{FF2B5EF4-FFF2-40B4-BE49-F238E27FC236}">
                <a16:creationId xmlns:a16="http://schemas.microsoft.com/office/drawing/2014/main" xmlns="" id="{408B0BCC-27F9-45BD-86E7-B6C4D69B8B76}"/>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8" name="Imagen 7">
            <a:extLst>
              <a:ext uri="{FF2B5EF4-FFF2-40B4-BE49-F238E27FC236}">
                <a16:creationId xmlns:a16="http://schemas.microsoft.com/office/drawing/2014/main" xmlns="" id="{CCC4E739-8FF7-47A5-A90F-6DBD433F7E4B}"/>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4281457180"/>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Rectángulo">
            <a:extLst>
              <a:ext uri="{FF2B5EF4-FFF2-40B4-BE49-F238E27FC236}">
                <a16:creationId xmlns:a16="http://schemas.microsoft.com/office/drawing/2014/main" xmlns="" id="{9C1FB594-C3A9-4966-B561-F6E87A21A5D5}"/>
              </a:ext>
            </a:extLst>
          </p:cNvPr>
          <p:cNvSpPr/>
          <p:nvPr/>
        </p:nvSpPr>
        <p:spPr>
          <a:xfrm>
            <a:off x="1143001" y="0"/>
            <a:ext cx="6865144" cy="465516"/>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10" eaLnBrk="1" hangingPunct="1"/>
            <a:endParaRPr lang="es-ES" dirty="0">
              <a:solidFill>
                <a:prstClr val="white"/>
              </a:solidFill>
            </a:endParaRPr>
          </a:p>
        </p:txBody>
      </p:sp>
      <p:sp>
        <p:nvSpPr>
          <p:cNvPr id="16" name="Rectángulo 15">
            <a:extLst>
              <a:ext uri="{FF2B5EF4-FFF2-40B4-BE49-F238E27FC236}">
                <a16:creationId xmlns:a16="http://schemas.microsoft.com/office/drawing/2014/main" xmlns="" id="{A1A51F00-6C3D-41C1-BADE-633F738AECF7}"/>
              </a:ext>
            </a:extLst>
          </p:cNvPr>
          <p:cNvSpPr/>
          <p:nvPr/>
        </p:nvSpPr>
        <p:spPr>
          <a:xfrm>
            <a:off x="0" y="0"/>
            <a:ext cx="9144000" cy="595423"/>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10" eaLnBrk="1" hangingPunct="1"/>
            <a:endParaRPr lang="es-ES_tradnl">
              <a:solidFill>
                <a:prstClr val="white"/>
              </a:solidFill>
            </a:endParaRPr>
          </a:p>
        </p:txBody>
      </p:sp>
      <p:sp>
        <p:nvSpPr>
          <p:cNvPr id="18" name="Rectángulo 1">
            <a:extLst>
              <a:ext uri="{FF2B5EF4-FFF2-40B4-BE49-F238E27FC236}">
                <a16:creationId xmlns:a16="http://schemas.microsoft.com/office/drawing/2014/main" xmlns="" id="{BACF9347-3A01-4354-B43C-3B65630F94BE}"/>
              </a:ext>
            </a:extLst>
          </p:cNvPr>
          <p:cNvSpPr>
            <a:spLocks noChangeArrowheads="1"/>
          </p:cNvSpPr>
          <p:nvPr/>
        </p:nvSpPr>
        <p:spPr bwMode="auto">
          <a:xfrm>
            <a:off x="82302" y="118922"/>
            <a:ext cx="5603733" cy="341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defTabSz="684610" eaLnBrk="1" hangingPunct="1">
              <a:spcBef>
                <a:spcPts val="450"/>
              </a:spcBef>
              <a:spcAft>
                <a:spcPts val="0"/>
              </a:spcAft>
              <a:buNone/>
            </a:pPr>
            <a:r>
              <a:rPr lang="es-ES" sz="1600" b="1" dirty="0">
                <a:solidFill>
                  <a:schemeClr val="bg1"/>
                </a:solidFill>
              </a:rPr>
              <a:t>| </a:t>
            </a:r>
            <a:r>
              <a:rPr lang="es-ES" sz="1800" b="1" dirty="0">
                <a:solidFill>
                  <a:schemeClr val="bg1"/>
                </a:solidFill>
              </a:rPr>
              <a:t>OBSTÁCULOS TÉCNICOS AL COMERCIO</a:t>
            </a:r>
          </a:p>
        </p:txBody>
      </p:sp>
      <p:pic>
        <p:nvPicPr>
          <p:cNvPr id="4" name="Imagen 3">
            <a:extLst>
              <a:ext uri="{FF2B5EF4-FFF2-40B4-BE49-F238E27FC236}">
                <a16:creationId xmlns:a16="http://schemas.microsoft.com/office/drawing/2014/main" xmlns="" id="{A35FA9DD-D67C-4381-9347-C6F359E4D64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1961" t="-349" r="25134" b="349"/>
          <a:stretch/>
        </p:blipFill>
        <p:spPr>
          <a:xfrm>
            <a:off x="0" y="568718"/>
            <a:ext cx="2883090" cy="4574782"/>
          </a:xfrm>
          <a:prstGeom prst="rect">
            <a:avLst/>
          </a:prstGeom>
        </p:spPr>
      </p:pic>
      <p:sp>
        <p:nvSpPr>
          <p:cNvPr id="7" name="Rectángulo 6">
            <a:extLst>
              <a:ext uri="{FF2B5EF4-FFF2-40B4-BE49-F238E27FC236}">
                <a16:creationId xmlns:a16="http://schemas.microsoft.com/office/drawing/2014/main" xmlns="" id="{A90969B9-0873-4042-A930-FC656A7D68D2}"/>
              </a:ext>
            </a:extLst>
          </p:cNvPr>
          <p:cNvSpPr/>
          <p:nvPr/>
        </p:nvSpPr>
        <p:spPr>
          <a:xfrm>
            <a:off x="3073643" y="714345"/>
            <a:ext cx="5879804" cy="4370427"/>
          </a:xfrm>
          <a:prstGeom prst="rect">
            <a:avLst/>
          </a:prstGeom>
        </p:spPr>
        <p:txBody>
          <a:bodyPr wrap="square">
            <a:spAutoFit/>
          </a:bodyPr>
          <a:lstStyle/>
          <a:p>
            <a:pPr algn="just" defTabSz="684610" eaLnBrk="1" hangingPunct="1">
              <a:spcAft>
                <a:spcPts val="0"/>
              </a:spcAft>
              <a:buClr>
                <a:srgbClr val="0070C0"/>
              </a:buClr>
            </a:pPr>
            <a:r>
              <a:rPr lang="es-CL" sz="1400" b="1" dirty="0">
                <a:solidFill>
                  <a:srgbClr val="005998"/>
                </a:solidFill>
              </a:rPr>
              <a:t>OBJETIVO </a:t>
            </a:r>
          </a:p>
          <a:p>
            <a:pPr algn="just" defTabSz="684610" eaLnBrk="1" hangingPunct="1">
              <a:spcAft>
                <a:spcPts val="0"/>
              </a:spcAft>
              <a:buClr>
                <a:srgbClr val="0070C0"/>
              </a:buClr>
            </a:pPr>
            <a:endParaRPr lang="es-CL" sz="1400" dirty="0">
              <a:solidFill>
                <a:prstClr val="black"/>
              </a:solidFill>
              <a:latin typeface="Calibri"/>
              <a:ea typeface="+mn-ea"/>
            </a:endParaRPr>
          </a:p>
          <a:p>
            <a:pPr algn="just" defTabSz="684610" eaLnBrk="1" hangingPunct="1">
              <a:spcAft>
                <a:spcPts val="0"/>
              </a:spcAft>
              <a:buClr>
                <a:srgbClr val="0070C0"/>
              </a:buClr>
            </a:pPr>
            <a:r>
              <a:rPr lang="es-CL" sz="1600" b="1" dirty="0"/>
              <a:t>Eliminar Obstáculos Técnicos innecesarios al comercio</a:t>
            </a:r>
            <a:r>
              <a:rPr lang="es-CL" sz="1400" dirty="0">
                <a:solidFill>
                  <a:prstClr val="black"/>
                </a:solidFill>
                <a:latin typeface="Calibri"/>
                <a:ea typeface="+mn-ea"/>
              </a:rPr>
              <a:t>, facilitando el intercambio de bienes entre ambos países. Además fomenta la cooperación regulatoria y la transparencia.  </a:t>
            </a:r>
          </a:p>
          <a:p>
            <a:pPr algn="just" defTabSz="684610" eaLnBrk="1" hangingPunct="1">
              <a:spcAft>
                <a:spcPts val="0"/>
              </a:spcAft>
              <a:buClr>
                <a:srgbClr val="0070C0"/>
              </a:buClr>
            </a:pPr>
            <a:endParaRPr lang="es-CL" sz="1400" dirty="0">
              <a:solidFill>
                <a:prstClr val="black"/>
              </a:solidFill>
              <a:latin typeface="Calibri"/>
              <a:ea typeface="+mn-ea"/>
            </a:endParaRPr>
          </a:p>
          <a:p>
            <a:pPr algn="just" defTabSz="684610" eaLnBrk="1" hangingPunct="1">
              <a:spcAft>
                <a:spcPts val="0"/>
              </a:spcAft>
              <a:buClr>
                <a:srgbClr val="0070C0"/>
              </a:buClr>
            </a:pPr>
            <a:r>
              <a:rPr lang="es-CL" sz="1400" b="1" dirty="0">
                <a:solidFill>
                  <a:srgbClr val="005998"/>
                </a:solidFill>
              </a:rPr>
              <a:t>BENEFICIOS</a:t>
            </a:r>
          </a:p>
          <a:p>
            <a:pPr algn="just" defTabSz="684610" eaLnBrk="1" hangingPunct="1">
              <a:spcAft>
                <a:spcPts val="0"/>
              </a:spcAft>
              <a:buClr>
                <a:srgbClr val="0070C0"/>
              </a:buClr>
            </a:pPr>
            <a:endParaRPr lang="es-CL" sz="1600" b="1" dirty="0">
              <a:solidFill>
                <a:srgbClr val="005998"/>
              </a:solidFill>
            </a:endParaRPr>
          </a:p>
          <a:p>
            <a:pPr algn="just" defTabSz="684610" eaLnBrk="1" hangingPunct="1">
              <a:spcAft>
                <a:spcPts val="0"/>
              </a:spcAft>
              <a:buClr>
                <a:srgbClr val="0070C0"/>
              </a:buClr>
            </a:pPr>
            <a:r>
              <a:rPr lang="es-CL" sz="1600" b="1" dirty="0"/>
              <a:t>En transparencia</a:t>
            </a:r>
            <a:r>
              <a:rPr lang="es-CL" sz="1400" dirty="0">
                <a:latin typeface="Calibri"/>
                <a:ea typeface="+mn-ea"/>
              </a:rPr>
              <a:t>, </a:t>
            </a:r>
            <a:r>
              <a:rPr lang="es-CL" sz="1400" dirty="0">
                <a:solidFill>
                  <a:prstClr val="black"/>
                </a:solidFill>
                <a:latin typeface="Calibri"/>
                <a:ea typeface="+mn-ea"/>
              </a:rPr>
              <a:t>las nuevas propuestas regulatorias tendrán un período de 60 días para consultas, lo que permite que las partes interesadas de Chile puedan conocer con antelación cambios en las regulaciones que podrían afectar el comercio de bienes. </a:t>
            </a:r>
          </a:p>
          <a:p>
            <a:pPr algn="just" defTabSz="684610" eaLnBrk="1" hangingPunct="1">
              <a:spcAft>
                <a:spcPts val="0"/>
              </a:spcAft>
              <a:buClr>
                <a:srgbClr val="0070C0"/>
              </a:buClr>
            </a:pPr>
            <a:endParaRPr lang="es-CL" sz="1400" dirty="0">
              <a:solidFill>
                <a:prstClr val="black"/>
              </a:solidFill>
              <a:latin typeface="Calibri"/>
              <a:ea typeface="+mn-ea"/>
            </a:endParaRPr>
          </a:p>
          <a:p>
            <a:pPr algn="just" defTabSz="684610" eaLnBrk="1" hangingPunct="1">
              <a:spcAft>
                <a:spcPts val="0"/>
              </a:spcAft>
              <a:buClr>
                <a:srgbClr val="0070C0"/>
              </a:buClr>
            </a:pPr>
            <a:r>
              <a:rPr lang="es-CL" sz="1600" b="1" dirty="0"/>
              <a:t>Establece un Comité</a:t>
            </a:r>
            <a:r>
              <a:rPr lang="es-CL" sz="1400" dirty="0">
                <a:solidFill>
                  <a:prstClr val="black"/>
                </a:solidFill>
                <a:latin typeface="Calibri"/>
                <a:ea typeface="+mn-ea"/>
              </a:rPr>
              <a:t>, que permite abordar de manera Bilateral todos aquellos obstáculos innecesarios al comercio.</a:t>
            </a:r>
          </a:p>
          <a:p>
            <a:pPr algn="just" defTabSz="684610" eaLnBrk="1" hangingPunct="1">
              <a:spcAft>
                <a:spcPts val="0"/>
              </a:spcAft>
              <a:buClr>
                <a:srgbClr val="0070C0"/>
              </a:buClr>
            </a:pPr>
            <a:endParaRPr lang="es-CL" sz="1400" dirty="0">
              <a:solidFill>
                <a:prstClr val="black"/>
              </a:solidFill>
              <a:latin typeface="Calibri"/>
              <a:ea typeface="+mn-ea"/>
            </a:endParaRPr>
          </a:p>
          <a:p>
            <a:pPr algn="just" defTabSz="684610" eaLnBrk="1" hangingPunct="1">
              <a:spcAft>
                <a:spcPts val="0"/>
              </a:spcAft>
              <a:buClr>
                <a:srgbClr val="0070C0"/>
              </a:buClr>
            </a:pPr>
            <a:r>
              <a:rPr lang="es-CL" sz="1400" dirty="0">
                <a:solidFill>
                  <a:prstClr val="black"/>
                </a:solidFill>
                <a:latin typeface="Calibri"/>
                <a:ea typeface="+mn-ea"/>
              </a:rPr>
              <a:t>Incluye un anexo destinado al </a:t>
            </a:r>
            <a:r>
              <a:rPr lang="es-CL" sz="1600" b="1" dirty="0"/>
              <a:t>comercio de bienes orgánicos y ecológicos</a:t>
            </a:r>
            <a:r>
              <a:rPr lang="es-CL" sz="1400" dirty="0">
                <a:solidFill>
                  <a:prstClr val="black"/>
                </a:solidFill>
                <a:latin typeface="Calibri"/>
                <a:ea typeface="+mn-ea"/>
              </a:rPr>
              <a:t>, que fomenta la cooperación y el intercambio de información sobre producción, certificación, y otros de este tipo de bienes.</a:t>
            </a:r>
            <a:r>
              <a:rPr lang="es-CL" sz="1200" dirty="0">
                <a:solidFill>
                  <a:prstClr val="black"/>
                </a:solidFill>
                <a:latin typeface="Calibri"/>
                <a:ea typeface="+mn-ea"/>
              </a:rPr>
              <a:t> </a:t>
            </a:r>
          </a:p>
        </p:txBody>
      </p:sp>
      <p:sp>
        <p:nvSpPr>
          <p:cNvPr id="8" name="Rectángulo 7">
            <a:extLst>
              <a:ext uri="{FF2B5EF4-FFF2-40B4-BE49-F238E27FC236}">
                <a16:creationId xmlns:a16="http://schemas.microsoft.com/office/drawing/2014/main" xmlns="" id="{D497BF09-0120-4CED-AFD8-D36460B0B07E}"/>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9" name="Imagen 8">
            <a:extLst>
              <a:ext uri="{FF2B5EF4-FFF2-40B4-BE49-F238E27FC236}">
                <a16:creationId xmlns:a16="http://schemas.microsoft.com/office/drawing/2014/main" xmlns="" id="{1ACC2834-1478-4E40-88BA-E4CA9D6FD3F6}"/>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219730951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7F9B95F-72EE-4AB6-B32F-E6F5929C857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0885" r="17198"/>
          <a:stretch/>
        </p:blipFill>
        <p:spPr>
          <a:xfrm>
            <a:off x="5709683" y="575875"/>
            <a:ext cx="3434317" cy="4831763"/>
          </a:xfrm>
          <a:prstGeom prst="rect">
            <a:avLst/>
          </a:prstGeom>
        </p:spPr>
      </p:pic>
      <p:sp>
        <p:nvSpPr>
          <p:cNvPr id="15" name="Rectángulo 14">
            <a:extLst>
              <a:ext uri="{FF2B5EF4-FFF2-40B4-BE49-F238E27FC236}">
                <a16:creationId xmlns:a16="http://schemas.microsoft.com/office/drawing/2014/main" xmlns="" id="{AEED4454-6E49-4F50-BC87-A9EF65FBCCAC}"/>
              </a:ext>
            </a:extLst>
          </p:cNvPr>
          <p:cNvSpPr/>
          <p:nvPr/>
        </p:nvSpPr>
        <p:spPr>
          <a:xfrm>
            <a:off x="307620" y="1172107"/>
            <a:ext cx="5094444" cy="3170099"/>
          </a:xfrm>
          <a:prstGeom prst="rect">
            <a:avLst/>
          </a:prstGeom>
        </p:spPr>
        <p:txBody>
          <a:bodyPr wrap="square">
            <a:spAutoFit/>
          </a:bodyPr>
          <a:lstStyle/>
          <a:p>
            <a:pPr algn="just">
              <a:spcAft>
                <a:spcPts val="1200"/>
              </a:spcAft>
              <a:buClr>
                <a:srgbClr val="0070C0"/>
              </a:buClr>
              <a:defRPr/>
            </a:pPr>
            <a:r>
              <a:rPr lang="es-MX" sz="1600" b="1" dirty="0"/>
              <a:t>Establece</a:t>
            </a:r>
            <a:r>
              <a:rPr lang="es-MX" sz="2000" b="1" dirty="0">
                <a:solidFill>
                  <a:srgbClr val="00586E"/>
                </a:solidFill>
              </a:rPr>
              <a:t> </a:t>
            </a:r>
            <a:r>
              <a:rPr lang="es-ES" sz="1600" dirty="0">
                <a:solidFill>
                  <a:prstClr val="black">
                    <a:lumMod val="75000"/>
                    <a:lumOff val="25000"/>
                  </a:prstClr>
                </a:solidFill>
              </a:rPr>
              <a:t>un marco de certeza jurídica, respecto al tratamiento que se les dará en Brasil a los exportadores de servicios chilenos. </a:t>
            </a:r>
          </a:p>
          <a:p>
            <a:pPr algn="just">
              <a:spcAft>
                <a:spcPts val="1200"/>
              </a:spcAft>
              <a:buClr>
                <a:srgbClr val="0070C0"/>
              </a:buClr>
              <a:defRPr/>
            </a:pPr>
            <a:r>
              <a:rPr lang="es-ES_tradnl" sz="1600" b="1" dirty="0"/>
              <a:t>Asegura el derecho a un trato no discriminatorio</a:t>
            </a:r>
            <a:r>
              <a:rPr lang="es-ES_tradnl" sz="1600" dirty="0">
                <a:solidFill>
                  <a:prstClr val="black">
                    <a:lumMod val="75000"/>
                    <a:lumOff val="25000"/>
                  </a:prstClr>
                </a:solidFill>
              </a:rPr>
              <a:t>, por lo que cada Parte brindará a los servicios y sus proveedores de la otra Parte un trato no menos favorable que el que se otorga a sus proveedores nacionales. </a:t>
            </a:r>
            <a:endParaRPr lang="es-ES" sz="1600" dirty="0">
              <a:solidFill>
                <a:prstClr val="black">
                  <a:lumMod val="75000"/>
                  <a:lumOff val="25000"/>
                </a:prstClr>
              </a:solidFill>
            </a:endParaRPr>
          </a:p>
          <a:p>
            <a:pPr algn="just">
              <a:spcAft>
                <a:spcPts val="1200"/>
              </a:spcAft>
              <a:buClr>
                <a:srgbClr val="0070C0"/>
              </a:buClr>
              <a:defRPr/>
            </a:pPr>
            <a:r>
              <a:rPr lang="es-CL" sz="1600" dirty="0">
                <a:solidFill>
                  <a:prstClr val="black">
                    <a:lumMod val="75000"/>
                    <a:lumOff val="25000"/>
                  </a:prstClr>
                </a:solidFill>
              </a:rPr>
              <a:t>En el ALC se establece que </a:t>
            </a:r>
            <a:r>
              <a:rPr lang="es-CL" sz="1600" b="1" dirty="0"/>
              <a:t>no habrá limitaciones al número de proveedores extranjeros de servicios que operen en el país</a:t>
            </a:r>
            <a:r>
              <a:rPr lang="es-CL" sz="1600" dirty="0">
                <a:solidFill>
                  <a:prstClr val="black">
                    <a:lumMod val="75000"/>
                    <a:lumOff val="25000"/>
                  </a:prstClr>
                </a:solidFill>
              </a:rPr>
              <a:t>, tampoco a las operaciones y montos tranzados. </a:t>
            </a:r>
            <a:r>
              <a:rPr lang="es-CL" sz="1600" b="1" dirty="0"/>
              <a:t>Tampoco será necesaria la presencia local.</a:t>
            </a:r>
          </a:p>
        </p:txBody>
      </p:sp>
      <p:sp>
        <p:nvSpPr>
          <p:cNvPr id="17" name="Rectángulo 16">
            <a:extLst>
              <a:ext uri="{FF2B5EF4-FFF2-40B4-BE49-F238E27FC236}">
                <a16:creationId xmlns:a16="http://schemas.microsoft.com/office/drawing/2014/main" xmlns="" id="{1C7FB121-F93F-490A-8A64-695A6EAE6F7C}"/>
              </a:ext>
            </a:extLst>
          </p:cNvPr>
          <p:cNvSpPr/>
          <p:nvPr/>
        </p:nvSpPr>
        <p:spPr>
          <a:xfrm>
            <a:off x="0" y="0"/>
            <a:ext cx="9144000" cy="575875"/>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9" name="Rectángulo 1">
            <a:extLst>
              <a:ext uri="{FF2B5EF4-FFF2-40B4-BE49-F238E27FC236}">
                <a16:creationId xmlns:a16="http://schemas.microsoft.com/office/drawing/2014/main" xmlns="" id="{53A38A96-0860-4401-93F0-4CECF58CF566}"/>
              </a:ext>
            </a:extLst>
          </p:cNvPr>
          <p:cNvSpPr>
            <a:spLocks noChangeArrowheads="1"/>
          </p:cNvSpPr>
          <p:nvPr/>
        </p:nvSpPr>
        <p:spPr bwMode="auto">
          <a:xfrm>
            <a:off x="124693" y="129331"/>
            <a:ext cx="4663404" cy="341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defRPr/>
            </a:pPr>
            <a:r>
              <a:rPr lang="es-ES_tradnl" sz="1600" b="1" dirty="0">
                <a:solidFill>
                  <a:prstClr val="white"/>
                </a:solidFill>
              </a:rPr>
              <a:t>| </a:t>
            </a:r>
            <a:r>
              <a:rPr lang="es-ES_tradnl" sz="1800" b="1" dirty="0">
                <a:solidFill>
                  <a:schemeClr val="bg1"/>
                </a:solidFill>
              </a:rPr>
              <a:t>SERVICIOS</a:t>
            </a:r>
            <a:endParaRPr lang="es-MX" sz="1800" b="1" dirty="0">
              <a:solidFill>
                <a:schemeClr val="bg1"/>
              </a:solidFill>
            </a:endParaRPr>
          </a:p>
        </p:txBody>
      </p:sp>
      <p:sp>
        <p:nvSpPr>
          <p:cNvPr id="6" name="Rectángulo 5">
            <a:extLst>
              <a:ext uri="{FF2B5EF4-FFF2-40B4-BE49-F238E27FC236}">
                <a16:creationId xmlns:a16="http://schemas.microsoft.com/office/drawing/2014/main" xmlns="" id="{F5B31D06-FEF0-4686-8739-F18E6C5D9589}"/>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7" name="Imagen 6">
            <a:extLst>
              <a:ext uri="{FF2B5EF4-FFF2-40B4-BE49-F238E27FC236}">
                <a16:creationId xmlns:a16="http://schemas.microsoft.com/office/drawing/2014/main" xmlns="" id="{61C9E8AC-0F64-49B2-9B7F-F6CF731E87CA}"/>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2803434078"/>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F25AD5C-13F0-40F8-9EE6-2A6CB0481B8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5122" r="25334"/>
          <a:stretch/>
        </p:blipFill>
        <p:spPr>
          <a:xfrm>
            <a:off x="0" y="286297"/>
            <a:ext cx="3632201" cy="4887463"/>
          </a:xfrm>
          <a:prstGeom prst="rect">
            <a:avLst/>
          </a:prstGeom>
        </p:spPr>
      </p:pic>
      <p:sp>
        <p:nvSpPr>
          <p:cNvPr id="14" name="Rectángulo 13">
            <a:extLst>
              <a:ext uri="{FF2B5EF4-FFF2-40B4-BE49-F238E27FC236}">
                <a16:creationId xmlns:a16="http://schemas.microsoft.com/office/drawing/2014/main" xmlns="" id="{E998E279-0B6E-46C1-90C8-AE9D7DFF1833}"/>
              </a:ext>
            </a:extLst>
          </p:cNvPr>
          <p:cNvSpPr/>
          <p:nvPr/>
        </p:nvSpPr>
        <p:spPr>
          <a:xfrm>
            <a:off x="3913667" y="779634"/>
            <a:ext cx="4953000" cy="4985980"/>
          </a:xfrm>
          <a:prstGeom prst="rect">
            <a:avLst/>
          </a:prstGeom>
        </p:spPr>
        <p:txBody>
          <a:bodyPr wrap="square">
            <a:spAutoFit/>
          </a:bodyPr>
          <a:lstStyle/>
          <a:p>
            <a:pPr algn="just">
              <a:spcAft>
                <a:spcPts val="1200"/>
              </a:spcAft>
              <a:buClr>
                <a:srgbClr val="0070C0"/>
              </a:buClr>
              <a:defRPr/>
            </a:pPr>
            <a:endParaRPr lang="es-ES" sz="3200" b="1" dirty="0"/>
          </a:p>
          <a:p>
            <a:pPr algn="just">
              <a:spcAft>
                <a:spcPts val="1200"/>
              </a:spcAft>
              <a:buClr>
                <a:srgbClr val="0070C0"/>
              </a:buClr>
              <a:defRPr/>
            </a:pPr>
            <a:r>
              <a:rPr lang="es-ES" b="1" dirty="0"/>
              <a:t>Promover el comercio electrónico </a:t>
            </a:r>
            <a:r>
              <a:rPr lang="es-ES" dirty="0"/>
              <a:t>a través de disposiciones que buscan </a:t>
            </a:r>
            <a:r>
              <a:rPr lang="es-ES" b="1" dirty="0"/>
              <a:t>eliminar la discriminación por origen</a:t>
            </a:r>
            <a:r>
              <a:rPr lang="es-ES" dirty="0"/>
              <a:t> entre productos digitales e incentivar la competencia, no localización de servidores y flujo transfronterizos de datos.</a:t>
            </a:r>
          </a:p>
          <a:p>
            <a:pPr algn="just">
              <a:spcAft>
                <a:spcPts val="1200"/>
              </a:spcAft>
              <a:buClr>
                <a:srgbClr val="0070C0"/>
              </a:buClr>
              <a:defRPr/>
            </a:pPr>
            <a:r>
              <a:rPr lang="es-MX" dirty="0"/>
              <a:t>Reconocimiento mutuo de las </a:t>
            </a:r>
            <a:r>
              <a:rPr lang="es-MX" b="1" dirty="0"/>
              <a:t>firmas electrónicas</a:t>
            </a:r>
            <a:r>
              <a:rPr lang="es-MX" dirty="0"/>
              <a:t>, pudiendo disminuir costos operativos para las </a:t>
            </a:r>
            <a:r>
              <a:rPr lang="es-MX" dirty="0" err="1"/>
              <a:t>MiPYMES</a:t>
            </a:r>
            <a:r>
              <a:rPr lang="es-MX" dirty="0"/>
              <a:t>.</a:t>
            </a:r>
            <a:endParaRPr lang="es-CL" dirty="0"/>
          </a:p>
          <a:p>
            <a:pPr algn="just">
              <a:spcAft>
                <a:spcPts val="1200"/>
              </a:spcAft>
              <a:buClr>
                <a:srgbClr val="0070C0"/>
              </a:buClr>
              <a:defRPr/>
            </a:pPr>
            <a:endParaRPr lang="es-ES" dirty="0">
              <a:solidFill>
                <a:prstClr val="black">
                  <a:lumMod val="75000"/>
                  <a:lumOff val="25000"/>
                </a:prstClr>
              </a:solidFill>
            </a:endParaRPr>
          </a:p>
          <a:p>
            <a:pPr algn="just">
              <a:spcAft>
                <a:spcPts val="1200"/>
              </a:spcAft>
              <a:buClr>
                <a:srgbClr val="0070C0"/>
              </a:buClr>
              <a:defRPr/>
            </a:pPr>
            <a:endParaRPr lang="es-CL" sz="2800" b="1" dirty="0">
              <a:solidFill>
                <a:srgbClr val="005998"/>
              </a:solidFill>
            </a:endParaRPr>
          </a:p>
          <a:p>
            <a:pPr algn="just">
              <a:spcAft>
                <a:spcPts val="1200"/>
              </a:spcAft>
              <a:buClr>
                <a:srgbClr val="0070C0"/>
              </a:buClr>
              <a:defRPr/>
            </a:pPr>
            <a:endParaRPr lang="es-CL" sz="2800" b="1" dirty="0">
              <a:solidFill>
                <a:srgbClr val="005998"/>
              </a:solidFill>
            </a:endParaRPr>
          </a:p>
        </p:txBody>
      </p:sp>
      <p:sp>
        <p:nvSpPr>
          <p:cNvPr id="16" name="Rectángulo 15">
            <a:extLst>
              <a:ext uri="{FF2B5EF4-FFF2-40B4-BE49-F238E27FC236}">
                <a16:creationId xmlns:a16="http://schemas.microsoft.com/office/drawing/2014/main" xmlns="" id="{6C744457-932E-40B7-9D18-7ACE6F28C920}"/>
              </a:ext>
            </a:extLst>
          </p:cNvPr>
          <p:cNvSpPr/>
          <p:nvPr/>
        </p:nvSpPr>
        <p:spPr>
          <a:xfrm>
            <a:off x="0" y="0"/>
            <a:ext cx="9144000" cy="575875"/>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7" name="Rectángulo 1">
            <a:extLst>
              <a:ext uri="{FF2B5EF4-FFF2-40B4-BE49-F238E27FC236}">
                <a16:creationId xmlns:a16="http://schemas.microsoft.com/office/drawing/2014/main" xmlns="" id="{6078E57F-FA17-454D-A003-147CA465441B}"/>
              </a:ext>
            </a:extLst>
          </p:cNvPr>
          <p:cNvSpPr>
            <a:spLocks noChangeArrowheads="1"/>
          </p:cNvSpPr>
          <p:nvPr/>
        </p:nvSpPr>
        <p:spPr bwMode="auto">
          <a:xfrm>
            <a:off x="124693" y="129331"/>
            <a:ext cx="6265474" cy="313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defRPr/>
            </a:pPr>
            <a:r>
              <a:rPr lang="es-ES_tradnl" sz="1600" b="1" dirty="0">
                <a:solidFill>
                  <a:prstClr val="white"/>
                </a:solidFill>
              </a:rPr>
              <a:t>| COMERCIO ELECTRÓNICO</a:t>
            </a:r>
            <a:endParaRPr lang="es-MX" sz="1600" b="1" dirty="0">
              <a:solidFill>
                <a:prstClr val="white"/>
              </a:solidFill>
            </a:endParaRPr>
          </a:p>
        </p:txBody>
      </p:sp>
      <p:sp>
        <p:nvSpPr>
          <p:cNvPr id="6" name="Rectángulo 5">
            <a:extLst>
              <a:ext uri="{FF2B5EF4-FFF2-40B4-BE49-F238E27FC236}">
                <a16:creationId xmlns:a16="http://schemas.microsoft.com/office/drawing/2014/main" xmlns="" id="{708FE3AE-A4E4-4BAD-BB92-A8B536FE8EF4}"/>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7" name="Imagen 6">
            <a:extLst>
              <a:ext uri="{FF2B5EF4-FFF2-40B4-BE49-F238E27FC236}">
                <a16:creationId xmlns:a16="http://schemas.microsoft.com/office/drawing/2014/main" xmlns="" id="{96AF83DD-C061-4F84-BF37-8BD7823EEBF2}"/>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522524899"/>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30C34E43-B6C6-4788-9C4A-5B8462A84052}"/>
              </a:ext>
            </a:extLst>
          </p:cNvPr>
          <p:cNvSpPr/>
          <p:nvPr/>
        </p:nvSpPr>
        <p:spPr>
          <a:xfrm>
            <a:off x="4128652" y="876300"/>
            <a:ext cx="4838700" cy="3680569"/>
          </a:xfrm>
          <a:prstGeom prst="rect">
            <a:avLst/>
          </a:prstGeom>
          <a:solidFill>
            <a:srgbClr val="00A4B1"/>
          </a:solidFill>
          <a:ln w="38100">
            <a:solidFill>
              <a:schemeClr val="bg1">
                <a:lumMod val="8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xmlns="" id="{8CF5449E-33E3-4002-B346-E84F8DBFF07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4445"/>
          <a:stretch/>
        </p:blipFill>
        <p:spPr>
          <a:xfrm>
            <a:off x="0" y="586631"/>
            <a:ext cx="3911600" cy="4572000"/>
          </a:xfrm>
          <a:prstGeom prst="rect">
            <a:avLst/>
          </a:prstGeom>
        </p:spPr>
      </p:pic>
      <p:sp>
        <p:nvSpPr>
          <p:cNvPr id="5" name="Rectángulo 4">
            <a:extLst>
              <a:ext uri="{FF2B5EF4-FFF2-40B4-BE49-F238E27FC236}">
                <a16:creationId xmlns:a16="http://schemas.microsoft.com/office/drawing/2014/main" xmlns="" id="{2C600215-676A-46B9-B429-DEAC17C78F1E}"/>
              </a:ext>
            </a:extLst>
          </p:cNvPr>
          <p:cNvSpPr/>
          <p:nvPr/>
        </p:nvSpPr>
        <p:spPr>
          <a:xfrm>
            <a:off x="0" y="-2"/>
            <a:ext cx="9144000" cy="575875"/>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4" name="Rectángulo 13">
            <a:extLst>
              <a:ext uri="{FF2B5EF4-FFF2-40B4-BE49-F238E27FC236}">
                <a16:creationId xmlns:a16="http://schemas.microsoft.com/office/drawing/2014/main" xmlns="" id="{E998E279-0B6E-46C1-90C8-AE9D7DFF1833}"/>
              </a:ext>
            </a:extLst>
          </p:cNvPr>
          <p:cNvSpPr/>
          <p:nvPr/>
        </p:nvSpPr>
        <p:spPr>
          <a:xfrm>
            <a:off x="4554397" y="1105285"/>
            <a:ext cx="3987209" cy="1192634"/>
          </a:xfrm>
          <a:prstGeom prst="rect">
            <a:avLst/>
          </a:prstGeom>
        </p:spPr>
        <p:txBody>
          <a:bodyPr wrap="square">
            <a:spAutoFit/>
          </a:bodyPr>
          <a:lstStyle/>
          <a:p>
            <a:pPr algn="ctr">
              <a:spcAft>
                <a:spcPts val="900"/>
              </a:spcAft>
              <a:buClr>
                <a:srgbClr val="0070C0"/>
              </a:buClr>
              <a:defRPr/>
            </a:pPr>
            <a:r>
              <a:rPr lang="es-CL" sz="3200" b="1" dirty="0">
                <a:solidFill>
                  <a:schemeClr val="bg1">
                    <a:lumMod val="95000"/>
                  </a:schemeClr>
                </a:solidFill>
              </a:rPr>
              <a:t>Eliminación</a:t>
            </a:r>
          </a:p>
          <a:p>
            <a:pPr algn="ctr">
              <a:spcAft>
                <a:spcPts val="900"/>
              </a:spcAft>
              <a:buClr>
                <a:srgbClr val="0070C0"/>
              </a:buClr>
              <a:defRPr/>
            </a:pPr>
            <a:r>
              <a:rPr lang="es-CL" sz="3200" b="1" dirty="0">
                <a:solidFill>
                  <a:schemeClr val="bg1">
                    <a:lumMod val="95000"/>
                  </a:schemeClr>
                </a:solidFill>
              </a:rPr>
              <a:t> del ROAMING</a:t>
            </a:r>
          </a:p>
        </p:txBody>
      </p:sp>
      <p:sp>
        <p:nvSpPr>
          <p:cNvPr id="17" name="Rectángulo 1">
            <a:extLst>
              <a:ext uri="{FF2B5EF4-FFF2-40B4-BE49-F238E27FC236}">
                <a16:creationId xmlns:a16="http://schemas.microsoft.com/office/drawing/2014/main" xmlns="" id="{6078E57F-FA17-454D-A003-147CA465441B}"/>
              </a:ext>
            </a:extLst>
          </p:cNvPr>
          <p:cNvSpPr>
            <a:spLocks noChangeArrowheads="1"/>
          </p:cNvSpPr>
          <p:nvPr/>
        </p:nvSpPr>
        <p:spPr bwMode="auto">
          <a:xfrm>
            <a:off x="214040" y="148283"/>
            <a:ext cx="4699106" cy="341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defRPr/>
            </a:pPr>
            <a:r>
              <a:rPr lang="es-ES_tradnl" sz="1600" b="1" dirty="0">
                <a:solidFill>
                  <a:schemeClr val="bg1"/>
                </a:solidFill>
              </a:rPr>
              <a:t>| </a:t>
            </a:r>
            <a:r>
              <a:rPr lang="es-ES_tradnl" sz="1800" b="1" dirty="0">
                <a:solidFill>
                  <a:schemeClr val="bg1"/>
                </a:solidFill>
              </a:rPr>
              <a:t>TELECOMUNICACIONES</a:t>
            </a:r>
            <a:endParaRPr lang="es-MX" sz="1800" b="1" dirty="0">
              <a:solidFill>
                <a:schemeClr val="bg1"/>
              </a:solidFill>
            </a:endParaRPr>
          </a:p>
        </p:txBody>
      </p:sp>
      <p:sp>
        <p:nvSpPr>
          <p:cNvPr id="6" name="Rectángulo 5">
            <a:extLst>
              <a:ext uri="{FF2B5EF4-FFF2-40B4-BE49-F238E27FC236}">
                <a16:creationId xmlns:a16="http://schemas.microsoft.com/office/drawing/2014/main" xmlns="" id="{1E029810-CABB-4782-903E-4D37D29DF96A}"/>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7" name="Imagen 6">
            <a:extLst>
              <a:ext uri="{FF2B5EF4-FFF2-40B4-BE49-F238E27FC236}">
                <a16:creationId xmlns:a16="http://schemas.microsoft.com/office/drawing/2014/main" xmlns="" id="{AB8CFB7F-4767-4CAE-B416-EF86CD1EFFF7}"/>
              </a:ext>
            </a:extLst>
          </p:cNvPr>
          <p:cNvPicPr>
            <a:picLocks noChangeAspect="1"/>
          </p:cNvPicPr>
          <p:nvPr/>
        </p:nvPicPr>
        <p:blipFill>
          <a:blip r:embed="rId4"/>
          <a:stretch>
            <a:fillRect/>
          </a:stretch>
        </p:blipFill>
        <p:spPr>
          <a:xfrm>
            <a:off x="7074012" y="0"/>
            <a:ext cx="1600339" cy="68586"/>
          </a:xfrm>
          <a:prstGeom prst="rect">
            <a:avLst/>
          </a:prstGeom>
        </p:spPr>
      </p:pic>
      <p:sp>
        <p:nvSpPr>
          <p:cNvPr id="2" name="CuadroTexto 1">
            <a:extLst>
              <a:ext uri="{FF2B5EF4-FFF2-40B4-BE49-F238E27FC236}">
                <a16:creationId xmlns:a16="http://schemas.microsoft.com/office/drawing/2014/main" xmlns="" id="{1525BA99-7E93-4CF0-973E-C07F105DA6B5}"/>
              </a:ext>
            </a:extLst>
          </p:cNvPr>
          <p:cNvSpPr txBox="1"/>
          <p:nvPr/>
        </p:nvSpPr>
        <p:spPr>
          <a:xfrm>
            <a:off x="4431008" y="2792275"/>
            <a:ext cx="4233988" cy="1754326"/>
          </a:xfrm>
          <a:prstGeom prst="rect">
            <a:avLst/>
          </a:prstGeom>
          <a:noFill/>
        </p:spPr>
        <p:txBody>
          <a:bodyPr wrap="square" rtlCol="0">
            <a:spAutoFit/>
          </a:bodyPr>
          <a:lstStyle/>
          <a:p>
            <a:pPr algn="ctr"/>
            <a:r>
              <a:rPr lang="es-ES" dirty="0">
                <a:solidFill>
                  <a:schemeClr val="bg1">
                    <a:lumMod val="95000"/>
                  </a:schemeClr>
                </a:solidFill>
              </a:rPr>
              <a:t>Se busca que transcurrido un año contado desde la entrada en vigor del ALC, los proveedores de telefonía móvil deberán cobrar las mismas tarifas que apliquen a los servicios móviles de su propio país.</a:t>
            </a:r>
          </a:p>
          <a:p>
            <a:pPr algn="ctr"/>
            <a:endParaRPr lang="es-CL" dirty="0">
              <a:solidFill>
                <a:schemeClr val="bg2">
                  <a:lumMod val="25000"/>
                </a:schemeClr>
              </a:solidFill>
            </a:endParaRPr>
          </a:p>
        </p:txBody>
      </p:sp>
    </p:spTree>
    <p:extLst>
      <p:ext uri="{BB962C8B-B14F-4D97-AF65-F5344CB8AC3E}">
        <p14:creationId xmlns:p14="http://schemas.microsoft.com/office/powerpoint/2010/main" xmlns="" val="1779442959"/>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173736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xmlns="" id="{68E5A845-68AE-46C8-A78F-AB8742A1B145}"/>
              </a:ext>
            </a:extLst>
          </p:cNvPr>
          <p:cNvSpPr txBox="1"/>
          <p:nvPr/>
        </p:nvSpPr>
        <p:spPr>
          <a:xfrm>
            <a:off x="491490" y="1762789"/>
            <a:ext cx="4975286" cy="3286702"/>
          </a:xfrm>
          <a:prstGeom prst="rect">
            <a:avLst/>
          </a:prstGeom>
        </p:spPr>
        <p:txBody>
          <a:bodyPr vert="horz" lIns="91440" tIns="45720" rIns="91440" bIns="45720" rtlCol="0">
            <a:normAutofit fontScale="25000" lnSpcReduction="20000"/>
          </a:bodyPr>
          <a:lstStyle/>
          <a:p>
            <a:pPr marL="285750" indent="-228600" eaLnBrk="1" hangingPunct="1">
              <a:lnSpc>
                <a:spcPct val="200000"/>
              </a:lnSpc>
              <a:spcAft>
                <a:spcPts val="600"/>
              </a:spcAft>
              <a:buClr>
                <a:srgbClr val="8D0C4A"/>
              </a:buClr>
              <a:buSzPct val="200000"/>
              <a:buFont typeface="Arial" panose="020B0604020202020204" pitchFamily="34" charset="0"/>
              <a:buChar char="•"/>
            </a:pPr>
            <a:r>
              <a:rPr lang="en-US" sz="5600" b="1" spc="300" dirty="0">
                <a:latin typeface="+mn-lt"/>
                <a:ea typeface="+mn-ea"/>
              </a:rPr>
              <a:t>IMPORTANCIA DE BRASIL</a:t>
            </a:r>
          </a:p>
          <a:p>
            <a:pPr marL="285750" indent="-228600" eaLnBrk="1" hangingPunct="1">
              <a:lnSpc>
                <a:spcPct val="200000"/>
              </a:lnSpc>
              <a:spcAft>
                <a:spcPts val="600"/>
              </a:spcAft>
              <a:buClr>
                <a:srgbClr val="8D0C4A"/>
              </a:buClr>
              <a:buSzPct val="200000"/>
              <a:buFont typeface="Arial" panose="020B0604020202020204" pitchFamily="34" charset="0"/>
              <a:buChar char="•"/>
            </a:pPr>
            <a:r>
              <a:rPr lang="en-US" sz="5600" b="1" spc="300" dirty="0">
                <a:latin typeface="+mn-lt"/>
                <a:ea typeface="+mn-ea"/>
              </a:rPr>
              <a:t>BENEFICIOS: </a:t>
            </a:r>
          </a:p>
          <a:p>
            <a:pPr marL="514350" lvl="1" eaLnBrk="1" hangingPunct="1">
              <a:lnSpc>
                <a:spcPct val="120000"/>
              </a:lnSpc>
              <a:spcAft>
                <a:spcPts val="600"/>
              </a:spcAft>
              <a:buClr>
                <a:srgbClr val="00586E"/>
              </a:buClr>
              <a:buSzPct val="100000"/>
            </a:pPr>
            <a:r>
              <a:rPr lang="en-US" sz="4800" spc="300" dirty="0" err="1">
                <a:latin typeface="+mn-lt"/>
                <a:ea typeface="+mn-ea"/>
              </a:rPr>
              <a:t>Facilitación</a:t>
            </a:r>
            <a:r>
              <a:rPr lang="en-US" sz="4800" spc="300" dirty="0">
                <a:latin typeface="+mn-lt"/>
                <a:ea typeface="+mn-ea"/>
              </a:rPr>
              <a:t> del Comercio.</a:t>
            </a:r>
          </a:p>
          <a:p>
            <a:pPr marL="514350" lvl="1" eaLnBrk="1" hangingPunct="1">
              <a:lnSpc>
                <a:spcPct val="120000"/>
              </a:lnSpc>
              <a:spcAft>
                <a:spcPts val="600"/>
              </a:spcAft>
              <a:buClr>
                <a:srgbClr val="00586E"/>
              </a:buClr>
              <a:buSzPct val="100000"/>
            </a:pPr>
            <a:r>
              <a:rPr lang="en-US" sz="4800" spc="300" dirty="0" err="1">
                <a:latin typeface="+mn-lt"/>
                <a:ea typeface="+mn-ea"/>
              </a:rPr>
              <a:t>Medidas</a:t>
            </a:r>
            <a:r>
              <a:rPr lang="en-US" sz="4800" spc="300" dirty="0">
                <a:latin typeface="+mn-lt"/>
                <a:ea typeface="+mn-ea"/>
              </a:rPr>
              <a:t> </a:t>
            </a:r>
            <a:r>
              <a:rPr lang="en-US" sz="4800" spc="300" dirty="0" err="1">
                <a:latin typeface="+mn-lt"/>
                <a:ea typeface="+mn-ea"/>
              </a:rPr>
              <a:t>Sanitarias</a:t>
            </a:r>
            <a:r>
              <a:rPr lang="en-US" sz="4800" spc="300" dirty="0">
                <a:latin typeface="+mn-lt"/>
                <a:ea typeface="+mn-ea"/>
              </a:rPr>
              <a:t> y </a:t>
            </a:r>
            <a:r>
              <a:rPr lang="en-US" sz="4800" spc="300" dirty="0" err="1">
                <a:latin typeface="+mn-lt"/>
                <a:ea typeface="+mn-ea"/>
              </a:rPr>
              <a:t>Fitosanitarias</a:t>
            </a:r>
            <a:r>
              <a:rPr lang="en-US" sz="4800" spc="300" dirty="0">
                <a:latin typeface="+mn-lt"/>
                <a:ea typeface="+mn-ea"/>
              </a:rPr>
              <a:t>.</a:t>
            </a:r>
          </a:p>
          <a:p>
            <a:pPr marL="514350" lvl="1" eaLnBrk="1" hangingPunct="1">
              <a:lnSpc>
                <a:spcPct val="120000"/>
              </a:lnSpc>
              <a:spcAft>
                <a:spcPts val="600"/>
              </a:spcAft>
              <a:buClr>
                <a:srgbClr val="00586E"/>
              </a:buClr>
              <a:buSzPct val="100000"/>
            </a:pPr>
            <a:r>
              <a:rPr lang="es-CL" sz="4800" spc="300" dirty="0">
                <a:latin typeface="+mn-lt"/>
                <a:ea typeface="+mn-ea"/>
              </a:rPr>
              <a:t>Obstáculos Técnicos al Comercio</a:t>
            </a:r>
            <a:r>
              <a:rPr lang="en-US" sz="4800" spc="300" dirty="0">
                <a:latin typeface="+mn-lt"/>
                <a:ea typeface="+mn-ea"/>
              </a:rPr>
              <a:t>.</a:t>
            </a:r>
          </a:p>
          <a:p>
            <a:pPr marL="514350" lvl="1" eaLnBrk="1" hangingPunct="1">
              <a:lnSpc>
                <a:spcPct val="120000"/>
              </a:lnSpc>
              <a:spcAft>
                <a:spcPts val="600"/>
              </a:spcAft>
              <a:buClr>
                <a:srgbClr val="00586E"/>
              </a:buClr>
              <a:buSzPct val="100000"/>
            </a:pPr>
            <a:r>
              <a:rPr lang="en-US" sz="4800" spc="300" dirty="0">
                <a:latin typeface="+mn-lt"/>
                <a:ea typeface="+mn-ea"/>
              </a:rPr>
              <a:t>Comercio de </a:t>
            </a:r>
            <a:r>
              <a:rPr lang="en-US" sz="4800" spc="300" dirty="0" err="1">
                <a:latin typeface="+mn-lt"/>
                <a:ea typeface="+mn-ea"/>
              </a:rPr>
              <a:t>Servicios</a:t>
            </a:r>
            <a:r>
              <a:rPr lang="en-US" sz="4800" spc="300" dirty="0">
                <a:latin typeface="+mn-lt"/>
                <a:ea typeface="+mn-ea"/>
              </a:rPr>
              <a:t>.</a:t>
            </a:r>
          </a:p>
          <a:p>
            <a:pPr marL="514350" lvl="1" eaLnBrk="1" hangingPunct="1">
              <a:lnSpc>
                <a:spcPct val="120000"/>
              </a:lnSpc>
              <a:spcAft>
                <a:spcPts val="600"/>
              </a:spcAft>
              <a:buClr>
                <a:srgbClr val="00586E"/>
              </a:buClr>
              <a:buSzPct val="100000"/>
            </a:pPr>
            <a:r>
              <a:rPr lang="en-US" sz="4800" spc="300" dirty="0" err="1">
                <a:latin typeface="+mn-lt"/>
                <a:ea typeface="+mn-ea"/>
              </a:rPr>
              <a:t>Compras</a:t>
            </a:r>
            <a:r>
              <a:rPr lang="en-US" sz="4800" spc="300" dirty="0">
                <a:latin typeface="+mn-lt"/>
                <a:ea typeface="+mn-ea"/>
              </a:rPr>
              <a:t> </a:t>
            </a:r>
            <a:r>
              <a:rPr lang="en-US" sz="4800" spc="300" dirty="0" err="1">
                <a:latin typeface="+mn-lt"/>
                <a:ea typeface="+mn-ea"/>
              </a:rPr>
              <a:t>Públicas</a:t>
            </a:r>
            <a:r>
              <a:rPr lang="en-US" sz="4800" spc="300" dirty="0">
                <a:latin typeface="+mn-lt"/>
                <a:ea typeface="+mn-ea"/>
              </a:rPr>
              <a:t>.</a:t>
            </a:r>
          </a:p>
          <a:p>
            <a:pPr marL="514350" lvl="1" eaLnBrk="1" hangingPunct="1">
              <a:lnSpc>
                <a:spcPct val="120000"/>
              </a:lnSpc>
              <a:spcAft>
                <a:spcPts val="600"/>
              </a:spcAft>
              <a:buClr>
                <a:srgbClr val="00586E"/>
              </a:buClr>
              <a:buSzPct val="100000"/>
            </a:pPr>
            <a:r>
              <a:rPr lang="en-US" sz="4800" spc="300" dirty="0" err="1">
                <a:latin typeface="+mn-lt"/>
                <a:ea typeface="+mn-ea"/>
              </a:rPr>
              <a:t>MiPYMES</a:t>
            </a:r>
            <a:r>
              <a:rPr lang="en-US" sz="4800" spc="300" dirty="0">
                <a:latin typeface="+mn-lt"/>
                <a:ea typeface="+mn-ea"/>
              </a:rPr>
              <a:t>.</a:t>
            </a:r>
          </a:p>
          <a:p>
            <a:pPr marL="514350" lvl="1" eaLnBrk="1" hangingPunct="1">
              <a:lnSpc>
                <a:spcPct val="120000"/>
              </a:lnSpc>
              <a:spcAft>
                <a:spcPts val="600"/>
              </a:spcAft>
              <a:buClr>
                <a:srgbClr val="00586E"/>
              </a:buClr>
              <a:buSzPct val="100000"/>
            </a:pPr>
            <a:r>
              <a:rPr lang="en-US" sz="4800" spc="300" dirty="0" err="1">
                <a:latin typeface="+mn-lt"/>
                <a:ea typeface="+mn-ea"/>
              </a:rPr>
              <a:t>Género</a:t>
            </a:r>
            <a:r>
              <a:rPr lang="en-US" sz="4800" spc="300" dirty="0">
                <a:latin typeface="+mn-lt"/>
                <a:ea typeface="+mn-ea"/>
              </a:rPr>
              <a:t>.</a:t>
            </a:r>
          </a:p>
          <a:p>
            <a:pPr marL="514350" lvl="1" eaLnBrk="1" hangingPunct="1">
              <a:lnSpc>
                <a:spcPct val="120000"/>
              </a:lnSpc>
              <a:spcAft>
                <a:spcPts val="600"/>
              </a:spcAft>
              <a:buClr>
                <a:srgbClr val="00586E"/>
              </a:buClr>
              <a:buSzPct val="100000"/>
            </a:pPr>
            <a:r>
              <a:rPr lang="en-US" sz="4800" spc="300" dirty="0" err="1">
                <a:latin typeface="+mn-lt"/>
                <a:ea typeface="+mn-ea"/>
              </a:rPr>
              <a:t>Otros</a:t>
            </a:r>
            <a:r>
              <a:rPr lang="en-US" sz="4800" spc="300" dirty="0">
                <a:latin typeface="+mn-lt"/>
                <a:ea typeface="+mn-ea"/>
              </a:rPr>
              <a:t>.</a:t>
            </a:r>
          </a:p>
          <a:p>
            <a:pPr marL="742950" lvl="1" indent="-228600" eaLnBrk="1" hangingPunct="1">
              <a:lnSpc>
                <a:spcPct val="200000"/>
              </a:lnSpc>
              <a:spcAft>
                <a:spcPts val="600"/>
              </a:spcAft>
              <a:buClr>
                <a:srgbClr val="8D0C4A"/>
              </a:buClr>
              <a:buSzPct val="200000"/>
              <a:buFont typeface="Arial" panose="020B0604020202020204" pitchFamily="34" charset="0"/>
              <a:buChar char="•"/>
            </a:pPr>
            <a:endParaRPr lang="en-US" sz="1400" spc="300" dirty="0">
              <a:latin typeface="+mn-lt"/>
              <a:ea typeface="+mn-ea"/>
            </a:endParaRPr>
          </a:p>
        </p:txBody>
      </p:sp>
      <p:pic>
        <p:nvPicPr>
          <p:cNvPr id="5" name="Imagen 4">
            <a:extLst>
              <a:ext uri="{FF2B5EF4-FFF2-40B4-BE49-F238E27FC236}">
                <a16:creationId xmlns:a16="http://schemas.microsoft.com/office/drawing/2014/main" xmlns="" id="{269DF852-6483-4EBB-A175-1A518CAC40B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429" r="25530"/>
          <a:stretch/>
        </p:blipFill>
        <p:spPr>
          <a:xfrm>
            <a:off x="4882393" y="10"/>
            <a:ext cx="4261606" cy="51434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uadroTexto 2">
            <a:extLst>
              <a:ext uri="{FF2B5EF4-FFF2-40B4-BE49-F238E27FC236}">
                <a16:creationId xmlns:a16="http://schemas.microsoft.com/office/drawing/2014/main" xmlns="" id="{9B15C9F4-41C7-4DCA-B0EF-0DB268B6854B}"/>
              </a:ext>
            </a:extLst>
          </p:cNvPr>
          <p:cNvSpPr txBox="1"/>
          <p:nvPr/>
        </p:nvSpPr>
        <p:spPr>
          <a:xfrm>
            <a:off x="491490" y="839459"/>
            <a:ext cx="4501690" cy="923330"/>
          </a:xfrm>
          <a:prstGeom prst="rect">
            <a:avLst/>
          </a:prstGeom>
          <a:noFill/>
        </p:spPr>
        <p:txBody>
          <a:bodyPr wrap="square" rtlCol="0">
            <a:spAutoFit/>
          </a:bodyPr>
          <a:lstStyle/>
          <a:p>
            <a:pPr>
              <a:spcAft>
                <a:spcPts val="600"/>
              </a:spcAft>
            </a:pPr>
            <a:r>
              <a:rPr lang="es-CL" b="1" dirty="0">
                <a:solidFill>
                  <a:srgbClr val="00586E"/>
                </a:solidFill>
              </a:rPr>
              <a:t>TABLA DE CONTENIDOS </a:t>
            </a:r>
            <a:r>
              <a:rPr lang="es-CL" dirty="0">
                <a:solidFill>
                  <a:srgbClr val="00586E"/>
                </a:solidFill>
              </a:rPr>
              <a:t/>
            </a:r>
            <a:br>
              <a:rPr lang="es-CL" dirty="0">
                <a:solidFill>
                  <a:srgbClr val="00586E"/>
                </a:solidFill>
              </a:rPr>
            </a:br>
            <a:r>
              <a:rPr lang="es-CL" b="1" dirty="0">
                <a:solidFill>
                  <a:srgbClr val="00586E"/>
                </a:solidFill>
              </a:rPr>
              <a:t>ACUERDO DE LIBRE COMERCIO CHILE-BRASIL</a:t>
            </a:r>
            <a:r>
              <a:rPr lang="es-CL" dirty="0">
                <a:solidFill>
                  <a:srgbClr val="00586E"/>
                </a:solidFill>
              </a:rPr>
              <a:t/>
            </a:r>
            <a:br>
              <a:rPr lang="es-CL" dirty="0">
                <a:solidFill>
                  <a:srgbClr val="00586E"/>
                </a:solidFill>
              </a:rPr>
            </a:br>
            <a:endParaRPr lang="es-CL" dirty="0">
              <a:solidFill>
                <a:srgbClr val="00586E"/>
              </a:solidFill>
            </a:endParaRPr>
          </a:p>
        </p:txBody>
      </p:sp>
      <p:sp>
        <p:nvSpPr>
          <p:cNvPr id="8" name="Rectángulo 7">
            <a:extLst>
              <a:ext uri="{FF2B5EF4-FFF2-40B4-BE49-F238E27FC236}">
                <a16:creationId xmlns:a16="http://schemas.microsoft.com/office/drawing/2014/main" xmlns="" id="{1F88EF98-1FB7-46EE-92CC-D59DAAA39FDC}"/>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latin typeface="Bahnschrift Light" panose="020B0502040204020203" pitchFamily="34" charset="0"/>
                <a:ea typeface="Calibri" charset="0"/>
                <a:cs typeface="Calibri" charset="0"/>
              </a:rPr>
              <a:t>SUBREI</a:t>
            </a:r>
          </a:p>
        </p:txBody>
      </p:sp>
      <p:pic>
        <p:nvPicPr>
          <p:cNvPr id="9" name="Imagen 8">
            <a:extLst>
              <a:ext uri="{FF2B5EF4-FFF2-40B4-BE49-F238E27FC236}">
                <a16:creationId xmlns:a16="http://schemas.microsoft.com/office/drawing/2014/main" xmlns="" id="{9FCC673D-5730-46A6-9E24-0880B2C70F86}"/>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228539683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53CA2FE4-68E2-4423-9FB5-18F1A222852F}"/>
              </a:ext>
            </a:extLst>
          </p:cNvPr>
          <p:cNvSpPr/>
          <p:nvPr/>
        </p:nvSpPr>
        <p:spPr>
          <a:xfrm>
            <a:off x="6935460" y="452391"/>
            <a:ext cx="2612577" cy="4742121"/>
          </a:xfrm>
          <a:prstGeom prst="rect">
            <a:avLst/>
          </a:prstGeom>
          <a:solidFill>
            <a:srgbClr val="F9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 name="Imagen 2">
            <a:extLst>
              <a:ext uri="{FF2B5EF4-FFF2-40B4-BE49-F238E27FC236}">
                <a16:creationId xmlns:a16="http://schemas.microsoft.com/office/drawing/2014/main" xmlns="" id="{304E78C6-AFC3-473A-A3BF-B6499B02888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164" t="18503" r="-2164" b="-1826"/>
          <a:stretch/>
        </p:blipFill>
        <p:spPr>
          <a:xfrm>
            <a:off x="-5237" y="572161"/>
            <a:ext cx="8386339" cy="4742121"/>
          </a:xfrm>
          <a:prstGeom prst="rect">
            <a:avLst/>
          </a:prstGeom>
        </p:spPr>
      </p:pic>
      <p:sp>
        <p:nvSpPr>
          <p:cNvPr id="7" name="Rectángulo 6">
            <a:extLst>
              <a:ext uri="{FF2B5EF4-FFF2-40B4-BE49-F238E27FC236}">
                <a16:creationId xmlns:a16="http://schemas.microsoft.com/office/drawing/2014/main" xmlns="" id="{4D7E6188-AA7C-4F18-94B3-01A443F72E90}"/>
              </a:ext>
            </a:extLst>
          </p:cNvPr>
          <p:cNvSpPr/>
          <p:nvPr/>
        </p:nvSpPr>
        <p:spPr>
          <a:xfrm>
            <a:off x="4858554" y="2035234"/>
            <a:ext cx="4153812" cy="2954655"/>
          </a:xfrm>
          <a:prstGeom prst="rect">
            <a:avLst/>
          </a:prstGeom>
        </p:spPr>
        <p:txBody>
          <a:bodyPr wrap="square">
            <a:spAutoFit/>
          </a:bodyPr>
          <a:lstStyle/>
          <a:p>
            <a:pPr>
              <a:spcAft>
                <a:spcPts val="1200"/>
              </a:spcAft>
              <a:buClr>
                <a:srgbClr val="0070C0"/>
              </a:buClr>
            </a:pPr>
            <a:r>
              <a:rPr lang="es-MX" sz="1600" b="1" dirty="0"/>
              <a:t>Permite la participación de proveedores chilenos de bienes y servicios, en el mercado público mas grande de Latinoamérica</a:t>
            </a:r>
            <a:r>
              <a:rPr lang="es-MX" sz="1600" dirty="0">
                <a:solidFill>
                  <a:prstClr val="black">
                    <a:lumMod val="75000"/>
                    <a:lumOff val="25000"/>
                  </a:prstClr>
                </a:solidFill>
              </a:rPr>
              <a:t>, en condiciones de igualdad respecto de proveedores locales, sin necesidad de establecerse comercialmente en el territorio de ese país.</a:t>
            </a:r>
          </a:p>
          <a:p>
            <a:pPr>
              <a:spcAft>
                <a:spcPts val="1200"/>
              </a:spcAft>
              <a:buClr>
                <a:srgbClr val="0070C0"/>
              </a:buClr>
            </a:pPr>
            <a:r>
              <a:rPr lang="es-MX" sz="1600" dirty="0">
                <a:solidFill>
                  <a:prstClr val="black">
                    <a:lumMod val="75000"/>
                    <a:lumOff val="25000"/>
                  </a:prstClr>
                </a:solidFill>
              </a:rPr>
              <a:t>Establece Disposiciones que reconocen la importancia de las Pymes y promueve su participación en los mercados públicos de ambos países.</a:t>
            </a:r>
            <a:endParaRPr lang="es-CL" sz="1600" dirty="0">
              <a:solidFill>
                <a:prstClr val="black">
                  <a:lumMod val="75000"/>
                  <a:lumOff val="25000"/>
                </a:prstClr>
              </a:solidFill>
            </a:endParaRPr>
          </a:p>
        </p:txBody>
      </p:sp>
      <p:sp>
        <p:nvSpPr>
          <p:cNvPr id="15" name="Rectángulo 14">
            <a:extLst>
              <a:ext uri="{FF2B5EF4-FFF2-40B4-BE49-F238E27FC236}">
                <a16:creationId xmlns:a16="http://schemas.microsoft.com/office/drawing/2014/main" xmlns="" id="{3F779EB4-7650-4E1D-8C8B-7A64870EA5C5}"/>
              </a:ext>
            </a:extLst>
          </p:cNvPr>
          <p:cNvSpPr/>
          <p:nvPr/>
        </p:nvSpPr>
        <p:spPr>
          <a:xfrm>
            <a:off x="-1" y="-3714"/>
            <a:ext cx="9230061" cy="575875"/>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ángulo 1">
            <a:extLst>
              <a:ext uri="{FF2B5EF4-FFF2-40B4-BE49-F238E27FC236}">
                <a16:creationId xmlns:a16="http://schemas.microsoft.com/office/drawing/2014/main" xmlns="" id="{BE0E36B8-3582-4752-8C64-EF2542613596}"/>
              </a:ext>
            </a:extLst>
          </p:cNvPr>
          <p:cNvSpPr>
            <a:spLocks noChangeArrowheads="1"/>
          </p:cNvSpPr>
          <p:nvPr/>
        </p:nvSpPr>
        <p:spPr bwMode="auto">
          <a:xfrm>
            <a:off x="205554" y="138459"/>
            <a:ext cx="3064038" cy="341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defRPr/>
            </a:pPr>
            <a:r>
              <a:rPr lang="es-ES_tradnl" sz="1600" b="1" dirty="0">
                <a:solidFill>
                  <a:schemeClr val="bg1"/>
                </a:solidFill>
              </a:rPr>
              <a:t>| </a:t>
            </a:r>
            <a:r>
              <a:rPr lang="es-ES_tradnl" sz="1800" b="1" dirty="0">
                <a:solidFill>
                  <a:schemeClr val="bg1"/>
                </a:solidFill>
              </a:rPr>
              <a:t>COMPRAS PÚBLICAS</a:t>
            </a:r>
            <a:endParaRPr lang="es-MX" sz="1800" b="1" dirty="0">
              <a:solidFill>
                <a:schemeClr val="bg1"/>
              </a:solidFill>
            </a:endParaRPr>
          </a:p>
        </p:txBody>
      </p:sp>
      <p:sp>
        <p:nvSpPr>
          <p:cNvPr id="6" name="Rectángulo 5">
            <a:extLst>
              <a:ext uri="{FF2B5EF4-FFF2-40B4-BE49-F238E27FC236}">
                <a16:creationId xmlns:a16="http://schemas.microsoft.com/office/drawing/2014/main" xmlns="" id="{48B5E79F-3CDE-4FB2-A57C-AB3D43470ACD}"/>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8" name="Imagen 7">
            <a:extLst>
              <a:ext uri="{FF2B5EF4-FFF2-40B4-BE49-F238E27FC236}">
                <a16:creationId xmlns:a16="http://schemas.microsoft.com/office/drawing/2014/main" xmlns="" id="{833EE9FB-44E3-434A-93FA-805F6DCB12E6}"/>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1015248262"/>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CF1E268C-E1E1-4F0F-9926-3E2EA1237AF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76270"/>
            <a:ext cx="9155395" cy="5718924"/>
          </a:xfrm>
          <a:prstGeom prst="rect">
            <a:avLst/>
          </a:prstGeom>
        </p:spPr>
      </p:pic>
      <p:sp>
        <p:nvSpPr>
          <p:cNvPr id="9" name="Rectángulo 8">
            <a:extLst>
              <a:ext uri="{FF2B5EF4-FFF2-40B4-BE49-F238E27FC236}">
                <a16:creationId xmlns:a16="http://schemas.microsoft.com/office/drawing/2014/main" xmlns="" id="{80D96286-93E2-4F03-82CD-3A4DD6343D0B}"/>
              </a:ext>
            </a:extLst>
          </p:cNvPr>
          <p:cNvSpPr/>
          <p:nvPr/>
        </p:nvSpPr>
        <p:spPr>
          <a:xfrm>
            <a:off x="4210051" y="835618"/>
            <a:ext cx="4572000" cy="1902601"/>
          </a:xfrm>
          <a:prstGeom prst="rect">
            <a:avLst/>
          </a:prstGeom>
          <a:solidFill>
            <a:srgbClr val="005878"/>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xmlns="" id="{FA491F22-213D-404D-B4A1-B8EB8131E812}"/>
              </a:ext>
            </a:extLst>
          </p:cNvPr>
          <p:cNvSpPr/>
          <p:nvPr/>
        </p:nvSpPr>
        <p:spPr>
          <a:xfrm>
            <a:off x="0" y="-3714"/>
            <a:ext cx="9144000" cy="575875"/>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ángulo 11">
            <a:extLst>
              <a:ext uri="{FF2B5EF4-FFF2-40B4-BE49-F238E27FC236}">
                <a16:creationId xmlns:a16="http://schemas.microsoft.com/office/drawing/2014/main" xmlns="" id="{64B15561-F078-4E39-BD72-F72A312413AE}"/>
              </a:ext>
            </a:extLst>
          </p:cNvPr>
          <p:cNvSpPr/>
          <p:nvPr/>
        </p:nvSpPr>
        <p:spPr>
          <a:xfrm>
            <a:off x="4438135" y="1047869"/>
            <a:ext cx="4089177" cy="1985159"/>
          </a:xfrm>
          <a:prstGeom prst="rect">
            <a:avLst/>
          </a:prstGeom>
        </p:spPr>
        <p:txBody>
          <a:bodyPr wrap="square">
            <a:spAutoFit/>
          </a:bodyPr>
          <a:lstStyle/>
          <a:p>
            <a:pPr marL="285750" indent="-285750" algn="just">
              <a:spcAft>
                <a:spcPts val="900"/>
              </a:spcAft>
              <a:buClr>
                <a:schemeClr val="bg1"/>
              </a:buClr>
              <a:buFont typeface="Courier New" panose="02070309020205020404" pitchFamily="49" charset="0"/>
              <a:buChar char="o"/>
            </a:pPr>
            <a:r>
              <a:rPr lang="es-MX" dirty="0">
                <a:solidFill>
                  <a:schemeClr val="bg1"/>
                </a:solidFill>
              </a:rPr>
              <a:t>Por primera vez en un ALC de Chile.</a:t>
            </a:r>
          </a:p>
          <a:p>
            <a:pPr marL="285750" indent="-285750" algn="just">
              <a:spcAft>
                <a:spcPts val="900"/>
              </a:spcAft>
              <a:buClr>
                <a:schemeClr val="bg1"/>
              </a:buClr>
              <a:buFont typeface="Courier New" panose="02070309020205020404" pitchFamily="49" charset="0"/>
              <a:buChar char="o"/>
            </a:pPr>
            <a:r>
              <a:rPr lang="es-MX" dirty="0">
                <a:solidFill>
                  <a:schemeClr val="bg1"/>
                </a:solidFill>
              </a:rPr>
              <a:t>Permitirá nuevas oportunidades de negocio para las MIPYME, con la articulación de encadenamientos productivos.</a:t>
            </a:r>
            <a:endParaRPr lang="es-CL" dirty="0">
              <a:solidFill>
                <a:schemeClr val="bg1"/>
              </a:solidFill>
            </a:endParaRPr>
          </a:p>
          <a:p>
            <a:pPr algn="just">
              <a:spcAft>
                <a:spcPts val="900"/>
              </a:spcAft>
              <a:buClr>
                <a:srgbClr val="0070C0"/>
              </a:buClr>
            </a:pPr>
            <a:endParaRPr lang="es-CL" dirty="0">
              <a:solidFill>
                <a:schemeClr val="bg1"/>
              </a:solidFill>
            </a:endParaRPr>
          </a:p>
        </p:txBody>
      </p:sp>
      <p:sp>
        <p:nvSpPr>
          <p:cNvPr id="16" name="Rectángulo 1">
            <a:extLst>
              <a:ext uri="{FF2B5EF4-FFF2-40B4-BE49-F238E27FC236}">
                <a16:creationId xmlns:a16="http://schemas.microsoft.com/office/drawing/2014/main" xmlns="" id="{BE0E36B8-3582-4752-8C64-EF2542613596}"/>
              </a:ext>
            </a:extLst>
          </p:cNvPr>
          <p:cNvSpPr>
            <a:spLocks noChangeArrowheads="1"/>
          </p:cNvSpPr>
          <p:nvPr/>
        </p:nvSpPr>
        <p:spPr bwMode="auto">
          <a:xfrm>
            <a:off x="198134" y="144569"/>
            <a:ext cx="5415266" cy="313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defRPr/>
            </a:pPr>
            <a:r>
              <a:rPr lang="es-MX" sz="1600" b="1" spc="225" dirty="0">
                <a:solidFill>
                  <a:schemeClr val="bg1"/>
                </a:solidFill>
                <a:cs typeface="Calibri" panose="020F0502020204030204" pitchFamily="34" charset="0"/>
              </a:rPr>
              <a:t> | </a:t>
            </a:r>
            <a:r>
              <a:rPr lang="es-ES_tradnl" sz="1600" b="1" dirty="0">
                <a:solidFill>
                  <a:schemeClr val="bg1"/>
                </a:solidFill>
              </a:rPr>
              <a:t>CADENAS REGIONALES Y GLOBALES DE VALOR</a:t>
            </a:r>
            <a:endParaRPr lang="es-MX" sz="1600" b="1" dirty="0">
              <a:solidFill>
                <a:schemeClr val="bg1"/>
              </a:solidFill>
            </a:endParaRPr>
          </a:p>
        </p:txBody>
      </p:sp>
      <p:sp>
        <p:nvSpPr>
          <p:cNvPr id="7" name="Rectángulo 6">
            <a:extLst>
              <a:ext uri="{FF2B5EF4-FFF2-40B4-BE49-F238E27FC236}">
                <a16:creationId xmlns:a16="http://schemas.microsoft.com/office/drawing/2014/main" xmlns="" id="{DE9DBD44-B4B1-402F-9D9D-69B20C7E7143}"/>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10" name="Imagen 9">
            <a:extLst>
              <a:ext uri="{FF2B5EF4-FFF2-40B4-BE49-F238E27FC236}">
                <a16:creationId xmlns:a16="http://schemas.microsoft.com/office/drawing/2014/main" xmlns="" id="{46D57D36-6348-4552-8093-17F9AE410A75}"/>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311870162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xmlns="" id="{E4B05485-78B4-4084-A3DF-BA9704170FF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00508"/>
            <a:ext cx="9144000" cy="5143500"/>
          </a:xfrm>
          <a:prstGeom prst="rect">
            <a:avLst/>
          </a:prstGeom>
        </p:spPr>
      </p:pic>
      <p:sp>
        <p:nvSpPr>
          <p:cNvPr id="8" name="Rectángulo 7">
            <a:extLst>
              <a:ext uri="{FF2B5EF4-FFF2-40B4-BE49-F238E27FC236}">
                <a16:creationId xmlns:a16="http://schemas.microsoft.com/office/drawing/2014/main" xmlns="" id="{B0F02872-289D-45FE-AF87-D96175473B29}"/>
              </a:ext>
            </a:extLst>
          </p:cNvPr>
          <p:cNvSpPr/>
          <p:nvPr/>
        </p:nvSpPr>
        <p:spPr>
          <a:xfrm>
            <a:off x="743200" y="1481113"/>
            <a:ext cx="8038851" cy="2927114"/>
          </a:xfrm>
          <a:prstGeom prst="rect">
            <a:avLst/>
          </a:prstGeom>
          <a:solidFill>
            <a:srgbClr val="DEEBF7">
              <a:alpha val="60000"/>
            </a:srgbClr>
          </a:solidFill>
          <a:ln>
            <a:solidFill>
              <a:schemeClr val="bg1">
                <a:lumMod val="95000"/>
              </a:schemeClr>
            </a:solidFill>
            <a:prstDash val="sysDash"/>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p:cNvSpPr/>
          <p:nvPr/>
        </p:nvSpPr>
        <p:spPr>
          <a:xfrm>
            <a:off x="207238" y="3642903"/>
            <a:ext cx="8372113" cy="723275"/>
          </a:xfrm>
          <a:prstGeom prst="rect">
            <a:avLst/>
          </a:prstGeom>
        </p:spPr>
        <p:txBody>
          <a:bodyPr wrap="square">
            <a:spAutoFit/>
          </a:bodyPr>
          <a:lstStyle/>
          <a:p>
            <a:pPr>
              <a:spcAft>
                <a:spcPts val="600"/>
              </a:spcAft>
              <a:buClr>
                <a:srgbClr val="008892"/>
              </a:buClr>
              <a:buSzPct val="55000"/>
            </a:pPr>
            <a:r>
              <a:rPr lang="es-CL" b="1" spc="300" dirty="0">
                <a:solidFill>
                  <a:srgbClr val="002060"/>
                </a:solidFill>
              </a:rPr>
              <a:t>            MIPYMES	           COMERCIO Y        </a:t>
            </a:r>
            <a:r>
              <a:rPr lang="es-MX" b="1" spc="300" dirty="0">
                <a:solidFill>
                  <a:srgbClr val="002060"/>
                </a:solidFill>
              </a:rPr>
              <a:t>COOPERACIÓN </a:t>
            </a:r>
            <a:endParaRPr lang="es-CL" b="1" spc="300" dirty="0">
              <a:solidFill>
                <a:srgbClr val="002060"/>
              </a:solidFill>
            </a:endParaRPr>
          </a:p>
          <a:p>
            <a:pPr>
              <a:spcAft>
                <a:spcPts val="600"/>
              </a:spcAft>
              <a:buClr>
                <a:srgbClr val="008892"/>
              </a:buClr>
              <a:buSzPct val="55000"/>
            </a:pPr>
            <a:r>
              <a:rPr lang="es-CL" b="1" spc="300" dirty="0">
                <a:solidFill>
                  <a:srgbClr val="002060"/>
                </a:solidFill>
              </a:rPr>
              <a:t> 				   GÉNERO</a:t>
            </a:r>
          </a:p>
        </p:txBody>
      </p:sp>
      <p:sp>
        <p:nvSpPr>
          <p:cNvPr id="19" name="Rectángulo 18">
            <a:extLst>
              <a:ext uri="{FF2B5EF4-FFF2-40B4-BE49-F238E27FC236}">
                <a16:creationId xmlns:a16="http://schemas.microsoft.com/office/drawing/2014/main" xmlns="" id="{3F9886B8-70D4-4403-A133-A1DA0410BE7A}"/>
              </a:ext>
            </a:extLst>
          </p:cNvPr>
          <p:cNvSpPr/>
          <p:nvPr/>
        </p:nvSpPr>
        <p:spPr>
          <a:xfrm>
            <a:off x="0" y="0"/>
            <a:ext cx="9144000" cy="575875"/>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Rectángulo 1">
            <a:extLst>
              <a:ext uri="{FF2B5EF4-FFF2-40B4-BE49-F238E27FC236}">
                <a16:creationId xmlns:a16="http://schemas.microsoft.com/office/drawing/2014/main" xmlns="" id="{CEA0A937-6400-480D-8580-E555208CAB1B}"/>
              </a:ext>
            </a:extLst>
          </p:cNvPr>
          <p:cNvSpPr>
            <a:spLocks noChangeArrowheads="1"/>
          </p:cNvSpPr>
          <p:nvPr/>
        </p:nvSpPr>
        <p:spPr bwMode="auto">
          <a:xfrm>
            <a:off x="124692" y="129331"/>
            <a:ext cx="4267989" cy="341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defRPr/>
            </a:pPr>
            <a:r>
              <a:rPr lang="es-ES_tradnl" sz="1800" b="1" dirty="0">
                <a:solidFill>
                  <a:schemeClr val="bg1"/>
                </a:solidFill>
              </a:rPr>
              <a:t>| NUEVAS MATERIAS INCLUSIVAS</a:t>
            </a:r>
            <a:endParaRPr lang="es-MX" sz="1800" b="1" dirty="0">
              <a:solidFill>
                <a:schemeClr val="bg1"/>
              </a:solidFill>
            </a:endParaRPr>
          </a:p>
        </p:txBody>
      </p:sp>
      <p:sp>
        <p:nvSpPr>
          <p:cNvPr id="12" name="Rectángulo 11">
            <a:extLst>
              <a:ext uri="{FF2B5EF4-FFF2-40B4-BE49-F238E27FC236}">
                <a16:creationId xmlns:a16="http://schemas.microsoft.com/office/drawing/2014/main" xmlns="" id="{80EA9AD2-F039-4DF1-9D31-CF94C5629589}"/>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13" name="Imagen 12">
            <a:extLst>
              <a:ext uri="{FF2B5EF4-FFF2-40B4-BE49-F238E27FC236}">
                <a16:creationId xmlns:a16="http://schemas.microsoft.com/office/drawing/2014/main" xmlns="" id="{3EC907DC-5550-4330-B840-C5CC32D957F5}"/>
              </a:ext>
            </a:extLst>
          </p:cNvPr>
          <p:cNvPicPr>
            <a:picLocks noChangeAspect="1"/>
          </p:cNvPicPr>
          <p:nvPr/>
        </p:nvPicPr>
        <p:blipFill>
          <a:blip r:embed="rId4"/>
          <a:stretch>
            <a:fillRect/>
          </a:stretch>
        </p:blipFill>
        <p:spPr>
          <a:xfrm>
            <a:off x="7074012" y="0"/>
            <a:ext cx="1600339" cy="68586"/>
          </a:xfrm>
          <a:prstGeom prst="rect">
            <a:avLst/>
          </a:prstGeom>
        </p:spPr>
      </p:pic>
      <p:pic>
        <p:nvPicPr>
          <p:cNvPr id="17" name="Gráfico 16">
            <a:extLst>
              <a:ext uri="{FF2B5EF4-FFF2-40B4-BE49-F238E27FC236}">
                <a16:creationId xmlns:a16="http://schemas.microsoft.com/office/drawing/2014/main" xmlns="" id="{35856B6A-6D27-4612-BE04-A23769C9CF11}"/>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a:off x="4225926" y="1985684"/>
            <a:ext cx="632678" cy="1446120"/>
          </a:xfrm>
          <a:prstGeom prst="rect">
            <a:avLst/>
          </a:prstGeom>
          <a:effectLst>
            <a:outerShdw blurRad="50800" dist="38100" dir="8100000" algn="tr" rotWithShape="0">
              <a:prstClr val="black">
                <a:alpha val="40000"/>
              </a:prstClr>
            </a:outerShdw>
          </a:effectLst>
        </p:spPr>
      </p:pic>
      <p:pic>
        <p:nvPicPr>
          <p:cNvPr id="21" name="Gráfico 20">
            <a:extLst>
              <a:ext uri="{FF2B5EF4-FFF2-40B4-BE49-F238E27FC236}">
                <a16:creationId xmlns:a16="http://schemas.microsoft.com/office/drawing/2014/main" xmlns="" id="{2C806731-72B6-4540-A828-69BB03DF67B8}"/>
              </a:ext>
            </a:extLst>
          </p:cNvPr>
          <p:cNvPicPr>
            <a:picLocks noChangeAspect="1"/>
          </p:cNvPicPr>
          <p:nvPr/>
        </p:nvPicPr>
        <p:blipFill>
          <a:blip r:embed="rId7" cstate="print">
            <a:extLst>
              <a:ext uri="{96DAC541-7B7A-43D3-8B79-37D633B846F1}">
                <asvg:svgBlip xmlns:asvg="http://schemas.microsoft.com/office/drawing/2016/SVG/main" xmlns="" r:embed="rId8"/>
              </a:ext>
            </a:extLst>
          </a:blip>
          <a:stretch>
            <a:fillRect/>
          </a:stretch>
        </p:blipFill>
        <p:spPr>
          <a:xfrm>
            <a:off x="1320809" y="2062831"/>
            <a:ext cx="1353790" cy="1351146"/>
          </a:xfrm>
          <a:prstGeom prst="rect">
            <a:avLst/>
          </a:prstGeom>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xmlns="" id="{0B896C1C-A2D8-4C04-B887-D1D90CDFBF25}"/>
              </a:ext>
            </a:extLst>
          </p:cNvPr>
          <p:cNvPicPr>
            <a:picLocks noChangeAspect="1"/>
          </p:cNvPicPr>
          <p:nvPr/>
        </p:nvPicPr>
        <p:blipFill>
          <a:blip r:embed="rId9" cstate="print">
            <a:biLevel thresh="75000"/>
            <a:extLst>
              <a:ext uri="{28A0092B-C50C-407E-A947-70E740481C1C}">
                <a14:useLocalDpi xmlns:a14="http://schemas.microsoft.com/office/drawing/2010/main" xmlns="" val="0"/>
              </a:ext>
            </a:extLst>
          </a:blip>
          <a:stretch>
            <a:fillRect/>
          </a:stretch>
        </p:blipFill>
        <p:spPr>
          <a:xfrm>
            <a:off x="6336547" y="1950870"/>
            <a:ext cx="1684501" cy="1684501"/>
          </a:xfrm>
          <a:prstGeom prst="rect">
            <a:avLst/>
          </a:prstGeom>
          <a:effectLst>
            <a:outerShdw blurRad="50800" dist="38100" dir="8100000" algn="tr" rotWithShape="0">
              <a:prstClr val="black">
                <a:alpha val="40000"/>
              </a:prstClr>
            </a:outerShdw>
          </a:effectLst>
        </p:spPr>
      </p:pic>
      <p:cxnSp>
        <p:nvCxnSpPr>
          <p:cNvPr id="23" name="Conector recto 22">
            <a:extLst>
              <a:ext uri="{FF2B5EF4-FFF2-40B4-BE49-F238E27FC236}">
                <a16:creationId xmlns:a16="http://schemas.microsoft.com/office/drawing/2014/main" xmlns="" id="{4E22BDDC-4CC8-4C4E-8CE1-4B8B95FD6612}"/>
              </a:ext>
            </a:extLst>
          </p:cNvPr>
          <p:cNvCxnSpPr/>
          <p:nvPr/>
        </p:nvCxnSpPr>
        <p:spPr>
          <a:xfrm>
            <a:off x="3410200" y="2017119"/>
            <a:ext cx="0" cy="1395978"/>
          </a:xfrm>
          <a:prstGeom prst="line">
            <a:avLst/>
          </a:prstGeom>
          <a:ln>
            <a:solidFill>
              <a:schemeClr val="bg1">
                <a:lumMod val="9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xmlns="" id="{D157F665-43DA-4D4C-9DB9-D74AD9FA9C62}"/>
              </a:ext>
            </a:extLst>
          </p:cNvPr>
          <p:cNvCxnSpPr/>
          <p:nvPr/>
        </p:nvCxnSpPr>
        <p:spPr>
          <a:xfrm>
            <a:off x="5759700" y="2017999"/>
            <a:ext cx="0" cy="1395978"/>
          </a:xfrm>
          <a:prstGeom prst="line">
            <a:avLst/>
          </a:prstGeom>
          <a:ln>
            <a:solidFill>
              <a:schemeClr val="bg1">
                <a:lumMod val="9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06911516"/>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100D3D15-E3DD-45AB-9ADB-79B0E7A91F4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3040" r="20729"/>
          <a:stretch/>
        </p:blipFill>
        <p:spPr>
          <a:xfrm>
            <a:off x="0" y="526405"/>
            <a:ext cx="3230710" cy="4663409"/>
          </a:xfrm>
          <a:prstGeom prst="rect">
            <a:avLst/>
          </a:prstGeom>
        </p:spPr>
      </p:pic>
      <p:sp>
        <p:nvSpPr>
          <p:cNvPr id="12" name="Rectángulo 11">
            <a:extLst>
              <a:ext uri="{FF2B5EF4-FFF2-40B4-BE49-F238E27FC236}">
                <a16:creationId xmlns:a16="http://schemas.microsoft.com/office/drawing/2014/main" xmlns="" id="{64B15561-F078-4E39-BD72-F72A312413AE}"/>
              </a:ext>
            </a:extLst>
          </p:cNvPr>
          <p:cNvSpPr/>
          <p:nvPr/>
        </p:nvSpPr>
        <p:spPr>
          <a:xfrm>
            <a:off x="3369800" y="1050112"/>
            <a:ext cx="5539563" cy="3954929"/>
          </a:xfrm>
          <a:prstGeom prst="rect">
            <a:avLst/>
          </a:prstGeom>
        </p:spPr>
        <p:txBody>
          <a:bodyPr wrap="square">
            <a:spAutoFit/>
          </a:bodyPr>
          <a:lstStyle/>
          <a:p>
            <a:pPr algn="just">
              <a:spcAft>
                <a:spcPts val="1200"/>
              </a:spcAft>
              <a:buClr>
                <a:srgbClr val="0070C0"/>
              </a:buClr>
            </a:pPr>
            <a:r>
              <a:rPr lang="es-CL" sz="1700" b="1" dirty="0">
                <a:solidFill>
                  <a:srgbClr val="005998"/>
                </a:solidFill>
              </a:rPr>
              <a:t>Asumen el compromiso de tener leyes que regulen los derechos laborales internacionalmente reconocidos </a:t>
            </a:r>
            <a:r>
              <a:rPr lang="es-CL" sz="1400" dirty="0">
                <a:cs typeface="ＭＳ Ｐゴシック" charset="0"/>
              </a:rPr>
              <a:t>(libertad sindical, libertad de asociación, eliminación del trabajo forzoso y del trabajo infantil, entre otros).</a:t>
            </a:r>
          </a:p>
          <a:p>
            <a:pPr algn="just">
              <a:spcAft>
                <a:spcPts val="1200"/>
              </a:spcAft>
              <a:buClr>
                <a:srgbClr val="0070C0"/>
              </a:buClr>
            </a:pPr>
            <a:r>
              <a:rPr lang="es-MX" sz="1700" b="1" dirty="0">
                <a:solidFill>
                  <a:srgbClr val="005998"/>
                </a:solidFill>
              </a:rPr>
              <a:t>Se comprometen </a:t>
            </a:r>
            <a:r>
              <a:rPr lang="es-MX" sz="1400" dirty="0">
                <a:cs typeface="ＭＳ Ｐゴシック" charset="0"/>
              </a:rPr>
              <a:t>a hacer cumplir su legislación laboral y no derogar u ofrecer derogar la legislación laboral con el fin de promover el  comercio entre las Partes.</a:t>
            </a:r>
            <a:endParaRPr lang="es-CL" sz="1400" dirty="0">
              <a:cs typeface="ＭＳ Ｐゴシック" charset="0"/>
            </a:endParaRPr>
          </a:p>
          <a:p>
            <a:pPr algn="just">
              <a:spcAft>
                <a:spcPts val="1200"/>
              </a:spcAft>
              <a:buClr>
                <a:srgbClr val="0070C0"/>
              </a:buClr>
            </a:pPr>
            <a:r>
              <a:rPr lang="es-CL" sz="1700" b="1" dirty="0">
                <a:solidFill>
                  <a:srgbClr val="005998"/>
                </a:solidFill>
              </a:rPr>
              <a:t>Posee un contenido moderno</a:t>
            </a:r>
            <a:r>
              <a:rPr lang="es-CL" sz="1600" b="1" dirty="0">
                <a:solidFill>
                  <a:srgbClr val="005998"/>
                </a:solidFill>
              </a:rPr>
              <a:t>, </a:t>
            </a:r>
            <a:r>
              <a:rPr lang="es-CL" sz="1400" dirty="0"/>
              <a:t>ya que incorpora disposiciones sobre transparencia y participación de la sociedad civil, así como responsabilidad social corporativa.</a:t>
            </a:r>
          </a:p>
          <a:p>
            <a:pPr algn="just">
              <a:spcAft>
                <a:spcPts val="1200"/>
              </a:spcAft>
              <a:buClr>
                <a:srgbClr val="0070C0"/>
              </a:buClr>
            </a:pPr>
            <a:r>
              <a:rPr lang="es-MX" sz="1700" b="1" dirty="0">
                <a:solidFill>
                  <a:srgbClr val="005998"/>
                </a:solidFill>
              </a:rPr>
              <a:t>Se comprometen </a:t>
            </a:r>
            <a:r>
              <a:rPr lang="es-MX" sz="1400" dirty="0"/>
              <a:t>a cooperar en diversas áreas como Derechos Humanos y empresas, eliminación de la discriminación laboral, trabajadores migratorios y trabajo forzoso, entre otros.</a:t>
            </a:r>
            <a:endParaRPr lang="es-ES_tradnl" sz="1400" dirty="0"/>
          </a:p>
          <a:p>
            <a:pPr algn="just">
              <a:spcAft>
                <a:spcPts val="1200"/>
              </a:spcAft>
              <a:buClr>
                <a:srgbClr val="0070C0"/>
              </a:buClr>
            </a:pPr>
            <a:endParaRPr lang="es-CL" sz="1400" dirty="0">
              <a:solidFill>
                <a:prstClr val="black">
                  <a:lumMod val="75000"/>
                  <a:lumOff val="25000"/>
                </a:prstClr>
              </a:solidFill>
            </a:endParaRPr>
          </a:p>
        </p:txBody>
      </p:sp>
      <p:sp>
        <p:nvSpPr>
          <p:cNvPr id="15" name="Rectángulo 14">
            <a:extLst>
              <a:ext uri="{FF2B5EF4-FFF2-40B4-BE49-F238E27FC236}">
                <a16:creationId xmlns:a16="http://schemas.microsoft.com/office/drawing/2014/main" xmlns="" id="{3F779EB4-7650-4E1D-8C8B-7A64870EA5C5}"/>
              </a:ext>
            </a:extLst>
          </p:cNvPr>
          <p:cNvSpPr/>
          <p:nvPr/>
        </p:nvSpPr>
        <p:spPr>
          <a:xfrm>
            <a:off x="0" y="-3714"/>
            <a:ext cx="9144000" cy="575875"/>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6" name="Rectángulo 1">
            <a:extLst>
              <a:ext uri="{FF2B5EF4-FFF2-40B4-BE49-F238E27FC236}">
                <a16:creationId xmlns:a16="http://schemas.microsoft.com/office/drawing/2014/main" xmlns="" id="{BE0E36B8-3582-4752-8C64-EF2542613596}"/>
              </a:ext>
            </a:extLst>
          </p:cNvPr>
          <p:cNvSpPr>
            <a:spLocks noChangeArrowheads="1"/>
          </p:cNvSpPr>
          <p:nvPr/>
        </p:nvSpPr>
        <p:spPr bwMode="auto">
          <a:xfrm>
            <a:off x="305762" y="138459"/>
            <a:ext cx="3064038" cy="341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defRPr/>
            </a:pPr>
            <a:r>
              <a:rPr lang="es-ES_tradnl" sz="1800" b="1" dirty="0">
                <a:solidFill>
                  <a:prstClr val="white"/>
                </a:solidFill>
              </a:rPr>
              <a:t>| LABORAL</a:t>
            </a:r>
            <a:endParaRPr lang="es-MX" sz="1800" b="1" dirty="0">
              <a:solidFill>
                <a:prstClr val="white"/>
              </a:solidFill>
            </a:endParaRPr>
          </a:p>
        </p:txBody>
      </p:sp>
      <p:sp>
        <p:nvSpPr>
          <p:cNvPr id="7" name="Rectángulo 6">
            <a:extLst>
              <a:ext uri="{FF2B5EF4-FFF2-40B4-BE49-F238E27FC236}">
                <a16:creationId xmlns:a16="http://schemas.microsoft.com/office/drawing/2014/main" xmlns="" id="{779E8615-DBF5-4C72-9E05-0878F7291157}"/>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8" name="Imagen 7">
            <a:extLst>
              <a:ext uri="{FF2B5EF4-FFF2-40B4-BE49-F238E27FC236}">
                <a16:creationId xmlns:a16="http://schemas.microsoft.com/office/drawing/2014/main" xmlns="" id="{E6842A1A-25FE-40D1-9585-06F46DEBABB5}"/>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317906305"/>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xmlns="" id="{64B15561-F078-4E39-BD72-F72A312413AE}"/>
              </a:ext>
            </a:extLst>
          </p:cNvPr>
          <p:cNvSpPr/>
          <p:nvPr/>
        </p:nvSpPr>
        <p:spPr>
          <a:xfrm>
            <a:off x="3344862" y="700531"/>
            <a:ext cx="5433958" cy="4339650"/>
          </a:xfrm>
          <a:prstGeom prst="rect">
            <a:avLst/>
          </a:prstGeom>
        </p:spPr>
        <p:txBody>
          <a:bodyPr wrap="square">
            <a:spAutoFit/>
          </a:bodyPr>
          <a:lstStyle/>
          <a:p>
            <a:pPr algn="just">
              <a:spcAft>
                <a:spcPts val="1200"/>
              </a:spcAft>
              <a:buClr>
                <a:srgbClr val="0070C0"/>
              </a:buClr>
            </a:pPr>
            <a:r>
              <a:rPr lang="es-CL" sz="2000" b="1" dirty="0">
                <a:solidFill>
                  <a:srgbClr val="005998"/>
                </a:solidFill>
              </a:rPr>
              <a:t>Las Partes se comprometen</a:t>
            </a:r>
            <a:r>
              <a:rPr lang="es-CL" b="1" dirty="0">
                <a:solidFill>
                  <a:srgbClr val="005998"/>
                </a:solidFill>
              </a:rPr>
              <a:t>:</a:t>
            </a:r>
          </a:p>
          <a:p>
            <a:pPr marL="285750" indent="-285750" algn="just">
              <a:spcAft>
                <a:spcPts val="1200"/>
              </a:spcAft>
              <a:buClr>
                <a:srgbClr val="0070C0"/>
              </a:buClr>
              <a:buFont typeface="Wingdings" panose="05000000000000000000" pitchFamily="2" charset="2"/>
              <a:buChar char="§"/>
            </a:pPr>
            <a:r>
              <a:rPr lang="es-CL" dirty="0"/>
              <a:t>Promover altos niveles de protección ambiental; así como, </a:t>
            </a:r>
            <a:r>
              <a:rPr lang="es-MX" dirty="0"/>
              <a:t>políticas comerciales y ambientales que se apoyen mutuamente</a:t>
            </a:r>
          </a:p>
          <a:p>
            <a:pPr marL="285750" indent="-285750" algn="just">
              <a:spcAft>
                <a:spcPts val="1200"/>
              </a:spcAft>
              <a:buClr>
                <a:srgbClr val="0070C0"/>
              </a:buClr>
              <a:buFont typeface="Wingdings" panose="05000000000000000000" pitchFamily="2" charset="2"/>
              <a:buChar char="§"/>
            </a:pPr>
            <a:r>
              <a:rPr lang="es-CL" dirty="0"/>
              <a:t>Cumplir su legislación ambiental y a no derogar u ofrecer derogar la normativa ambiental con el fin de promover el comercio entre las Partes.</a:t>
            </a:r>
          </a:p>
          <a:p>
            <a:pPr marL="285750" indent="-285750" algn="just">
              <a:spcAft>
                <a:spcPts val="1200"/>
              </a:spcAft>
              <a:buClr>
                <a:srgbClr val="0070C0"/>
              </a:buClr>
              <a:buFont typeface="Wingdings" panose="05000000000000000000" pitchFamily="2" charset="2"/>
              <a:buChar char="§"/>
            </a:pPr>
            <a:r>
              <a:rPr lang="es-MX" dirty="0"/>
              <a:t>Promueve la participación pública y asegurar el debido proceso de los procedimientos judiciales en la aplicación de sus leyes ambientales</a:t>
            </a:r>
            <a:endParaRPr lang="es-CL" sz="1600" dirty="0">
              <a:solidFill>
                <a:prstClr val="black">
                  <a:lumMod val="75000"/>
                  <a:lumOff val="25000"/>
                </a:prstClr>
              </a:solidFill>
            </a:endParaRPr>
          </a:p>
          <a:p>
            <a:pPr marL="285750" indent="-285750" algn="just">
              <a:spcAft>
                <a:spcPts val="1200"/>
              </a:spcAft>
              <a:buClr>
                <a:srgbClr val="0070C0"/>
              </a:buClr>
              <a:buFont typeface="Wingdings" panose="05000000000000000000" pitchFamily="2" charset="2"/>
              <a:buChar char="§"/>
            </a:pPr>
            <a:r>
              <a:rPr lang="es-MX" dirty="0"/>
              <a:t>Existen otros compromisos en materias como Biodiversidad, Agricultura Sustentable, Forestal, Pesca, Flora y Fauna Silvestre, entre otros.</a:t>
            </a:r>
          </a:p>
        </p:txBody>
      </p:sp>
      <p:sp>
        <p:nvSpPr>
          <p:cNvPr id="15" name="Rectángulo 14">
            <a:extLst>
              <a:ext uri="{FF2B5EF4-FFF2-40B4-BE49-F238E27FC236}">
                <a16:creationId xmlns:a16="http://schemas.microsoft.com/office/drawing/2014/main" xmlns="" id="{3F779EB4-7650-4E1D-8C8B-7A64870EA5C5}"/>
              </a:ext>
            </a:extLst>
          </p:cNvPr>
          <p:cNvSpPr/>
          <p:nvPr/>
        </p:nvSpPr>
        <p:spPr>
          <a:xfrm>
            <a:off x="0" y="-3714"/>
            <a:ext cx="9144000" cy="600926"/>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6" name="Rectángulo 1">
            <a:extLst>
              <a:ext uri="{FF2B5EF4-FFF2-40B4-BE49-F238E27FC236}">
                <a16:creationId xmlns:a16="http://schemas.microsoft.com/office/drawing/2014/main" xmlns="" id="{BE0E36B8-3582-4752-8C64-EF2542613596}"/>
              </a:ext>
            </a:extLst>
          </p:cNvPr>
          <p:cNvSpPr>
            <a:spLocks noChangeArrowheads="1"/>
          </p:cNvSpPr>
          <p:nvPr/>
        </p:nvSpPr>
        <p:spPr bwMode="auto">
          <a:xfrm>
            <a:off x="305761" y="138459"/>
            <a:ext cx="3819671" cy="3416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defRPr/>
            </a:pPr>
            <a:r>
              <a:rPr lang="es-ES_tradnl" sz="1800" b="1" dirty="0">
                <a:solidFill>
                  <a:prstClr val="white"/>
                </a:solidFill>
              </a:rPr>
              <a:t>| COMERCIO Y MEDIO AMBIENTE</a:t>
            </a:r>
            <a:endParaRPr lang="es-MX" sz="1800" b="1" dirty="0">
              <a:solidFill>
                <a:prstClr val="white"/>
              </a:solidFill>
            </a:endParaRPr>
          </a:p>
        </p:txBody>
      </p:sp>
      <p:pic>
        <p:nvPicPr>
          <p:cNvPr id="3" name="Imagen 2">
            <a:extLst>
              <a:ext uri="{FF2B5EF4-FFF2-40B4-BE49-F238E27FC236}">
                <a16:creationId xmlns:a16="http://schemas.microsoft.com/office/drawing/2014/main" xmlns="" id="{0C3AA322-43EE-4FC2-85DF-3A870538897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7161" r="21192" b="11611"/>
          <a:stretch/>
        </p:blipFill>
        <p:spPr>
          <a:xfrm>
            <a:off x="0" y="597212"/>
            <a:ext cx="3213100" cy="4546288"/>
          </a:xfrm>
          <a:prstGeom prst="rect">
            <a:avLst/>
          </a:prstGeom>
        </p:spPr>
      </p:pic>
      <p:sp>
        <p:nvSpPr>
          <p:cNvPr id="7" name="Rectángulo 6">
            <a:extLst>
              <a:ext uri="{FF2B5EF4-FFF2-40B4-BE49-F238E27FC236}">
                <a16:creationId xmlns:a16="http://schemas.microsoft.com/office/drawing/2014/main" xmlns="" id="{22B9552B-CD9D-45EF-8329-4BD15C00FE23}"/>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8" name="Imagen 7">
            <a:extLst>
              <a:ext uri="{FF2B5EF4-FFF2-40B4-BE49-F238E27FC236}">
                <a16:creationId xmlns:a16="http://schemas.microsoft.com/office/drawing/2014/main" xmlns="" id="{7B0ED3CC-0C33-4DD5-AA1B-BA9F590CF3C7}"/>
              </a:ext>
            </a:extLst>
          </p:cNvPr>
          <p:cNvPicPr>
            <a:picLocks noChangeAspect="1"/>
          </p:cNvPicPr>
          <p:nvPr/>
        </p:nvPicPr>
        <p:blipFill>
          <a:blip r:embed="rId4"/>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1949429981"/>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xmlns="" id="{5F73812E-AE8E-4A23-A9DD-AF04783194D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9520" r="2522"/>
          <a:stretch/>
        </p:blipFill>
        <p:spPr>
          <a:xfrm>
            <a:off x="-79022" y="533548"/>
            <a:ext cx="9223022" cy="4745251"/>
          </a:xfrm>
          <a:prstGeom prst="rect">
            <a:avLst/>
          </a:prstGeom>
        </p:spPr>
      </p:pic>
      <p:sp>
        <p:nvSpPr>
          <p:cNvPr id="12" name="Rectángulo 11">
            <a:extLst>
              <a:ext uri="{FF2B5EF4-FFF2-40B4-BE49-F238E27FC236}">
                <a16:creationId xmlns:a16="http://schemas.microsoft.com/office/drawing/2014/main" xmlns="" id="{64B15561-F078-4E39-BD72-F72A312413AE}"/>
              </a:ext>
            </a:extLst>
          </p:cNvPr>
          <p:cNvSpPr/>
          <p:nvPr/>
        </p:nvSpPr>
        <p:spPr>
          <a:xfrm>
            <a:off x="-79022" y="1645617"/>
            <a:ext cx="5482265" cy="2062103"/>
          </a:xfrm>
          <a:prstGeom prst="rect">
            <a:avLst/>
          </a:prstGeom>
          <a:effectLst>
            <a:outerShdw blurRad="50800" dist="38100" dir="8100000" algn="tr" rotWithShape="0">
              <a:prstClr val="black">
                <a:alpha val="40000"/>
              </a:prstClr>
            </a:outerShdw>
          </a:effectLst>
        </p:spPr>
        <p:txBody>
          <a:bodyPr wrap="square">
            <a:spAutoFit/>
          </a:bodyPr>
          <a:lstStyle/>
          <a:p>
            <a:pPr algn="ctr">
              <a:spcAft>
                <a:spcPts val="1200"/>
              </a:spcAft>
              <a:buClr>
                <a:srgbClr val="0070C0"/>
              </a:buClr>
            </a:pPr>
            <a:endParaRPr lang="es-ES_tradnl" sz="2000" b="1" spc="300" dirty="0">
              <a:solidFill>
                <a:srgbClr val="FFC000"/>
              </a:solidFill>
            </a:endParaRPr>
          </a:p>
          <a:p>
            <a:pPr algn="ctr">
              <a:spcAft>
                <a:spcPts val="1200"/>
              </a:spcAft>
              <a:buClr>
                <a:srgbClr val="A50021"/>
              </a:buClr>
              <a:buSzPct val="150000"/>
            </a:pPr>
            <a:r>
              <a:rPr lang="es-ES_tradnl" b="1" spc="300" dirty="0">
                <a:solidFill>
                  <a:srgbClr val="181717"/>
                </a:solidFill>
              </a:rPr>
              <a:t>SOLUCIÓN DE DIFERENCIAS</a:t>
            </a:r>
          </a:p>
          <a:p>
            <a:pPr algn="ctr">
              <a:spcAft>
                <a:spcPts val="1200"/>
              </a:spcAft>
              <a:buClr>
                <a:srgbClr val="A50021"/>
              </a:buClr>
              <a:buSzPct val="150000"/>
            </a:pPr>
            <a:r>
              <a:rPr lang="es-ES_tradnl" b="1" spc="300" dirty="0">
                <a:solidFill>
                  <a:srgbClr val="181717"/>
                </a:solidFill>
              </a:rPr>
              <a:t>TRANSPARENCIA</a:t>
            </a:r>
          </a:p>
          <a:p>
            <a:pPr algn="ctr">
              <a:spcAft>
                <a:spcPts val="1200"/>
              </a:spcAft>
              <a:buClr>
                <a:srgbClr val="A50021"/>
              </a:buClr>
              <a:buSzPct val="150000"/>
            </a:pPr>
            <a:r>
              <a:rPr lang="es-ES_tradnl" b="1" spc="300" dirty="0">
                <a:solidFill>
                  <a:srgbClr val="181717"/>
                </a:solidFill>
              </a:rPr>
              <a:t>ANTICORRUPCIÓN</a:t>
            </a:r>
          </a:p>
          <a:p>
            <a:pPr algn="ctr">
              <a:spcAft>
                <a:spcPts val="1200"/>
              </a:spcAft>
              <a:buClr>
                <a:srgbClr val="0070C0"/>
              </a:buClr>
            </a:pPr>
            <a:endParaRPr lang="es-CL" sz="1400" spc="300" dirty="0">
              <a:solidFill>
                <a:srgbClr val="FFC000"/>
              </a:solidFill>
            </a:endParaRPr>
          </a:p>
        </p:txBody>
      </p:sp>
      <p:sp>
        <p:nvSpPr>
          <p:cNvPr id="15" name="Rectángulo 14">
            <a:extLst>
              <a:ext uri="{FF2B5EF4-FFF2-40B4-BE49-F238E27FC236}">
                <a16:creationId xmlns:a16="http://schemas.microsoft.com/office/drawing/2014/main" xmlns="" id="{3F779EB4-7650-4E1D-8C8B-7A64870EA5C5}"/>
              </a:ext>
            </a:extLst>
          </p:cNvPr>
          <p:cNvSpPr/>
          <p:nvPr/>
        </p:nvSpPr>
        <p:spPr>
          <a:xfrm>
            <a:off x="0" y="-4062"/>
            <a:ext cx="9144000" cy="677162"/>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6" name="Rectángulo 1">
            <a:extLst>
              <a:ext uri="{FF2B5EF4-FFF2-40B4-BE49-F238E27FC236}">
                <a16:creationId xmlns:a16="http://schemas.microsoft.com/office/drawing/2014/main" xmlns="" id="{BE0E36B8-3582-4752-8C64-EF2542613596}"/>
              </a:ext>
            </a:extLst>
          </p:cNvPr>
          <p:cNvSpPr>
            <a:spLocks noChangeArrowheads="1"/>
          </p:cNvSpPr>
          <p:nvPr/>
        </p:nvSpPr>
        <p:spPr bwMode="auto">
          <a:xfrm>
            <a:off x="305762" y="138459"/>
            <a:ext cx="3064038" cy="313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defRPr/>
            </a:pPr>
            <a:r>
              <a:rPr lang="es-ES_tradnl" sz="1600" b="1" dirty="0">
                <a:solidFill>
                  <a:prstClr val="white"/>
                </a:solidFill>
              </a:rPr>
              <a:t>| ASPECTOS INSTITUCIONALES</a:t>
            </a:r>
            <a:endParaRPr lang="es-MX" sz="1600" b="1" dirty="0">
              <a:solidFill>
                <a:prstClr val="white"/>
              </a:solidFill>
            </a:endParaRPr>
          </a:p>
        </p:txBody>
      </p:sp>
    </p:spTree>
    <p:extLst>
      <p:ext uri="{BB962C8B-B14F-4D97-AF65-F5344CB8AC3E}">
        <p14:creationId xmlns:p14="http://schemas.microsoft.com/office/powerpoint/2010/main" xmlns="" val="1960465888"/>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28A0092B-C50C-407E-A947-70E740481C1C}">
                <a14:useLocalDpi xmlns:a14="http://schemas.microsoft.com/office/drawing/2010/main" xmlns="" val="0"/>
              </a:ext>
            </a:extLst>
          </a:blip>
          <a:srcRect l="16876"/>
          <a:stretch/>
        </p:blipFill>
        <p:spPr>
          <a:xfrm>
            <a:off x="-56560" y="266"/>
            <a:ext cx="6415135" cy="5143500"/>
          </a:xfrm>
          <a:prstGeom prst="rect">
            <a:avLst/>
          </a:prstGeom>
        </p:spPr>
      </p:pic>
      <p:sp>
        <p:nvSpPr>
          <p:cNvPr id="24" name="Rectángulo 23"/>
          <p:cNvSpPr/>
          <p:nvPr/>
        </p:nvSpPr>
        <p:spPr>
          <a:xfrm>
            <a:off x="6359339" y="0"/>
            <a:ext cx="2992479" cy="5143500"/>
          </a:xfrm>
          <a:prstGeom prst="rect">
            <a:avLst/>
          </a:prstGeom>
          <a:solidFill>
            <a:srgbClr val="008B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16 CuadroTexto"/>
          <p:cNvSpPr txBox="1"/>
          <p:nvPr/>
        </p:nvSpPr>
        <p:spPr>
          <a:xfrm>
            <a:off x="6455138" y="4777401"/>
            <a:ext cx="2806961" cy="307777"/>
          </a:xfrm>
          <a:prstGeom prst="rect">
            <a:avLst/>
          </a:prstGeom>
          <a:noFill/>
        </p:spPr>
        <p:txBody>
          <a:bodyPr wrap="square" rtlCol="0">
            <a:spAutoFit/>
          </a:bodyPr>
          <a:lstStyle>
            <a:defPPr>
              <a:defRPr lang="es-CL"/>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ctr"/>
            <a:r>
              <a:rPr lang="es-CL" sz="700" dirty="0">
                <a:solidFill>
                  <a:schemeClr val="bg1"/>
                </a:solidFill>
              </a:rPr>
              <a:t>MINISTERIO DE RELACIONES EXTERIORES</a:t>
            </a:r>
            <a:r>
              <a:rPr lang="es-CL" sz="600" dirty="0">
                <a:solidFill>
                  <a:schemeClr val="bg1"/>
                </a:solidFill>
              </a:rPr>
              <a:t/>
            </a:r>
            <a:br>
              <a:rPr lang="es-CL" sz="600" dirty="0">
                <a:solidFill>
                  <a:schemeClr val="bg1"/>
                </a:solidFill>
              </a:rPr>
            </a:br>
            <a:r>
              <a:rPr lang="es-CL" sz="700" dirty="0">
                <a:solidFill>
                  <a:schemeClr val="bg1"/>
                </a:solidFill>
              </a:rPr>
              <a:t>SUBSECRETARÍA DE RELACIONES ECONÓMICAS INTERNACIONALES</a:t>
            </a:r>
            <a:endParaRPr lang="es-ES" sz="700" dirty="0">
              <a:solidFill>
                <a:schemeClr val="bg1"/>
              </a:solidFill>
            </a:endParaRPr>
          </a:p>
        </p:txBody>
      </p:sp>
      <p:sp>
        <p:nvSpPr>
          <p:cNvPr id="15" name="Título 1"/>
          <p:cNvSpPr txBox="1">
            <a:spLocks/>
          </p:cNvSpPr>
          <p:nvPr/>
        </p:nvSpPr>
        <p:spPr bwMode="auto">
          <a:xfrm>
            <a:off x="6866205" y="1454597"/>
            <a:ext cx="1873581" cy="390525"/>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defPPr>
              <a:defRPr lang="es-CL"/>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s-ES_tradnl" altLang="es-CL" sz="3600" b="1" u="none" strike="noStrike" kern="1200" cap="none" spc="0" normalizeH="0" baseline="0" noProof="0" dirty="0">
                <a:ln>
                  <a:noFill/>
                </a:ln>
                <a:solidFill>
                  <a:schemeClr val="bg1"/>
                </a:solidFill>
                <a:effectLst/>
                <a:uLnTx/>
                <a:uFillTx/>
                <a:latin typeface="+mn-lt"/>
                <a:ea typeface="+mn-ea"/>
                <a:cs typeface="+mn-cs"/>
              </a:rPr>
              <a:t>GRACIAS</a:t>
            </a:r>
            <a:endParaRPr kumimoji="0" lang="es-ES_tradnl" altLang="es-CL" sz="3200" b="1" u="none" strike="noStrike" kern="1200" cap="none" spc="0" normalizeH="0" baseline="0" noProof="0" dirty="0">
              <a:ln>
                <a:noFill/>
              </a:ln>
              <a:solidFill>
                <a:schemeClr val="bg1"/>
              </a:solidFill>
              <a:effectLst/>
              <a:uLnTx/>
              <a:uFillTx/>
              <a:latin typeface="+mn-lt"/>
              <a:ea typeface="+mn-ea"/>
              <a:cs typeface="+mn-cs"/>
            </a:endParaRPr>
          </a:p>
        </p:txBody>
      </p:sp>
      <p:cxnSp>
        <p:nvCxnSpPr>
          <p:cNvPr id="16" name="7 Conector recto"/>
          <p:cNvCxnSpPr/>
          <p:nvPr/>
        </p:nvCxnSpPr>
        <p:spPr>
          <a:xfrm>
            <a:off x="6970344" y="1375622"/>
            <a:ext cx="1684382" cy="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12 Conector recto"/>
          <p:cNvCxnSpPr/>
          <p:nvPr/>
        </p:nvCxnSpPr>
        <p:spPr>
          <a:xfrm>
            <a:off x="6970344" y="1995686"/>
            <a:ext cx="1684382" cy="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xmlns="" id="{05D5833E-0C7A-41F3-B69C-639D1A5DB4D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39239"/>
          <a:stretch/>
        </p:blipFill>
        <p:spPr>
          <a:xfrm>
            <a:off x="7317827" y="3827457"/>
            <a:ext cx="989415" cy="799379"/>
          </a:xfrm>
          <a:prstGeom prst="rect">
            <a:avLst/>
          </a:prstGeom>
        </p:spPr>
      </p:pic>
      <p:sp>
        <p:nvSpPr>
          <p:cNvPr id="11" name="Rectángulo 10">
            <a:extLst>
              <a:ext uri="{FF2B5EF4-FFF2-40B4-BE49-F238E27FC236}">
                <a16:creationId xmlns:a16="http://schemas.microsoft.com/office/drawing/2014/main" xmlns="" id="{ED9C72D3-D702-464D-BA7E-C0BC5C0EF429}"/>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14" name="Imagen 13">
            <a:extLst>
              <a:ext uri="{FF2B5EF4-FFF2-40B4-BE49-F238E27FC236}">
                <a16:creationId xmlns:a16="http://schemas.microsoft.com/office/drawing/2014/main" xmlns="" id="{FB35E499-7D57-4C59-85A4-2B303EA77774}"/>
              </a:ext>
            </a:extLst>
          </p:cNvPr>
          <p:cNvPicPr>
            <a:picLocks noChangeAspect="1"/>
          </p:cNvPicPr>
          <p:nvPr/>
        </p:nvPicPr>
        <p:blipFill>
          <a:blip r:embed="rId5"/>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133392101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sostener, parado, hombre, joven&#10;&#10;Descripción generada automáticamente">
            <a:extLst>
              <a:ext uri="{FF2B5EF4-FFF2-40B4-BE49-F238E27FC236}">
                <a16:creationId xmlns:a16="http://schemas.microsoft.com/office/drawing/2014/main" xmlns="" id="{5342E72F-E9F1-4433-86F0-B75844982AC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8247"/>
          <a:stretch/>
        </p:blipFill>
        <p:spPr>
          <a:xfrm>
            <a:off x="0" y="154439"/>
            <a:ext cx="9144000" cy="4989061"/>
          </a:xfrm>
          <a:prstGeom prst="rect">
            <a:avLst/>
          </a:prstGeom>
        </p:spPr>
      </p:pic>
      <p:sp>
        <p:nvSpPr>
          <p:cNvPr id="22" name="Rectángulo 21">
            <a:extLst>
              <a:ext uri="{FF2B5EF4-FFF2-40B4-BE49-F238E27FC236}">
                <a16:creationId xmlns:a16="http://schemas.microsoft.com/office/drawing/2014/main" xmlns="" id="{60FDCF7F-D09D-4896-A435-F3532CDEDB0B}"/>
              </a:ext>
            </a:extLst>
          </p:cNvPr>
          <p:cNvSpPr/>
          <p:nvPr/>
        </p:nvSpPr>
        <p:spPr>
          <a:xfrm>
            <a:off x="0" y="-90709"/>
            <a:ext cx="9144000" cy="5223419"/>
          </a:xfrm>
          <a:prstGeom prst="rect">
            <a:avLst/>
          </a:prstGeom>
          <a:solidFill>
            <a:srgbClr val="222A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p:cNvSpPr/>
          <p:nvPr/>
        </p:nvSpPr>
        <p:spPr>
          <a:xfrm>
            <a:off x="1" y="0"/>
            <a:ext cx="9144001" cy="685800"/>
          </a:xfrm>
          <a:prstGeom prst="rect">
            <a:avLst/>
          </a:prstGeom>
          <a:solidFill>
            <a:srgbClr val="00A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500" spc="75" dirty="0">
                <a:solidFill>
                  <a:schemeClr val="bg1"/>
                </a:solidFill>
                <a:latin typeface="Calibri" pitchFamily="34" charset="0"/>
                <a:cs typeface="Times New Roman" panose="02020603050405020304" pitchFamily="18" charset="0"/>
              </a:rPr>
              <a:t>   IMPORTANCIA DE BRASIL</a:t>
            </a:r>
          </a:p>
        </p:txBody>
      </p:sp>
      <p:sp>
        <p:nvSpPr>
          <p:cNvPr id="25" name="CuadroTexto 24">
            <a:extLst>
              <a:ext uri="{FF2B5EF4-FFF2-40B4-BE49-F238E27FC236}">
                <a16:creationId xmlns:a16="http://schemas.microsoft.com/office/drawing/2014/main" xmlns="" id="{E4028A8F-EE7E-439E-A4AA-551D5E949DA0}"/>
              </a:ext>
            </a:extLst>
          </p:cNvPr>
          <p:cNvSpPr txBox="1"/>
          <p:nvPr/>
        </p:nvSpPr>
        <p:spPr>
          <a:xfrm>
            <a:off x="6378188" y="1145439"/>
            <a:ext cx="2272377" cy="1046440"/>
          </a:xfrm>
          <a:prstGeom prst="rect">
            <a:avLst/>
          </a:prstGeom>
          <a:solidFill>
            <a:srgbClr val="002060"/>
          </a:solidFill>
          <a:effectLst>
            <a:outerShdw blurRad="50800" dist="38100" dir="8100000" algn="tr" rotWithShape="0">
              <a:prstClr val="black">
                <a:alpha val="40000"/>
              </a:prstClr>
            </a:outerShdw>
          </a:effectLst>
        </p:spPr>
        <p:txBody>
          <a:bodyPr wrap="square" rtlCol="0">
            <a:spAutoFit/>
          </a:bodyPr>
          <a:lstStyle/>
          <a:p>
            <a:pPr algn="ctr"/>
            <a:r>
              <a:rPr lang="es-MX" sz="4000" spc="225" dirty="0">
                <a:solidFill>
                  <a:schemeClr val="bg1">
                    <a:lumMod val="95000"/>
                  </a:schemeClr>
                </a:solidFill>
              </a:rPr>
              <a:t>1er</a:t>
            </a:r>
          </a:p>
          <a:p>
            <a:pPr algn="ctr"/>
            <a:r>
              <a:rPr lang="es-MX" sz="1100" cap="small" dirty="0">
                <a:solidFill>
                  <a:prstClr val="white"/>
                </a:solidFill>
              </a:rPr>
              <a:t>Socio Comercial de Chile dentro de Latinoamérica, Año 2019</a:t>
            </a:r>
            <a:endParaRPr lang="es-MX" sz="1100" cap="small" dirty="0">
              <a:solidFill>
                <a:schemeClr val="bg1"/>
              </a:solidFill>
            </a:endParaRPr>
          </a:p>
        </p:txBody>
      </p:sp>
      <p:sp>
        <p:nvSpPr>
          <p:cNvPr id="30" name="CuadroTexto 29">
            <a:extLst>
              <a:ext uri="{FF2B5EF4-FFF2-40B4-BE49-F238E27FC236}">
                <a16:creationId xmlns:a16="http://schemas.microsoft.com/office/drawing/2014/main" xmlns="" id="{3A5709F4-F717-4722-99AC-584D5DE9AE92}"/>
              </a:ext>
            </a:extLst>
          </p:cNvPr>
          <p:cNvSpPr txBox="1"/>
          <p:nvPr/>
        </p:nvSpPr>
        <p:spPr>
          <a:xfrm>
            <a:off x="6372724" y="3243607"/>
            <a:ext cx="2272377" cy="984885"/>
          </a:xfrm>
          <a:prstGeom prst="rect">
            <a:avLst/>
          </a:prstGeom>
          <a:solidFill>
            <a:srgbClr val="002060"/>
          </a:solidFill>
          <a:effectLst>
            <a:outerShdw blurRad="50800" dist="38100" dir="8100000" algn="tr" rotWithShape="0">
              <a:prstClr val="black">
                <a:alpha val="40000"/>
              </a:prstClr>
            </a:outerShdw>
          </a:effectLst>
        </p:spPr>
        <p:txBody>
          <a:bodyPr wrap="square" rtlCol="0">
            <a:spAutoFit/>
          </a:bodyPr>
          <a:lstStyle/>
          <a:p>
            <a:pPr algn="ctr"/>
            <a:r>
              <a:rPr lang="es-MX" sz="3600" spc="225" dirty="0">
                <a:solidFill>
                  <a:schemeClr val="bg1">
                    <a:lumMod val="95000"/>
                  </a:schemeClr>
                </a:solidFill>
              </a:rPr>
              <a:t>3er</a:t>
            </a:r>
          </a:p>
          <a:p>
            <a:pPr algn="ctr"/>
            <a:r>
              <a:rPr lang="es-MX" sz="1100" cap="small" dirty="0">
                <a:solidFill>
                  <a:schemeClr val="bg1"/>
                </a:solidFill>
              </a:rPr>
              <a:t>Origen de las Importaciones Chilenas, Año 2019</a:t>
            </a:r>
          </a:p>
        </p:txBody>
      </p:sp>
      <p:sp>
        <p:nvSpPr>
          <p:cNvPr id="31" name="CuadroTexto 30">
            <a:extLst>
              <a:ext uri="{FF2B5EF4-FFF2-40B4-BE49-F238E27FC236}">
                <a16:creationId xmlns:a16="http://schemas.microsoft.com/office/drawing/2014/main" xmlns="" id="{C07B6F22-89B7-4400-B7E1-C42103A02E4D}"/>
              </a:ext>
            </a:extLst>
          </p:cNvPr>
          <p:cNvSpPr txBox="1"/>
          <p:nvPr/>
        </p:nvSpPr>
        <p:spPr>
          <a:xfrm>
            <a:off x="6378189" y="2227203"/>
            <a:ext cx="2272376" cy="984885"/>
          </a:xfrm>
          <a:prstGeom prst="rect">
            <a:avLst/>
          </a:prstGeom>
          <a:solidFill>
            <a:srgbClr val="002060"/>
          </a:solidFill>
          <a:effectLst>
            <a:outerShdw blurRad="50800" dist="38100" dir="8100000" algn="tr" rotWithShape="0">
              <a:prstClr val="black">
                <a:alpha val="40000"/>
              </a:prstClr>
            </a:outerShdw>
          </a:effectLst>
        </p:spPr>
        <p:txBody>
          <a:bodyPr wrap="square" rtlCol="0">
            <a:spAutoFit/>
          </a:bodyPr>
          <a:lstStyle/>
          <a:p>
            <a:pPr algn="ctr"/>
            <a:r>
              <a:rPr lang="es-MX" sz="3600" spc="225" dirty="0">
                <a:solidFill>
                  <a:schemeClr val="bg1">
                    <a:lumMod val="95000"/>
                  </a:schemeClr>
                </a:solidFill>
              </a:rPr>
              <a:t>5to </a:t>
            </a:r>
          </a:p>
          <a:p>
            <a:pPr algn="ctr"/>
            <a:r>
              <a:rPr lang="es-MX" sz="1100" cap="small" dirty="0">
                <a:solidFill>
                  <a:schemeClr val="bg1"/>
                </a:solidFill>
              </a:rPr>
              <a:t>Destino de las Exportaciones Chilenas, Año 2019</a:t>
            </a:r>
          </a:p>
        </p:txBody>
      </p:sp>
      <p:sp>
        <p:nvSpPr>
          <p:cNvPr id="38" name="Rectángulo 37">
            <a:extLst>
              <a:ext uri="{FF2B5EF4-FFF2-40B4-BE49-F238E27FC236}">
                <a16:creationId xmlns:a16="http://schemas.microsoft.com/office/drawing/2014/main" xmlns="" id="{12426037-C3EF-4BF4-8D18-6BEB1E029822}"/>
              </a:ext>
            </a:extLst>
          </p:cNvPr>
          <p:cNvSpPr/>
          <p:nvPr/>
        </p:nvSpPr>
        <p:spPr>
          <a:xfrm>
            <a:off x="126798" y="4874148"/>
            <a:ext cx="3429000" cy="184666"/>
          </a:xfrm>
          <a:prstGeom prst="rect">
            <a:avLst/>
          </a:prstGeom>
        </p:spPr>
        <p:txBody>
          <a:bodyPr>
            <a:spAutoFit/>
          </a:bodyPr>
          <a:lstStyle/>
          <a:p>
            <a:r>
              <a:rPr lang="es-CL" sz="600" dirty="0">
                <a:ea typeface="Calibri" panose="020F0502020204030204" pitchFamily="34" charset="0"/>
                <a:cs typeface="Times New Roman" panose="02020603050405020304" pitchFamily="18" charset="0"/>
              </a:rPr>
              <a:t>Fuente: Departamento de Información Comercial, Dirección de Estudios, SUBREI.</a:t>
            </a:r>
            <a:endParaRPr lang="es-CL" sz="600" dirty="0"/>
          </a:p>
        </p:txBody>
      </p:sp>
      <p:sp>
        <p:nvSpPr>
          <p:cNvPr id="15" name="Rectángulo 14">
            <a:extLst>
              <a:ext uri="{FF2B5EF4-FFF2-40B4-BE49-F238E27FC236}">
                <a16:creationId xmlns:a16="http://schemas.microsoft.com/office/drawing/2014/main" xmlns="" id="{37BF5F9E-E1E6-4B19-B7A4-D982E5994EDB}"/>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16" name="Imagen 15">
            <a:extLst>
              <a:ext uri="{FF2B5EF4-FFF2-40B4-BE49-F238E27FC236}">
                <a16:creationId xmlns:a16="http://schemas.microsoft.com/office/drawing/2014/main" xmlns="" id="{44E83900-BB4F-4448-935D-B8BFD0E8A462}"/>
              </a:ext>
            </a:extLst>
          </p:cNvPr>
          <p:cNvPicPr>
            <a:picLocks noChangeAspect="1"/>
          </p:cNvPicPr>
          <p:nvPr/>
        </p:nvPicPr>
        <p:blipFill>
          <a:blip r:embed="rId4"/>
          <a:stretch>
            <a:fillRect/>
          </a:stretch>
        </p:blipFill>
        <p:spPr>
          <a:xfrm>
            <a:off x="7074012" y="0"/>
            <a:ext cx="1600339" cy="68586"/>
          </a:xfrm>
          <a:prstGeom prst="rect">
            <a:avLst/>
          </a:prstGeom>
        </p:spPr>
      </p:pic>
      <p:sp>
        <p:nvSpPr>
          <p:cNvPr id="17" name="CuadroTexto 16">
            <a:extLst>
              <a:ext uri="{FF2B5EF4-FFF2-40B4-BE49-F238E27FC236}">
                <a16:creationId xmlns:a16="http://schemas.microsoft.com/office/drawing/2014/main" xmlns="" id="{21C57E2D-BC74-4CDC-B441-B35D4B7C2510}"/>
              </a:ext>
            </a:extLst>
          </p:cNvPr>
          <p:cNvSpPr txBox="1"/>
          <p:nvPr/>
        </p:nvSpPr>
        <p:spPr>
          <a:xfrm>
            <a:off x="748147" y="835337"/>
            <a:ext cx="2231721" cy="1046440"/>
          </a:xfrm>
          <a:prstGeom prst="rect">
            <a:avLst/>
          </a:prstGeom>
          <a:solidFill>
            <a:schemeClr val="accent5">
              <a:lumMod val="50000"/>
            </a:schemeClr>
          </a:solidFill>
          <a:effectLst>
            <a:outerShdw blurRad="50800" dist="38100" dir="8100000" algn="tr" rotWithShape="0">
              <a:prstClr val="black">
                <a:alpha val="40000"/>
              </a:prstClr>
            </a:outerShdw>
          </a:effectLst>
        </p:spPr>
        <p:txBody>
          <a:bodyPr wrap="square" rtlCol="0">
            <a:spAutoFit/>
          </a:bodyPr>
          <a:lstStyle/>
          <a:p>
            <a:pPr algn="ctr"/>
            <a:r>
              <a:rPr lang="es-MX" sz="1600" spc="225" dirty="0">
                <a:solidFill>
                  <a:schemeClr val="bg1">
                    <a:lumMod val="95000"/>
                  </a:schemeClr>
                </a:solidFill>
              </a:rPr>
              <a:t>US$</a:t>
            </a:r>
            <a:r>
              <a:rPr lang="es-MX" sz="4000" spc="225" dirty="0">
                <a:solidFill>
                  <a:schemeClr val="bg1">
                    <a:lumMod val="95000"/>
                  </a:schemeClr>
                </a:solidFill>
              </a:rPr>
              <a:t>1.832</a:t>
            </a:r>
          </a:p>
          <a:p>
            <a:pPr algn="ctr"/>
            <a:r>
              <a:rPr lang="es-MX" sz="1100" cap="small" dirty="0">
                <a:solidFill>
                  <a:schemeClr val="bg1"/>
                </a:solidFill>
              </a:rPr>
              <a:t>Mil Millones, PIB año 2019 </a:t>
            </a:r>
          </a:p>
          <a:p>
            <a:pPr algn="ctr"/>
            <a:r>
              <a:rPr lang="es-MX" sz="1100" cap="small" dirty="0">
                <a:solidFill>
                  <a:schemeClr val="bg1"/>
                </a:solidFill>
              </a:rPr>
              <a:t>(ranking 9/195)</a:t>
            </a:r>
            <a:endParaRPr lang="en-US" sz="1000" dirty="0">
              <a:solidFill>
                <a:schemeClr val="bg1">
                  <a:lumMod val="95000"/>
                </a:schemeClr>
              </a:solidFill>
            </a:endParaRPr>
          </a:p>
        </p:txBody>
      </p:sp>
      <p:sp>
        <p:nvSpPr>
          <p:cNvPr id="18" name="CuadroTexto 17">
            <a:extLst>
              <a:ext uri="{FF2B5EF4-FFF2-40B4-BE49-F238E27FC236}">
                <a16:creationId xmlns:a16="http://schemas.microsoft.com/office/drawing/2014/main" xmlns="" id="{3362412A-78B2-425F-BD19-D92AC413BF78}"/>
              </a:ext>
            </a:extLst>
          </p:cNvPr>
          <p:cNvSpPr txBox="1"/>
          <p:nvPr/>
        </p:nvSpPr>
        <p:spPr>
          <a:xfrm>
            <a:off x="748147" y="3689253"/>
            <a:ext cx="2231721" cy="984885"/>
          </a:xfrm>
          <a:prstGeom prst="rect">
            <a:avLst/>
          </a:prstGeom>
          <a:solidFill>
            <a:schemeClr val="accent5">
              <a:lumMod val="50000"/>
            </a:schemeClr>
          </a:solidFill>
          <a:effectLst>
            <a:outerShdw blurRad="50800" dist="38100" dir="8100000" algn="tr" rotWithShape="0">
              <a:prstClr val="black">
                <a:alpha val="40000"/>
              </a:prstClr>
            </a:outerShdw>
          </a:effectLst>
        </p:spPr>
        <p:txBody>
          <a:bodyPr wrap="square" rtlCol="0">
            <a:spAutoFit/>
          </a:bodyPr>
          <a:lstStyle/>
          <a:p>
            <a:pPr algn="ctr"/>
            <a:r>
              <a:rPr lang="es-MX" sz="3600" spc="225" dirty="0">
                <a:solidFill>
                  <a:schemeClr val="bg1">
                    <a:lumMod val="95000"/>
                  </a:schemeClr>
                </a:solidFill>
              </a:rPr>
              <a:t>3%</a:t>
            </a:r>
          </a:p>
          <a:p>
            <a:pPr algn="ctr"/>
            <a:r>
              <a:rPr lang="es-MX" sz="1100" cap="small" dirty="0">
                <a:solidFill>
                  <a:schemeClr val="bg1"/>
                </a:solidFill>
              </a:rPr>
              <a:t>De La Población Mundial, Año 2019</a:t>
            </a:r>
          </a:p>
          <a:p>
            <a:pPr algn="ctr"/>
            <a:r>
              <a:rPr lang="es-MX" sz="1100" cap="small" dirty="0">
                <a:solidFill>
                  <a:schemeClr val="bg1"/>
                </a:solidFill>
              </a:rPr>
              <a:t>210 Millones de Habitantes</a:t>
            </a:r>
          </a:p>
        </p:txBody>
      </p:sp>
      <p:sp>
        <p:nvSpPr>
          <p:cNvPr id="19" name="CuadroTexto 18">
            <a:extLst>
              <a:ext uri="{FF2B5EF4-FFF2-40B4-BE49-F238E27FC236}">
                <a16:creationId xmlns:a16="http://schemas.microsoft.com/office/drawing/2014/main" xmlns="" id="{4E34FE35-1702-4392-A719-FC87C477D65D}"/>
              </a:ext>
            </a:extLst>
          </p:cNvPr>
          <p:cNvSpPr txBox="1"/>
          <p:nvPr/>
        </p:nvSpPr>
        <p:spPr>
          <a:xfrm>
            <a:off x="748147" y="2819734"/>
            <a:ext cx="2231721" cy="815608"/>
          </a:xfrm>
          <a:prstGeom prst="rect">
            <a:avLst/>
          </a:prstGeom>
          <a:solidFill>
            <a:schemeClr val="accent5">
              <a:lumMod val="50000"/>
            </a:schemeClr>
          </a:solidFill>
          <a:effectLst>
            <a:outerShdw blurRad="50800" dist="38100" dir="8100000" algn="tr" rotWithShape="0">
              <a:prstClr val="black">
                <a:alpha val="40000"/>
              </a:prstClr>
            </a:outerShdw>
          </a:effectLst>
        </p:spPr>
        <p:txBody>
          <a:bodyPr wrap="square" rtlCol="0">
            <a:spAutoFit/>
          </a:bodyPr>
          <a:lstStyle/>
          <a:p>
            <a:pPr algn="ctr"/>
            <a:r>
              <a:rPr lang="es-MX" sz="1600" spc="225" dirty="0">
                <a:solidFill>
                  <a:schemeClr val="bg1">
                    <a:lumMod val="95000"/>
                  </a:schemeClr>
                </a:solidFill>
              </a:rPr>
              <a:t>US$</a:t>
            </a:r>
            <a:r>
              <a:rPr lang="es-MX" sz="3600" spc="225" dirty="0">
                <a:solidFill>
                  <a:schemeClr val="bg1">
                    <a:lumMod val="95000"/>
                  </a:schemeClr>
                </a:solidFill>
              </a:rPr>
              <a:t>16.710</a:t>
            </a:r>
          </a:p>
          <a:p>
            <a:pPr algn="ctr"/>
            <a:r>
              <a:rPr lang="es-MX" sz="1100" cap="small" dirty="0">
                <a:solidFill>
                  <a:schemeClr val="bg1"/>
                </a:solidFill>
              </a:rPr>
              <a:t>PIB Per Cápita a PPP 2019</a:t>
            </a:r>
          </a:p>
        </p:txBody>
      </p:sp>
      <p:sp>
        <p:nvSpPr>
          <p:cNvPr id="21" name="CuadroTexto 20">
            <a:extLst>
              <a:ext uri="{FF2B5EF4-FFF2-40B4-BE49-F238E27FC236}">
                <a16:creationId xmlns:a16="http://schemas.microsoft.com/office/drawing/2014/main" xmlns="" id="{3ADBB36B-E8AC-43BD-859C-3A65D5F7B819}"/>
              </a:ext>
            </a:extLst>
          </p:cNvPr>
          <p:cNvSpPr txBox="1"/>
          <p:nvPr/>
        </p:nvSpPr>
        <p:spPr>
          <a:xfrm>
            <a:off x="748147" y="1937986"/>
            <a:ext cx="2231721" cy="815608"/>
          </a:xfrm>
          <a:prstGeom prst="rect">
            <a:avLst/>
          </a:prstGeom>
          <a:solidFill>
            <a:schemeClr val="accent5">
              <a:lumMod val="50000"/>
            </a:schemeClr>
          </a:solidFill>
          <a:effectLst>
            <a:outerShdw blurRad="50800" dist="38100" dir="8100000" algn="tr" rotWithShape="0">
              <a:prstClr val="black">
                <a:alpha val="40000"/>
              </a:prstClr>
            </a:outerShdw>
          </a:effectLst>
        </p:spPr>
        <p:txBody>
          <a:bodyPr wrap="square" rtlCol="0">
            <a:spAutoFit/>
          </a:bodyPr>
          <a:lstStyle/>
          <a:p>
            <a:pPr algn="ctr"/>
            <a:r>
              <a:rPr lang="es-MX" sz="3600" spc="225" dirty="0">
                <a:solidFill>
                  <a:schemeClr val="bg1">
                    <a:lumMod val="95000"/>
                  </a:schemeClr>
                </a:solidFill>
              </a:rPr>
              <a:t>2,1% </a:t>
            </a:r>
          </a:p>
          <a:p>
            <a:pPr algn="ctr"/>
            <a:r>
              <a:rPr lang="es-MX" sz="1100" cap="small" dirty="0">
                <a:solidFill>
                  <a:schemeClr val="bg1"/>
                </a:solidFill>
              </a:rPr>
              <a:t>Del PIB Mundial, año 2019</a:t>
            </a:r>
          </a:p>
        </p:txBody>
      </p:sp>
      <p:sp>
        <p:nvSpPr>
          <p:cNvPr id="23" name="CuadroTexto 22">
            <a:extLst>
              <a:ext uri="{FF2B5EF4-FFF2-40B4-BE49-F238E27FC236}">
                <a16:creationId xmlns:a16="http://schemas.microsoft.com/office/drawing/2014/main" xmlns="" id="{B65FA441-3A56-4FA9-8376-48C192196731}"/>
              </a:ext>
            </a:extLst>
          </p:cNvPr>
          <p:cNvSpPr txBox="1"/>
          <p:nvPr/>
        </p:nvSpPr>
        <p:spPr>
          <a:xfrm>
            <a:off x="3447742" y="2079307"/>
            <a:ext cx="2237590" cy="984885"/>
          </a:xfrm>
          <a:prstGeom prst="rect">
            <a:avLst/>
          </a:prstGeom>
          <a:solidFill>
            <a:srgbClr val="E6AF00"/>
          </a:solidFill>
          <a:effectLst>
            <a:outerShdw blurRad="50800" dist="38100" dir="8100000" algn="tr" rotWithShape="0">
              <a:prstClr val="black">
                <a:alpha val="40000"/>
              </a:prstClr>
            </a:outerShdw>
          </a:effectLst>
        </p:spPr>
        <p:txBody>
          <a:bodyPr wrap="square" rtlCol="0">
            <a:spAutoFit/>
          </a:bodyPr>
          <a:lstStyle/>
          <a:p>
            <a:pPr algn="ctr"/>
            <a:r>
              <a:rPr lang="es-MX" sz="3600" spc="225" dirty="0">
                <a:solidFill>
                  <a:srgbClr val="002060"/>
                </a:solidFill>
              </a:rPr>
              <a:t>4,5%</a:t>
            </a:r>
          </a:p>
          <a:p>
            <a:pPr algn="ctr"/>
            <a:r>
              <a:rPr lang="es-MX" sz="1100" cap="small" dirty="0">
                <a:solidFill>
                  <a:srgbClr val="002060"/>
                </a:solidFill>
              </a:rPr>
              <a:t>De Las exportaciones de Chile </a:t>
            </a:r>
          </a:p>
          <a:p>
            <a:pPr algn="ctr"/>
            <a:r>
              <a:rPr lang="es-MX" sz="1100" cap="small" dirty="0">
                <a:solidFill>
                  <a:srgbClr val="002060"/>
                </a:solidFill>
              </a:rPr>
              <a:t>al mundo (2019)</a:t>
            </a:r>
          </a:p>
        </p:txBody>
      </p:sp>
      <p:sp>
        <p:nvSpPr>
          <p:cNvPr id="20" name="CuadroTexto 19">
            <a:extLst>
              <a:ext uri="{FF2B5EF4-FFF2-40B4-BE49-F238E27FC236}">
                <a16:creationId xmlns:a16="http://schemas.microsoft.com/office/drawing/2014/main" xmlns="" id="{9640F9A5-7EBC-4087-9492-BAFAE2F58450}"/>
              </a:ext>
            </a:extLst>
          </p:cNvPr>
          <p:cNvSpPr txBox="1"/>
          <p:nvPr/>
        </p:nvSpPr>
        <p:spPr>
          <a:xfrm>
            <a:off x="3447742" y="3264202"/>
            <a:ext cx="2237590" cy="984885"/>
          </a:xfrm>
          <a:prstGeom prst="rect">
            <a:avLst/>
          </a:prstGeom>
          <a:solidFill>
            <a:srgbClr val="E6AF00"/>
          </a:solidFill>
          <a:effectLst>
            <a:outerShdw blurRad="50800" dist="38100" dir="8100000" algn="tr" rotWithShape="0">
              <a:prstClr val="black">
                <a:alpha val="40000"/>
              </a:prstClr>
            </a:outerShdw>
          </a:effectLst>
        </p:spPr>
        <p:txBody>
          <a:bodyPr wrap="square" rtlCol="0">
            <a:spAutoFit/>
          </a:bodyPr>
          <a:lstStyle/>
          <a:p>
            <a:pPr algn="ctr"/>
            <a:r>
              <a:rPr lang="es-MX" sz="3600" spc="225" dirty="0">
                <a:solidFill>
                  <a:srgbClr val="002060"/>
                </a:solidFill>
              </a:rPr>
              <a:t>32%</a:t>
            </a:r>
          </a:p>
          <a:p>
            <a:pPr algn="ctr"/>
            <a:r>
              <a:rPr lang="es-MX" sz="1100" cap="small" dirty="0">
                <a:solidFill>
                  <a:srgbClr val="002060"/>
                </a:solidFill>
              </a:rPr>
              <a:t>De Las exportaciones de Chile a América Latina (2019)</a:t>
            </a:r>
          </a:p>
        </p:txBody>
      </p:sp>
    </p:spTree>
    <p:extLst>
      <p:ext uri="{BB962C8B-B14F-4D97-AF65-F5344CB8AC3E}">
        <p14:creationId xmlns:p14="http://schemas.microsoft.com/office/powerpoint/2010/main" xmlns="" val="3732661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xmlns="" id="{D3C62D65-870E-4880-9C4A-4B7D2F37AE6E}"/>
              </a:ext>
            </a:extLst>
          </p:cNvPr>
          <p:cNvSpPr/>
          <p:nvPr/>
        </p:nvSpPr>
        <p:spPr>
          <a:xfrm>
            <a:off x="0" y="0"/>
            <a:ext cx="9144000" cy="602189"/>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5" name="Gráfico 4">
            <a:extLst>
              <a:ext uri="{FF2B5EF4-FFF2-40B4-BE49-F238E27FC236}">
                <a16:creationId xmlns:a16="http://schemas.microsoft.com/office/drawing/2014/main" xmlns="" id="{24445081-B745-4A65-8AEC-9E0E699F8499}"/>
              </a:ext>
            </a:extLst>
          </p:cNvPr>
          <p:cNvGraphicFramePr>
            <a:graphicFrameLocks/>
          </p:cNvGraphicFramePr>
          <p:nvPr>
            <p:extLst>
              <p:ext uri="{D42A27DB-BD31-4B8C-83A1-F6EECF244321}">
                <p14:modId xmlns:p14="http://schemas.microsoft.com/office/powerpoint/2010/main" xmlns="" val="1402236477"/>
              </p:ext>
            </p:extLst>
          </p:nvPr>
        </p:nvGraphicFramePr>
        <p:xfrm>
          <a:off x="395055" y="1267193"/>
          <a:ext cx="4345620" cy="339175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a:extLst>
              <a:ext uri="{FF2B5EF4-FFF2-40B4-BE49-F238E27FC236}">
                <a16:creationId xmlns:a16="http://schemas.microsoft.com/office/drawing/2014/main" xmlns="" id="{B38FF183-1968-4EDA-AD0E-1B3956DD08B1}"/>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7" name="Imagen 6">
            <a:extLst>
              <a:ext uri="{FF2B5EF4-FFF2-40B4-BE49-F238E27FC236}">
                <a16:creationId xmlns:a16="http://schemas.microsoft.com/office/drawing/2014/main" xmlns="" id="{5D00345A-13AC-4508-9185-10E9597E6DF5}"/>
              </a:ext>
            </a:extLst>
          </p:cNvPr>
          <p:cNvPicPr>
            <a:picLocks noChangeAspect="1"/>
          </p:cNvPicPr>
          <p:nvPr/>
        </p:nvPicPr>
        <p:blipFill>
          <a:blip r:embed="rId4"/>
          <a:stretch>
            <a:fillRect/>
          </a:stretch>
        </p:blipFill>
        <p:spPr>
          <a:xfrm>
            <a:off x="7074012" y="0"/>
            <a:ext cx="1600339" cy="68586"/>
          </a:xfrm>
          <a:prstGeom prst="rect">
            <a:avLst/>
          </a:prstGeom>
        </p:spPr>
      </p:pic>
      <p:sp>
        <p:nvSpPr>
          <p:cNvPr id="9" name="CuadroTexto 8">
            <a:extLst>
              <a:ext uri="{FF2B5EF4-FFF2-40B4-BE49-F238E27FC236}">
                <a16:creationId xmlns:a16="http://schemas.microsoft.com/office/drawing/2014/main" xmlns="" id="{0FA36439-2D65-4430-B5F1-29BEE24BB741}"/>
              </a:ext>
            </a:extLst>
          </p:cNvPr>
          <p:cNvSpPr txBox="1"/>
          <p:nvPr/>
        </p:nvSpPr>
        <p:spPr>
          <a:xfrm>
            <a:off x="250450" y="4627"/>
            <a:ext cx="6919600" cy="784830"/>
          </a:xfrm>
          <a:prstGeom prst="rect">
            <a:avLst/>
          </a:prstGeom>
          <a:noFill/>
        </p:spPr>
        <p:txBody>
          <a:bodyPr wrap="square" rtlCol="0">
            <a:spAutoFit/>
          </a:bodyPr>
          <a:lstStyle/>
          <a:p>
            <a:r>
              <a:rPr lang="es-MX" sz="1500" spc="75" dirty="0">
                <a:solidFill>
                  <a:schemeClr val="bg1"/>
                </a:solidFill>
                <a:ea typeface="Calibri" panose="020F0502020204030204" pitchFamily="34" charset="0"/>
                <a:cs typeface="Times New Roman" panose="02020603050405020304" pitchFamily="18" charset="0"/>
              </a:rPr>
              <a:t>BENEFICIOS DE LOS TRATADOS DE LIBRE COMERCIO </a:t>
            </a:r>
          </a:p>
          <a:p>
            <a:r>
              <a:rPr lang="es-CL" sz="1500" cap="all" dirty="0">
                <a:solidFill>
                  <a:schemeClr val="bg1"/>
                </a:solidFill>
              </a:rPr>
              <a:t>Exportaciones a América latina</a:t>
            </a:r>
          </a:p>
          <a:p>
            <a:endParaRPr lang="es-CL" sz="1500" dirty="0">
              <a:solidFill>
                <a:schemeClr val="bg1"/>
              </a:solidFill>
            </a:endParaRPr>
          </a:p>
        </p:txBody>
      </p:sp>
      <p:sp>
        <p:nvSpPr>
          <p:cNvPr id="3" name="CuadroTexto 2">
            <a:extLst>
              <a:ext uri="{FF2B5EF4-FFF2-40B4-BE49-F238E27FC236}">
                <a16:creationId xmlns:a16="http://schemas.microsoft.com/office/drawing/2014/main" xmlns="" id="{B8DD879C-4D57-41B5-A78D-48B1FEE48C61}"/>
              </a:ext>
            </a:extLst>
          </p:cNvPr>
          <p:cNvSpPr txBox="1"/>
          <p:nvPr/>
        </p:nvSpPr>
        <p:spPr>
          <a:xfrm>
            <a:off x="4740675" y="1056203"/>
            <a:ext cx="3262545" cy="369332"/>
          </a:xfrm>
          <a:prstGeom prst="rect">
            <a:avLst/>
          </a:prstGeom>
          <a:noFill/>
        </p:spPr>
        <p:txBody>
          <a:bodyPr wrap="square" rtlCol="0">
            <a:spAutoFit/>
          </a:bodyPr>
          <a:lstStyle/>
          <a:p>
            <a:r>
              <a:rPr lang="es-CL" b="1" dirty="0">
                <a:solidFill>
                  <a:srgbClr val="005878"/>
                </a:solidFill>
              </a:rPr>
              <a:t>En los últimos 60 años:</a:t>
            </a:r>
          </a:p>
        </p:txBody>
      </p:sp>
      <p:sp>
        <p:nvSpPr>
          <p:cNvPr id="10" name="CuadroTexto 9">
            <a:extLst>
              <a:ext uri="{FF2B5EF4-FFF2-40B4-BE49-F238E27FC236}">
                <a16:creationId xmlns:a16="http://schemas.microsoft.com/office/drawing/2014/main" xmlns="" id="{3980107E-8702-480D-9267-892B8704A342}"/>
              </a:ext>
            </a:extLst>
          </p:cNvPr>
          <p:cNvSpPr txBox="1"/>
          <p:nvPr/>
        </p:nvSpPr>
        <p:spPr>
          <a:xfrm>
            <a:off x="5297564" y="2607463"/>
            <a:ext cx="3195961" cy="646331"/>
          </a:xfrm>
          <a:prstGeom prst="rect">
            <a:avLst/>
          </a:prstGeom>
          <a:noFill/>
        </p:spPr>
        <p:txBody>
          <a:bodyPr wrap="square" rtlCol="0">
            <a:spAutoFit/>
          </a:bodyPr>
          <a:lstStyle/>
          <a:p>
            <a:r>
              <a:rPr lang="es-CL" b="1" dirty="0">
                <a:solidFill>
                  <a:srgbClr val="005878"/>
                </a:solidFill>
              </a:rPr>
              <a:t>Los envíos a Brasil se han multiplicado 527 veces.</a:t>
            </a:r>
          </a:p>
        </p:txBody>
      </p:sp>
      <p:sp>
        <p:nvSpPr>
          <p:cNvPr id="11" name="CuadroTexto 10">
            <a:extLst>
              <a:ext uri="{FF2B5EF4-FFF2-40B4-BE49-F238E27FC236}">
                <a16:creationId xmlns:a16="http://schemas.microsoft.com/office/drawing/2014/main" xmlns="" id="{A99F6090-892D-4F00-9C27-EF6801403C2D}"/>
              </a:ext>
            </a:extLst>
          </p:cNvPr>
          <p:cNvSpPr txBox="1"/>
          <p:nvPr/>
        </p:nvSpPr>
        <p:spPr>
          <a:xfrm>
            <a:off x="5297564" y="1689396"/>
            <a:ext cx="3195961" cy="646331"/>
          </a:xfrm>
          <a:prstGeom prst="rect">
            <a:avLst/>
          </a:prstGeom>
          <a:noFill/>
        </p:spPr>
        <p:txBody>
          <a:bodyPr wrap="square" rtlCol="0">
            <a:spAutoFit/>
          </a:bodyPr>
          <a:lstStyle/>
          <a:p>
            <a:r>
              <a:rPr lang="es-CL" dirty="0"/>
              <a:t>Los envíos a América Latina se han multiplicado 262 veces.</a:t>
            </a:r>
          </a:p>
        </p:txBody>
      </p:sp>
      <p:sp>
        <p:nvSpPr>
          <p:cNvPr id="12" name="CuadroTexto 11">
            <a:extLst>
              <a:ext uri="{FF2B5EF4-FFF2-40B4-BE49-F238E27FC236}">
                <a16:creationId xmlns:a16="http://schemas.microsoft.com/office/drawing/2014/main" xmlns="" id="{169FF3EA-34EC-4F5C-A56A-5FB226F9E8C7}"/>
              </a:ext>
            </a:extLst>
          </p:cNvPr>
          <p:cNvSpPr txBox="1"/>
          <p:nvPr/>
        </p:nvSpPr>
        <p:spPr>
          <a:xfrm>
            <a:off x="395055" y="884750"/>
            <a:ext cx="1512311" cy="369330"/>
          </a:xfrm>
          <a:prstGeom prst="rect">
            <a:avLst/>
          </a:prstGeom>
          <a:noFill/>
        </p:spPr>
        <p:txBody>
          <a:bodyPr wrap="square" rtlCol="0">
            <a:spAutoFit/>
          </a:bodyPr>
          <a:lstStyle/>
          <a:p>
            <a:r>
              <a:rPr lang="es-CL" dirty="0"/>
              <a:t>US$ Millones</a:t>
            </a:r>
          </a:p>
        </p:txBody>
      </p:sp>
      <p:sp>
        <p:nvSpPr>
          <p:cNvPr id="13" name="CuadroTexto 12">
            <a:extLst>
              <a:ext uri="{FF2B5EF4-FFF2-40B4-BE49-F238E27FC236}">
                <a16:creationId xmlns:a16="http://schemas.microsoft.com/office/drawing/2014/main" xmlns="" id="{D940817F-D710-4DC2-8993-12D18C23866F}"/>
              </a:ext>
            </a:extLst>
          </p:cNvPr>
          <p:cNvSpPr txBox="1"/>
          <p:nvPr/>
        </p:nvSpPr>
        <p:spPr>
          <a:xfrm>
            <a:off x="5297564" y="3525530"/>
            <a:ext cx="3484487" cy="646331"/>
          </a:xfrm>
          <a:prstGeom prst="rect">
            <a:avLst/>
          </a:prstGeom>
          <a:noFill/>
        </p:spPr>
        <p:txBody>
          <a:bodyPr wrap="square" rtlCol="0">
            <a:spAutoFit/>
          </a:bodyPr>
          <a:lstStyle/>
          <a:p>
            <a:r>
              <a:rPr lang="es-CL" dirty="0"/>
              <a:t>El </a:t>
            </a:r>
            <a:r>
              <a:rPr lang="es-CL" b="1" dirty="0">
                <a:solidFill>
                  <a:srgbClr val="005878"/>
                </a:solidFill>
              </a:rPr>
              <a:t>32%</a:t>
            </a:r>
            <a:r>
              <a:rPr lang="es-CL" dirty="0"/>
              <a:t> de las exportaciones a América Latina </a:t>
            </a:r>
            <a:r>
              <a:rPr lang="es-CL" b="1" dirty="0">
                <a:solidFill>
                  <a:srgbClr val="005878"/>
                </a:solidFill>
              </a:rPr>
              <a:t>se dirigen a Brasil</a:t>
            </a:r>
            <a:r>
              <a:rPr lang="es-CL" dirty="0"/>
              <a:t>.</a:t>
            </a:r>
          </a:p>
        </p:txBody>
      </p:sp>
      <p:sp>
        <p:nvSpPr>
          <p:cNvPr id="2" name="Flecha: a la derecha con muesca 1">
            <a:extLst>
              <a:ext uri="{FF2B5EF4-FFF2-40B4-BE49-F238E27FC236}">
                <a16:creationId xmlns:a16="http://schemas.microsoft.com/office/drawing/2014/main" xmlns="" id="{EE4026CF-ABF3-43CC-B04F-C82D010A60B5}"/>
              </a:ext>
            </a:extLst>
          </p:cNvPr>
          <p:cNvSpPr/>
          <p:nvPr/>
        </p:nvSpPr>
        <p:spPr>
          <a:xfrm>
            <a:off x="4896303" y="1893238"/>
            <a:ext cx="270933" cy="236686"/>
          </a:xfrm>
          <a:prstGeom prst="notchedRightArrow">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Flecha: a la derecha con muesca 13">
            <a:extLst>
              <a:ext uri="{FF2B5EF4-FFF2-40B4-BE49-F238E27FC236}">
                <a16:creationId xmlns:a16="http://schemas.microsoft.com/office/drawing/2014/main" xmlns="" id="{6DAC861F-FC0C-45A6-9A59-9A3873F53B3E}"/>
              </a:ext>
            </a:extLst>
          </p:cNvPr>
          <p:cNvSpPr/>
          <p:nvPr/>
        </p:nvSpPr>
        <p:spPr>
          <a:xfrm>
            <a:off x="4896303" y="2749792"/>
            <a:ext cx="270933" cy="236686"/>
          </a:xfrm>
          <a:prstGeom prst="notchedRightArrow">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Flecha: a la derecha con muesca 14">
            <a:extLst>
              <a:ext uri="{FF2B5EF4-FFF2-40B4-BE49-F238E27FC236}">
                <a16:creationId xmlns:a16="http://schemas.microsoft.com/office/drawing/2014/main" xmlns="" id="{BCC74ECA-CB54-4524-A37E-1CBBE7662855}"/>
              </a:ext>
            </a:extLst>
          </p:cNvPr>
          <p:cNvSpPr/>
          <p:nvPr/>
        </p:nvSpPr>
        <p:spPr>
          <a:xfrm>
            <a:off x="4896303" y="3714882"/>
            <a:ext cx="270933" cy="236686"/>
          </a:xfrm>
          <a:prstGeom prst="notchedRightArrow">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xmlns="" id="{12426037-C3EF-4BF4-8D18-6BEB1E029822}"/>
              </a:ext>
            </a:extLst>
          </p:cNvPr>
          <p:cNvSpPr/>
          <p:nvPr/>
        </p:nvSpPr>
        <p:spPr>
          <a:xfrm>
            <a:off x="521723" y="4786655"/>
            <a:ext cx="4572000" cy="184666"/>
          </a:xfrm>
          <a:prstGeom prst="rect">
            <a:avLst/>
          </a:prstGeom>
        </p:spPr>
        <p:txBody>
          <a:bodyPr>
            <a:spAutoFit/>
          </a:bodyPr>
          <a:lstStyle/>
          <a:p>
            <a:r>
              <a:rPr lang="es-CL" sz="600" dirty="0">
                <a:ea typeface="Calibri" panose="020F0502020204030204" pitchFamily="34" charset="0"/>
                <a:cs typeface="Times New Roman" panose="02020603050405020304" pitchFamily="18" charset="0"/>
              </a:rPr>
              <a:t>Fuente: Departamento de Información Comercial, Dirección de Estudios, SUBREI.</a:t>
            </a:r>
            <a:endParaRPr lang="es-CL" sz="600" dirty="0"/>
          </a:p>
        </p:txBody>
      </p:sp>
    </p:spTree>
    <p:extLst>
      <p:ext uri="{BB962C8B-B14F-4D97-AF65-F5344CB8AC3E}">
        <p14:creationId xmlns:p14="http://schemas.microsoft.com/office/powerpoint/2010/main" xmlns="" val="1201912584"/>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640CC403-49A7-4A85-8DC0-A826730557C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8853" b="7120"/>
          <a:stretch/>
        </p:blipFill>
        <p:spPr>
          <a:xfrm>
            <a:off x="169311" y="966813"/>
            <a:ext cx="2767734" cy="1550827"/>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sp>
        <p:nvSpPr>
          <p:cNvPr id="2" name="Flecha: cheurón 1">
            <a:extLst>
              <a:ext uri="{FF2B5EF4-FFF2-40B4-BE49-F238E27FC236}">
                <a16:creationId xmlns:a16="http://schemas.microsoft.com/office/drawing/2014/main" xmlns="" id="{A33AA565-7D64-4AF0-A927-FFE3037353D1}"/>
              </a:ext>
            </a:extLst>
          </p:cNvPr>
          <p:cNvSpPr/>
          <p:nvPr/>
        </p:nvSpPr>
        <p:spPr>
          <a:xfrm>
            <a:off x="3401956" y="2004614"/>
            <a:ext cx="2442796" cy="369332"/>
          </a:xfrm>
          <a:prstGeom prst="chevron">
            <a:avLst/>
          </a:prstGeom>
          <a:solidFill>
            <a:srgbClr val="0058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8" name="Rectángulo 27">
            <a:extLst>
              <a:ext uri="{FF2B5EF4-FFF2-40B4-BE49-F238E27FC236}">
                <a16:creationId xmlns:a16="http://schemas.microsoft.com/office/drawing/2014/main" xmlns="" id="{6B3ED33B-E228-436B-A4B9-BB9B36383B7D}"/>
              </a:ext>
            </a:extLst>
          </p:cNvPr>
          <p:cNvSpPr/>
          <p:nvPr/>
        </p:nvSpPr>
        <p:spPr>
          <a:xfrm>
            <a:off x="0" y="0"/>
            <a:ext cx="9144000" cy="602189"/>
          </a:xfrm>
          <a:prstGeom prst="rect">
            <a:avLst/>
          </a:prstGeom>
          <a:solidFill>
            <a:srgbClr val="00A4B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6" name="CuadroTexto 55"/>
          <p:cNvSpPr txBox="1"/>
          <p:nvPr/>
        </p:nvSpPr>
        <p:spPr>
          <a:xfrm>
            <a:off x="1867306" y="3875671"/>
            <a:ext cx="1711207" cy="415498"/>
          </a:xfrm>
          <a:prstGeom prst="rect">
            <a:avLst/>
          </a:prstGeom>
          <a:noFill/>
          <a:effectLst/>
        </p:spPr>
        <p:txBody>
          <a:bodyPr wrap="square" rtlCol="0">
            <a:spAutoFit/>
          </a:bodyPr>
          <a:lstStyle/>
          <a:p>
            <a:pPr eaLnBrk="0" fontAlgn="base" hangingPunct="0">
              <a:spcBef>
                <a:spcPct val="0"/>
              </a:spcBef>
              <a:spcAft>
                <a:spcPct val="0"/>
              </a:spcAft>
            </a:pPr>
            <a:r>
              <a:rPr lang="es-MX" sz="1050" dirty="0"/>
              <a:t>Acuerdo de Cooperación y Facilitación de Inversiones</a:t>
            </a:r>
            <a:endParaRPr lang="es-CL" sz="1050" dirty="0"/>
          </a:p>
        </p:txBody>
      </p:sp>
      <p:sp>
        <p:nvSpPr>
          <p:cNvPr id="57" name="CuadroTexto 56"/>
          <p:cNvSpPr txBox="1"/>
          <p:nvPr/>
        </p:nvSpPr>
        <p:spPr>
          <a:xfrm>
            <a:off x="409266" y="3891225"/>
            <a:ext cx="1250399" cy="276999"/>
          </a:xfrm>
          <a:prstGeom prst="rect">
            <a:avLst/>
          </a:prstGeom>
          <a:noFill/>
          <a:effectLst/>
        </p:spPr>
        <p:txBody>
          <a:bodyPr wrap="square" rtlCol="0">
            <a:spAutoFit/>
          </a:bodyPr>
          <a:lstStyle/>
          <a:p>
            <a:pPr algn="ctr" eaLnBrk="0" fontAlgn="base" hangingPunct="0">
              <a:spcBef>
                <a:spcPct val="0"/>
              </a:spcBef>
              <a:spcAft>
                <a:spcPct val="0"/>
              </a:spcAft>
            </a:pPr>
            <a:r>
              <a:rPr lang="es-MX" sz="1200" cap="small" dirty="0"/>
              <a:t>ACE N</a:t>
            </a:r>
            <a:r>
              <a:rPr lang="es-MX" sz="1200" dirty="0">
                <a:sym typeface="Symbol" panose="05050102010706020507" pitchFamily="18" charset="2"/>
              </a:rPr>
              <a:t> 35</a:t>
            </a:r>
            <a:endParaRPr lang="es-CL" sz="1200" cap="small" dirty="0"/>
          </a:p>
        </p:txBody>
      </p:sp>
      <p:sp>
        <p:nvSpPr>
          <p:cNvPr id="66" name="CuadroTexto 65"/>
          <p:cNvSpPr txBox="1"/>
          <p:nvPr/>
        </p:nvSpPr>
        <p:spPr>
          <a:xfrm>
            <a:off x="3637286" y="3875671"/>
            <a:ext cx="1607224" cy="577081"/>
          </a:xfrm>
          <a:prstGeom prst="rect">
            <a:avLst/>
          </a:prstGeom>
          <a:noFill/>
          <a:effectLst/>
        </p:spPr>
        <p:txBody>
          <a:bodyPr wrap="square" rtlCol="0">
            <a:spAutoFit/>
          </a:bodyPr>
          <a:lstStyle/>
          <a:p>
            <a:pPr algn="ctr" eaLnBrk="0" fontAlgn="base" hangingPunct="0">
              <a:spcBef>
                <a:spcPct val="0"/>
              </a:spcBef>
              <a:spcAft>
                <a:spcPct val="0"/>
              </a:spcAft>
            </a:pPr>
            <a:r>
              <a:rPr lang="es-MX" sz="1050" dirty="0"/>
              <a:t>Protocolo de Inversiones en Instituciones Financieras</a:t>
            </a:r>
            <a:endParaRPr lang="es-CL" sz="1050" dirty="0"/>
          </a:p>
        </p:txBody>
      </p:sp>
      <p:sp>
        <p:nvSpPr>
          <p:cNvPr id="67" name="CuadroTexto 66"/>
          <p:cNvSpPr txBox="1"/>
          <p:nvPr/>
        </p:nvSpPr>
        <p:spPr>
          <a:xfrm>
            <a:off x="6849980" y="3829225"/>
            <a:ext cx="1906979" cy="577081"/>
          </a:xfrm>
          <a:prstGeom prst="rect">
            <a:avLst/>
          </a:prstGeom>
          <a:noFill/>
          <a:effectLst/>
        </p:spPr>
        <p:txBody>
          <a:bodyPr wrap="square" rtlCol="0">
            <a:spAutoFit/>
          </a:bodyPr>
          <a:lstStyle/>
          <a:p>
            <a:pPr algn="ctr" eaLnBrk="0" fontAlgn="base" hangingPunct="0">
              <a:spcBef>
                <a:spcPct val="0"/>
              </a:spcBef>
              <a:spcAft>
                <a:spcPct val="0"/>
              </a:spcAft>
            </a:pPr>
            <a:r>
              <a:rPr lang="es-MX" sz="1050" dirty="0"/>
              <a:t>Acuerdo de Libre Comercio entre la República de Chile y la República de Brasil</a:t>
            </a:r>
            <a:endParaRPr lang="es-CL" sz="1050" b="1" cap="small" dirty="0"/>
          </a:p>
        </p:txBody>
      </p:sp>
      <p:sp>
        <p:nvSpPr>
          <p:cNvPr id="53" name="Rectángulo 52"/>
          <p:cNvSpPr/>
          <p:nvPr/>
        </p:nvSpPr>
        <p:spPr>
          <a:xfrm>
            <a:off x="687036" y="3459893"/>
            <a:ext cx="806631" cy="369332"/>
          </a:xfrm>
          <a:prstGeom prst="rect">
            <a:avLst/>
          </a:prstGeom>
          <a:effectLst/>
        </p:spPr>
        <p:txBody>
          <a:bodyPr wrap="square">
            <a:spAutoFit/>
          </a:bodyPr>
          <a:lstStyle/>
          <a:p>
            <a:pPr algn="ctr" eaLnBrk="0" fontAlgn="base" hangingPunct="0">
              <a:spcBef>
                <a:spcPct val="0"/>
              </a:spcBef>
              <a:spcAft>
                <a:spcPct val="0"/>
              </a:spcAft>
            </a:pPr>
            <a:r>
              <a:rPr lang="es-MX" b="1" spc="300" dirty="0">
                <a:solidFill>
                  <a:srgbClr val="00586E"/>
                </a:solidFill>
                <a:latin typeface="Calibri" pitchFamily="34" charset="0"/>
                <a:ea typeface="MS PGothic" pitchFamily="34" charset="-128"/>
              </a:rPr>
              <a:t>1996</a:t>
            </a:r>
            <a:endParaRPr lang="es-CL" b="1" spc="300" dirty="0">
              <a:solidFill>
                <a:srgbClr val="00586E"/>
              </a:solidFill>
              <a:latin typeface="Calibri" pitchFamily="34" charset="0"/>
              <a:ea typeface="MS PGothic" pitchFamily="34" charset="-128"/>
            </a:endParaRPr>
          </a:p>
        </p:txBody>
      </p:sp>
      <p:cxnSp>
        <p:nvCxnSpPr>
          <p:cNvPr id="70" name="Conector recto 69"/>
          <p:cNvCxnSpPr/>
          <p:nvPr/>
        </p:nvCxnSpPr>
        <p:spPr>
          <a:xfrm flipH="1">
            <a:off x="3430027" y="3314020"/>
            <a:ext cx="3175" cy="4019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Rectángulo 70"/>
          <p:cNvSpPr/>
          <p:nvPr/>
        </p:nvSpPr>
        <p:spPr>
          <a:xfrm>
            <a:off x="2362310" y="3426351"/>
            <a:ext cx="806631" cy="369332"/>
          </a:xfrm>
          <a:prstGeom prst="rect">
            <a:avLst/>
          </a:prstGeom>
          <a:effectLst/>
        </p:spPr>
        <p:txBody>
          <a:bodyPr wrap="none">
            <a:spAutoFit/>
          </a:bodyPr>
          <a:lstStyle/>
          <a:p>
            <a:pPr eaLnBrk="0" fontAlgn="base" hangingPunct="0">
              <a:spcBef>
                <a:spcPct val="0"/>
              </a:spcBef>
              <a:spcAft>
                <a:spcPct val="0"/>
              </a:spcAft>
            </a:pPr>
            <a:r>
              <a:rPr lang="es-MX" b="1" spc="300" dirty="0">
                <a:solidFill>
                  <a:srgbClr val="00586E"/>
                </a:solidFill>
                <a:latin typeface="Calibri" pitchFamily="34" charset="0"/>
                <a:ea typeface="MS PGothic" pitchFamily="34" charset="-128"/>
              </a:rPr>
              <a:t>2016</a:t>
            </a:r>
            <a:endParaRPr lang="es-CL" b="1" spc="300" dirty="0">
              <a:solidFill>
                <a:srgbClr val="00586E"/>
              </a:solidFill>
              <a:latin typeface="Calibri" pitchFamily="34" charset="0"/>
              <a:ea typeface="MS PGothic" pitchFamily="34" charset="-128"/>
            </a:endParaRPr>
          </a:p>
        </p:txBody>
      </p:sp>
      <p:cxnSp>
        <p:nvCxnSpPr>
          <p:cNvPr id="72" name="Conector recto 71"/>
          <p:cNvCxnSpPr/>
          <p:nvPr/>
        </p:nvCxnSpPr>
        <p:spPr>
          <a:xfrm flipH="1">
            <a:off x="5257533" y="3308289"/>
            <a:ext cx="3175" cy="4019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Rectángulo 72"/>
          <p:cNvSpPr/>
          <p:nvPr/>
        </p:nvSpPr>
        <p:spPr>
          <a:xfrm>
            <a:off x="4037583" y="3409435"/>
            <a:ext cx="806631" cy="369332"/>
          </a:xfrm>
          <a:prstGeom prst="rect">
            <a:avLst/>
          </a:prstGeom>
          <a:effectLst/>
        </p:spPr>
        <p:txBody>
          <a:bodyPr wrap="none">
            <a:spAutoFit/>
          </a:bodyPr>
          <a:lstStyle/>
          <a:p>
            <a:pPr eaLnBrk="0" fontAlgn="base" hangingPunct="0">
              <a:spcBef>
                <a:spcPct val="0"/>
              </a:spcBef>
              <a:spcAft>
                <a:spcPct val="0"/>
              </a:spcAft>
            </a:pPr>
            <a:r>
              <a:rPr lang="es-MX" b="1" spc="300" dirty="0">
                <a:solidFill>
                  <a:srgbClr val="00586E"/>
                </a:solidFill>
                <a:latin typeface="Calibri" pitchFamily="34" charset="0"/>
                <a:ea typeface="MS PGothic" pitchFamily="34" charset="-128"/>
              </a:rPr>
              <a:t>2018</a:t>
            </a:r>
            <a:endParaRPr lang="es-CL" b="1" spc="300" dirty="0">
              <a:solidFill>
                <a:srgbClr val="00586E"/>
              </a:solidFill>
              <a:latin typeface="Calibri" pitchFamily="34" charset="0"/>
              <a:ea typeface="MS PGothic" pitchFamily="34" charset="-128"/>
            </a:endParaRPr>
          </a:p>
        </p:txBody>
      </p:sp>
      <p:sp>
        <p:nvSpPr>
          <p:cNvPr id="75" name="Rectángulo 74"/>
          <p:cNvSpPr/>
          <p:nvPr/>
        </p:nvSpPr>
        <p:spPr>
          <a:xfrm>
            <a:off x="7388130" y="3409435"/>
            <a:ext cx="806631" cy="369332"/>
          </a:xfrm>
          <a:prstGeom prst="rect">
            <a:avLst/>
          </a:prstGeom>
          <a:effectLst/>
        </p:spPr>
        <p:txBody>
          <a:bodyPr wrap="none">
            <a:spAutoFit/>
          </a:bodyPr>
          <a:lstStyle/>
          <a:p>
            <a:pPr algn="ctr" eaLnBrk="0" fontAlgn="base" hangingPunct="0">
              <a:spcBef>
                <a:spcPct val="0"/>
              </a:spcBef>
              <a:spcAft>
                <a:spcPct val="0"/>
              </a:spcAft>
            </a:pPr>
            <a:r>
              <a:rPr lang="es-MX" b="1" spc="300" dirty="0">
                <a:solidFill>
                  <a:srgbClr val="00586E"/>
                </a:solidFill>
                <a:latin typeface="Calibri" pitchFamily="34" charset="0"/>
                <a:ea typeface="MS PGothic" pitchFamily="34" charset="-128"/>
              </a:rPr>
              <a:t>2018</a:t>
            </a:r>
            <a:endParaRPr lang="es-CL" b="1" spc="300" dirty="0">
              <a:solidFill>
                <a:srgbClr val="00586E"/>
              </a:solidFill>
              <a:latin typeface="Calibri" pitchFamily="34" charset="0"/>
              <a:ea typeface="MS PGothic" pitchFamily="34" charset="-128"/>
            </a:endParaRPr>
          </a:p>
        </p:txBody>
      </p:sp>
      <p:cxnSp>
        <p:nvCxnSpPr>
          <p:cNvPr id="76" name="Conector recto 75"/>
          <p:cNvCxnSpPr/>
          <p:nvPr/>
        </p:nvCxnSpPr>
        <p:spPr>
          <a:xfrm rot="2700000" flipV="1">
            <a:off x="7731116" y="3312517"/>
            <a:ext cx="855" cy="108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ector recto 76"/>
          <p:cNvCxnSpPr/>
          <p:nvPr/>
        </p:nvCxnSpPr>
        <p:spPr>
          <a:xfrm rot="8100000" flipV="1">
            <a:off x="7732202" y="3233554"/>
            <a:ext cx="855" cy="108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7144408" y="5311337"/>
            <a:ext cx="184731" cy="369332"/>
          </a:xfrm>
          <a:prstGeom prst="rect">
            <a:avLst/>
          </a:prstGeom>
          <a:noFill/>
        </p:spPr>
        <p:txBody>
          <a:bodyPr wrap="none" rtlCol="0">
            <a:spAutoFit/>
          </a:bodyPr>
          <a:lstStyle/>
          <a:p>
            <a:pPr eaLnBrk="0" fontAlgn="base" hangingPunct="0">
              <a:spcBef>
                <a:spcPct val="0"/>
              </a:spcBef>
              <a:spcAft>
                <a:spcPct val="0"/>
              </a:spcAft>
            </a:pPr>
            <a:endParaRPr lang="es-ES_tradnl" dirty="0">
              <a:solidFill>
                <a:prstClr val="black"/>
              </a:solidFill>
              <a:latin typeface="Calibri" pitchFamily="34" charset="0"/>
              <a:ea typeface="MS PGothic" pitchFamily="34" charset="-128"/>
            </a:endParaRPr>
          </a:p>
        </p:txBody>
      </p:sp>
      <p:sp>
        <p:nvSpPr>
          <p:cNvPr id="34" name="Rectángulo 1">
            <a:extLst>
              <a:ext uri="{FF2B5EF4-FFF2-40B4-BE49-F238E27FC236}">
                <a16:creationId xmlns:a16="http://schemas.microsoft.com/office/drawing/2014/main" xmlns="" id="{56A65A6C-3D84-4F60-A201-11327D4BDB1A}"/>
              </a:ext>
            </a:extLst>
          </p:cNvPr>
          <p:cNvSpPr>
            <a:spLocks noChangeArrowheads="1"/>
          </p:cNvSpPr>
          <p:nvPr/>
        </p:nvSpPr>
        <p:spPr bwMode="auto">
          <a:xfrm>
            <a:off x="328918" y="161440"/>
            <a:ext cx="5406248" cy="313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0" fontAlgn="base" hangingPunct="0">
              <a:spcAft>
                <a:spcPct val="0"/>
              </a:spcAft>
              <a:buNone/>
            </a:pPr>
            <a:r>
              <a:rPr lang="es-MX" sz="1600" dirty="0">
                <a:solidFill>
                  <a:schemeClr val="bg1"/>
                </a:solidFill>
              </a:rPr>
              <a:t>HITOS DE LA RELACIÓN COMERCIAL CHILE - BRASIL</a:t>
            </a:r>
          </a:p>
        </p:txBody>
      </p:sp>
      <p:cxnSp>
        <p:nvCxnSpPr>
          <p:cNvPr id="36" name="Conector recto 35"/>
          <p:cNvCxnSpPr/>
          <p:nvPr/>
        </p:nvCxnSpPr>
        <p:spPr>
          <a:xfrm flipH="1">
            <a:off x="6401164" y="3327884"/>
            <a:ext cx="3175" cy="4019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38"/>
          <p:cNvSpPr txBox="1"/>
          <p:nvPr/>
        </p:nvSpPr>
        <p:spPr>
          <a:xfrm>
            <a:off x="5429400" y="3883550"/>
            <a:ext cx="1166651" cy="415498"/>
          </a:xfrm>
          <a:prstGeom prst="rect">
            <a:avLst/>
          </a:prstGeom>
          <a:noFill/>
          <a:effectLst/>
        </p:spPr>
        <p:txBody>
          <a:bodyPr wrap="square" rtlCol="0">
            <a:spAutoFit/>
          </a:bodyPr>
          <a:lstStyle/>
          <a:p>
            <a:pPr algn="ctr" eaLnBrk="0" fontAlgn="base" hangingPunct="0">
              <a:spcBef>
                <a:spcPct val="0"/>
              </a:spcBef>
              <a:spcAft>
                <a:spcPct val="0"/>
              </a:spcAft>
            </a:pPr>
            <a:r>
              <a:rPr lang="es-MX" sz="1050" dirty="0"/>
              <a:t>Acuerdo de Compras Públicas</a:t>
            </a:r>
            <a:endParaRPr lang="es-CL" sz="1050" dirty="0"/>
          </a:p>
        </p:txBody>
      </p:sp>
      <p:sp>
        <p:nvSpPr>
          <p:cNvPr id="31" name="Rectángulo 30">
            <a:extLst>
              <a:ext uri="{FF2B5EF4-FFF2-40B4-BE49-F238E27FC236}">
                <a16:creationId xmlns:a16="http://schemas.microsoft.com/office/drawing/2014/main" xmlns="" id="{C0F082F5-2C17-4850-8B88-54818616D3D6}"/>
              </a:ext>
            </a:extLst>
          </p:cNvPr>
          <p:cNvSpPr/>
          <p:nvPr/>
        </p:nvSpPr>
        <p:spPr>
          <a:xfrm>
            <a:off x="5712856" y="3409435"/>
            <a:ext cx="806631" cy="369332"/>
          </a:xfrm>
          <a:prstGeom prst="rect">
            <a:avLst/>
          </a:prstGeom>
          <a:effectLst/>
        </p:spPr>
        <p:txBody>
          <a:bodyPr wrap="none">
            <a:spAutoFit/>
          </a:bodyPr>
          <a:lstStyle/>
          <a:p>
            <a:pPr eaLnBrk="0" fontAlgn="base" hangingPunct="0">
              <a:spcBef>
                <a:spcPct val="0"/>
              </a:spcBef>
              <a:spcAft>
                <a:spcPct val="0"/>
              </a:spcAft>
            </a:pPr>
            <a:r>
              <a:rPr lang="es-MX" b="1" spc="300" dirty="0">
                <a:solidFill>
                  <a:srgbClr val="00586E"/>
                </a:solidFill>
                <a:latin typeface="Calibri" pitchFamily="34" charset="0"/>
                <a:ea typeface="MS PGothic" pitchFamily="34" charset="-128"/>
              </a:rPr>
              <a:t>2018</a:t>
            </a:r>
            <a:endParaRPr lang="es-CL" b="1" spc="300" dirty="0">
              <a:solidFill>
                <a:srgbClr val="00586E"/>
              </a:solidFill>
              <a:latin typeface="Calibri" pitchFamily="34" charset="0"/>
              <a:ea typeface="MS PGothic" pitchFamily="34" charset="-128"/>
            </a:endParaRPr>
          </a:p>
        </p:txBody>
      </p:sp>
      <p:sp>
        <p:nvSpPr>
          <p:cNvPr id="6" name="CuadroTexto 5">
            <a:extLst>
              <a:ext uri="{FF2B5EF4-FFF2-40B4-BE49-F238E27FC236}">
                <a16:creationId xmlns:a16="http://schemas.microsoft.com/office/drawing/2014/main" xmlns="" id="{1A810837-E838-4ABA-843D-F8EA9F458CF4}"/>
              </a:ext>
            </a:extLst>
          </p:cNvPr>
          <p:cNvSpPr txBox="1"/>
          <p:nvPr/>
        </p:nvSpPr>
        <p:spPr>
          <a:xfrm>
            <a:off x="3983406" y="2004614"/>
            <a:ext cx="1279896" cy="369332"/>
          </a:xfrm>
          <a:prstGeom prst="rect">
            <a:avLst/>
          </a:prstGeom>
          <a:noFill/>
        </p:spPr>
        <p:txBody>
          <a:bodyPr wrap="square" rtlCol="0">
            <a:spAutoFit/>
          </a:bodyPr>
          <a:lstStyle/>
          <a:p>
            <a:r>
              <a:rPr lang="es-CL" spc="300" dirty="0">
                <a:solidFill>
                  <a:schemeClr val="bg1"/>
                </a:solidFill>
              </a:rPr>
              <a:t>22 años</a:t>
            </a:r>
          </a:p>
        </p:txBody>
      </p:sp>
      <p:pic>
        <p:nvPicPr>
          <p:cNvPr id="12" name="Imagen 11">
            <a:extLst>
              <a:ext uri="{FF2B5EF4-FFF2-40B4-BE49-F238E27FC236}">
                <a16:creationId xmlns:a16="http://schemas.microsoft.com/office/drawing/2014/main" xmlns="" id="{02CAFD57-E920-493D-B518-8CCD17948E9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06957" y="966813"/>
            <a:ext cx="2757025" cy="1550827"/>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sp>
        <p:nvSpPr>
          <p:cNvPr id="35" name="Rectángulo 34">
            <a:extLst>
              <a:ext uri="{FF2B5EF4-FFF2-40B4-BE49-F238E27FC236}">
                <a16:creationId xmlns:a16="http://schemas.microsoft.com/office/drawing/2014/main" xmlns="" id="{24518AE6-90CB-44C1-A5C3-820E86BDE5D3}"/>
              </a:ext>
            </a:extLst>
          </p:cNvPr>
          <p:cNvSpPr/>
          <p:nvPr/>
        </p:nvSpPr>
        <p:spPr>
          <a:xfrm>
            <a:off x="521723" y="4786655"/>
            <a:ext cx="4572000" cy="184666"/>
          </a:xfrm>
          <a:prstGeom prst="rect">
            <a:avLst/>
          </a:prstGeom>
        </p:spPr>
        <p:txBody>
          <a:bodyPr>
            <a:spAutoFit/>
          </a:bodyPr>
          <a:lstStyle/>
          <a:p>
            <a:r>
              <a:rPr lang="es-CL" sz="600" dirty="0">
                <a:ea typeface="Calibri" panose="020F0502020204030204" pitchFamily="34" charset="0"/>
                <a:cs typeface="Times New Roman" panose="02020603050405020304" pitchFamily="18" charset="0"/>
              </a:rPr>
              <a:t>Fuente: Departamento de Información Comercial, Dirección de Estudios, SUBREI.</a:t>
            </a:r>
            <a:endParaRPr lang="es-CL" sz="600" dirty="0"/>
          </a:p>
        </p:txBody>
      </p:sp>
      <p:sp>
        <p:nvSpPr>
          <p:cNvPr id="25" name="Rectángulo 24">
            <a:extLst>
              <a:ext uri="{FF2B5EF4-FFF2-40B4-BE49-F238E27FC236}">
                <a16:creationId xmlns:a16="http://schemas.microsoft.com/office/drawing/2014/main" xmlns="" id="{07FB6E55-A119-4AAA-87E8-1459597B9F49}"/>
              </a:ext>
            </a:extLst>
          </p:cNvPr>
          <p:cNvSpPr>
            <a:spLocks noChangeArrowheads="1"/>
          </p:cNvSpPr>
          <p:nvPr/>
        </p:nvSpPr>
        <p:spPr bwMode="auto">
          <a:xfrm>
            <a:off x="7772400" y="70887"/>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chemeClr val="bg1"/>
                </a:solidFill>
                <a:latin typeface="Bahnschrift Light" panose="020B0502040204020203" pitchFamily="34" charset="0"/>
                <a:ea typeface="Calibri" charset="0"/>
                <a:cs typeface="Calibri" charset="0"/>
              </a:rPr>
              <a:t>SUBREI</a:t>
            </a:r>
          </a:p>
        </p:txBody>
      </p:sp>
      <p:pic>
        <p:nvPicPr>
          <p:cNvPr id="27" name="Imagen 26">
            <a:extLst>
              <a:ext uri="{FF2B5EF4-FFF2-40B4-BE49-F238E27FC236}">
                <a16:creationId xmlns:a16="http://schemas.microsoft.com/office/drawing/2014/main" xmlns="" id="{08189FCA-EB84-4EF0-A929-EA8318A7A33B}"/>
              </a:ext>
            </a:extLst>
          </p:cNvPr>
          <p:cNvPicPr>
            <a:picLocks noChangeAspect="1"/>
          </p:cNvPicPr>
          <p:nvPr/>
        </p:nvPicPr>
        <p:blipFill>
          <a:blip r:embed="rId5"/>
          <a:stretch>
            <a:fillRect/>
          </a:stretch>
        </p:blipFill>
        <p:spPr>
          <a:xfrm>
            <a:off x="7074012" y="0"/>
            <a:ext cx="1600339" cy="68586"/>
          </a:xfrm>
          <a:prstGeom prst="rect">
            <a:avLst/>
          </a:prstGeom>
        </p:spPr>
      </p:pic>
      <p:cxnSp>
        <p:nvCxnSpPr>
          <p:cNvPr id="4" name="Conector recto 3">
            <a:extLst>
              <a:ext uri="{FF2B5EF4-FFF2-40B4-BE49-F238E27FC236}">
                <a16:creationId xmlns:a16="http://schemas.microsoft.com/office/drawing/2014/main" xmlns="" id="{0353461E-73D5-43AE-8586-A345D5749A18}"/>
              </a:ext>
            </a:extLst>
          </p:cNvPr>
          <p:cNvCxnSpPr>
            <a:cxnSpLocks/>
          </p:cNvCxnSpPr>
          <p:nvPr/>
        </p:nvCxnSpPr>
        <p:spPr>
          <a:xfrm>
            <a:off x="732724" y="3144001"/>
            <a:ext cx="7609490" cy="0"/>
          </a:xfrm>
          <a:prstGeom prst="line">
            <a:avLst/>
          </a:prstGeom>
          <a:ln>
            <a:solidFill>
              <a:srgbClr val="B2A59D"/>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80930244"/>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dibujo&#10;&#10;Descripción generada automáticamente">
            <a:extLst>
              <a:ext uri="{FF2B5EF4-FFF2-40B4-BE49-F238E27FC236}">
                <a16:creationId xmlns:a16="http://schemas.microsoft.com/office/drawing/2014/main" xmlns="" id="{136757D1-37EF-41D8-AB3C-38DB1CE00F2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323379">
            <a:off x="1387770" y="1135521"/>
            <a:ext cx="829304" cy="2447755"/>
          </a:xfrm>
          <a:prstGeom prst="rect">
            <a:avLst/>
          </a:prstGeom>
        </p:spPr>
      </p:pic>
      <p:sp>
        <p:nvSpPr>
          <p:cNvPr id="2" name="Rectángulo: esquinas redondeadas 1">
            <a:extLst>
              <a:ext uri="{FF2B5EF4-FFF2-40B4-BE49-F238E27FC236}">
                <a16:creationId xmlns:a16="http://schemas.microsoft.com/office/drawing/2014/main" xmlns="" id="{33780996-7A78-47AE-BE80-C174A3B98550}"/>
              </a:ext>
            </a:extLst>
          </p:cNvPr>
          <p:cNvSpPr/>
          <p:nvPr/>
        </p:nvSpPr>
        <p:spPr>
          <a:xfrm>
            <a:off x="771647" y="3540716"/>
            <a:ext cx="1698748" cy="1023168"/>
          </a:xfrm>
          <a:prstGeom prst="roundRect">
            <a:avLst/>
          </a:prstGeom>
          <a:solidFill>
            <a:srgbClr val="0058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Rectángulo: esquinas redondeadas 29">
            <a:extLst>
              <a:ext uri="{FF2B5EF4-FFF2-40B4-BE49-F238E27FC236}">
                <a16:creationId xmlns:a16="http://schemas.microsoft.com/office/drawing/2014/main" xmlns="" id="{B81E13E5-2544-4FD5-8072-2AE739900163}"/>
              </a:ext>
            </a:extLst>
          </p:cNvPr>
          <p:cNvSpPr/>
          <p:nvPr/>
        </p:nvSpPr>
        <p:spPr>
          <a:xfrm>
            <a:off x="6257302" y="3540716"/>
            <a:ext cx="1698748" cy="1023168"/>
          </a:xfrm>
          <a:prstGeom prst="roundRect">
            <a:avLst/>
          </a:prstGeom>
          <a:solidFill>
            <a:srgbClr val="0058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Rectángulo: esquinas redondeadas 30">
            <a:extLst>
              <a:ext uri="{FF2B5EF4-FFF2-40B4-BE49-F238E27FC236}">
                <a16:creationId xmlns:a16="http://schemas.microsoft.com/office/drawing/2014/main" xmlns="" id="{2BFC9AE9-8EE5-4187-99D7-2A13904C35C8}"/>
              </a:ext>
            </a:extLst>
          </p:cNvPr>
          <p:cNvSpPr/>
          <p:nvPr/>
        </p:nvSpPr>
        <p:spPr>
          <a:xfrm>
            <a:off x="3514474" y="3540716"/>
            <a:ext cx="1698748" cy="1023168"/>
          </a:xfrm>
          <a:prstGeom prst="roundRect">
            <a:avLst/>
          </a:prstGeom>
          <a:solidFill>
            <a:srgbClr val="0058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12">
            <a:extLst>
              <a:ext uri="{FF2B5EF4-FFF2-40B4-BE49-F238E27FC236}">
                <a16:creationId xmlns:a16="http://schemas.microsoft.com/office/drawing/2014/main" xmlns="" id="{E019D14B-5D0F-4380-8A27-CDC1F302D3CA}"/>
              </a:ext>
            </a:extLst>
          </p:cNvPr>
          <p:cNvSpPr/>
          <p:nvPr/>
        </p:nvSpPr>
        <p:spPr>
          <a:xfrm>
            <a:off x="260657" y="329595"/>
            <a:ext cx="8402079" cy="4615385"/>
          </a:xfrm>
          <a:prstGeom prst="rect">
            <a:avLst/>
          </a:prstGeom>
          <a:noFill/>
          <a:ln w="190500">
            <a:solidFill>
              <a:srgbClr val="00586E">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7" name="CuadroTexto 56"/>
          <p:cNvSpPr txBox="1"/>
          <p:nvPr/>
        </p:nvSpPr>
        <p:spPr>
          <a:xfrm>
            <a:off x="494044" y="491902"/>
            <a:ext cx="4556588" cy="415498"/>
          </a:xfrm>
          <a:prstGeom prst="rect">
            <a:avLst/>
          </a:prstGeom>
          <a:noFill/>
        </p:spPr>
        <p:txBody>
          <a:bodyPr wrap="square" rtlCol="0">
            <a:spAutoFit/>
          </a:bodyPr>
          <a:lstStyle/>
          <a:p>
            <a:r>
              <a:rPr lang="es-MX" sz="1200" b="1" cap="all" spc="225" dirty="0">
                <a:solidFill>
                  <a:srgbClr val="1E7F86"/>
                </a:solidFill>
              </a:rPr>
              <a:t>Intercambio comercial de  chile – BRASIL</a:t>
            </a:r>
          </a:p>
          <a:p>
            <a:r>
              <a:rPr lang="es-MX" sz="900" cap="all" spc="225" dirty="0">
                <a:solidFill>
                  <a:srgbClr val="FF4F00"/>
                </a:solidFill>
              </a:rPr>
              <a:t>Cifras en millones de dólares (2019)</a:t>
            </a:r>
            <a:endParaRPr lang="en-US" sz="900" cap="all" spc="225" dirty="0">
              <a:solidFill>
                <a:srgbClr val="FF4F00"/>
              </a:solidFill>
            </a:endParaRPr>
          </a:p>
        </p:txBody>
      </p:sp>
      <p:sp>
        <p:nvSpPr>
          <p:cNvPr id="26" name="CuadroTexto 25"/>
          <p:cNvSpPr txBox="1"/>
          <p:nvPr/>
        </p:nvSpPr>
        <p:spPr>
          <a:xfrm>
            <a:off x="144709" y="4997572"/>
            <a:ext cx="6083096" cy="184666"/>
          </a:xfrm>
          <a:prstGeom prst="rect">
            <a:avLst/>
          </a:prstGeom>
          <a:noFill/>
        </p:spPr>
        <p:txBody>
          <a:bodyPr wrap="square" rtlCol="0">
            <a:spAutoFit/>
          </a:bodyPr>
          <a:lstStyle/>
          <a:p>
            <a:r>
              <a:rPr lang="es-MX" sz="600" dirty="0">
                <a:solidFill>
                  <a:schemeClr val="bg1">
                    <a:lumMod val="85000"/>
                  </a:schemeClr>
                </a:solidFill>
                <a:latin typeface="Arial Narrow" panose="020B0606020202030204" pitchFamily="34" charset="0"/>
              </a:rPr>
              <a:t>Fuente: Departamento  Información Comercial, Dirección  Estudios SUBREI, con cifras  del Servicio Nacional de Aduanas (Cifras sujetas a corrección de valor).</a:t>
            </a:r>
            <a:endParaRPr lang="en-US" sz="600" dirty="0">
              <a:solidFill>
                <a:schemeClr val="bg1">
                  <a:lumMod val="85000"/>
                </a:schemeClr>
              </a:solidFill>
              <a:latin typeface="Arial Narrow" panose="020B0606020202030204" pitchFamily="34" charset="0"/>
            </a:endParaRPr>
          </a:p>
        </p:txBody>
      </p:sp>
      <p:sp>
        <p:nvSpPr>
          <p:cNvPr id="12" name="Arco 11">
            <a:extLst>
              <a:ext uri="{FF2B5EF4-FFF2-40B4-BE49-F238E27FC236}">
                <a16:creationId xmlns:a16="http://schemas.microsoft.com/office/drawing/2014/main" xmlns="" id="{A6955CB6-511D-4607-B6EB-1CF388A4B48E}"/>
              </a:ext>
            </a:extLst>
          </p:cNvPr>
          <p:cNvSpPr/>
          <p:nvPr/>
        </p:nvSpPr>
        <p:spPr>
          <a:xfrm>
            <a:off x="2541984" y="1191686"/>
            <a:ext cx="3408646" cy="1249560"/>
          </a:xfrm>
          <a:prstGeom prst="arc">
            <a:avLst>
              <a:gd name="adj1" fmla="val 10966337"/>
              <a:gd name="adj2" fmla="val 21482394"/>
            </a:avLst>
          </a:prstGeom>
          <a:ln w="15875">
            <a:solidFill>
              <a:srgbClr val="A50021">
                <a:alpha val="50000"/>
              </a:srgbClr>
            </a:solidFill>
            <a:prstDash val="sysDot"/>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5" name="Arco 14">
            <a:extLst>
              <a:ext uri="{FF2B5EF4-FFF2-40B4-BE49-F238E27FC236}">
                <a16:creationId xmlns:a16="http://schemas.microsoft.com/office/drawing/2014/main" xmlns="" id="{C83C9926-5E76-4B34-BE71-29B1F9BC32E5}"/>
              </a:ext>
            </a:extLst>
          </p:cNvPr>
          <p:cNvSpPr/>
          <p:nvPr/>
        </p:nvSpPr>
        <p:spPr>
          <a:xfrm rot="10800000">
            <a:off x="2541984" y="2121371"/>
            <a:ext cx="3450157" cy="1249560"/>
          </a:xfrm>
          <a:prstGeom prst="arc">
            <a:avLst>
              <a:gd name="adj1" fmla="val 10966337"/>
              <a:gd name="adj2" fmla="val 21482394"/>
            </a:avLst>
          </a:prstGeom>
          <a:ln w="15875">
            <a:solidFill>
              <a:srgbClr val="A50021">
                <a:alpha val="50000"/>
              </a:srgbClr>
            </a:solidFill>
            <a:prstDash val="sysDot"/>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6" name="CuadroTexto 15">
            <a:extLst>
              <a:ext uri="{FF2B5EF4-FFF2-40B4-BE49-F238E27FC236}">
                <a16:creationId xmlns:a16="http://schemas.microsoft.com/office/drawing/2014/main" xmlns="" id="{FE638759-2ED4-48D5-BF1F-9C1EF5F8146C}"/>
              </a:ext>
            </a:extLst>
          </p:cNvPr>
          <p:cNvSpPr txBox="1"/>
          <p:nvPr/>
        </p:nvSpPr>
        <p:spPr>
          <a:xfrm>
            <a:off x="3424938" y="2051697"/>
            <a:ext cx="1725306" cy="500137"/>
          </a:xfrm>
          <a:prstGeom prst="rect">
            <a:avLst/>
          </a:prstGeom>
          <a:noFill/>
        </p:spPr>
        <p:txBody>
          <a:bodyPr wrap="square" rtlCol="0">
            <a:spAutoFit/>
          </a:bodyPr>
          <a:lstStyle/>
          <a:p>
            <a:pPr algn="ctr"/>
            <a:r>
              <a:rPr lang="es-CL" sz="1600" b="1" dirty="0">
                <a:solidFill>
                  <a:srgbClr val="00586E"/>
                </a:solidFill>
              </a:rPr>
              <a:t>8.807</a:t>
            </a:r>
          </a:p>
          <a:p>
            <a:pPr algn="ctr"/>
            <a:r>
              <a:rPr lang="es-CL" sz="1050" b="1" dirty="0"/>
              <a:t>(Intercambio Comercial)</a:t>
            </a:r>
          </a:p>
        </p:txBody>
      </p:sp>
      <p:sp>
        <p:nvSpPr>
          <p:cNvPr id="17" name="CuadroTexto 16">
            <a:extLst>
              <a:ext uri="{FF2B5EF4-FFF2-40B4-BE49-F238E27FC236}">
                <a16:creationId xmlns:a16="http://schemas.microsoft.com/office/drawing/2014/main" xmlns="" id="{68F93FEE-107F-47AA-9B05-1B82B7F8E388}"/>
              </a:ext>
            </a:extLst>
          </p:cNvPr>
          <p:cNvSpPr txBox="1"/>
          <p:nvPr/>
        </p:nvSpPr>
        <p:spPr>
          <a:xfrm>
            <a:off x="3747535" y="1264674"/>
            <a:ext cx="1059180" cy="500137"/>
          </a:xfrm>
          <a:prstGeom prst="rect">
            <a:avLst/>
          </a:prstGeom>
          <a:noFill/>
        </p:spPr>
        <p:txBody>
          <a:bodyPr wrap="square" rtlCol="0">
            <a:spAutoFit/>
          </a:bodyPr>
          <a:lstStyle/>
          <a:p>
            <a:pPr algn="ctr"/>
            <a:r>
              <a:rPr lang="es-CL" sz="1600" b="1" dirty="0">
                <a:solidFill>
                  <a:srgbClr val="00586E"/>
                </a:solidFill>
              </a:rPr>
              <a:t>3.157</a:t>
            </a:r>
          </a:p>
          <a:p>
            <a:pPr algn="ctr"/>
            <a:r>
              <a:rPr lang="es-CL" sz="1050" b="1" dirty="0"/>
              <a:t>(exportaciones)</a:t>
            </a:r>
          </a:p>
        </p:txBody>
      </p:sp>
      <p:sp>
        <p:nvSpPr>
          <p:cNvPr id="18" name="CuadroTexto 17">
            <a:extLst>
              <a:ext uri="{FF2B5EF4-FFF2-40B4-BE49-F238E27FC236}">
                <a16:creationId xmlns:a16="http://schemas.microsoft.com/office/drawing/2014/main" xmlns="" id="{72B89323-B085-471D-B7D1-67391A9E6B64}"/>
              </a:ext>
            </a:extLst>
          </p:cNvPr>
          <p:cNvSpPr txBox="1"/>
          <p:nvPr/>
        </p:nvSpPr>
        <p:spPr>
          <a:xfrm>
            <a:off x="3707543" y="2801859"/>
            <a:ext cx="1172413" cy="500137"/>
          </a:xfrm>
          <a:prstGeom prst="rect">
            <a:avLst/>
          </a:prstGeom>
          <a:noFill/>
        </p:spPr>
        <p:txBody>
          <a:bodyPr wrap="square" rtlCol="0">
            <a:spAutoFit/>
          </a:bodyPr>
          <a:lstStyle/>
          <a:p>
            <a:pPr algn="ctr"/>
            <a:r>
              <a:rPr lang="es-CL" sz="1600" b="1" dirty="0">
                <a:solidFill>
                  <a:srgbClr val="00586E"/>
                </a:solidFill>
              </a:rPr>
              <a:t>5.650</a:t>
            </a:r>
          </a:p>
          <a:p>
            <a:pPr algn="ctr"/>
            <a:r>
              <a:rPr lang="es-CL" sz="1050" b="1" dirty="0"/>
              <a:t>(importaciones)</a:t>
            </a:r>
          </a:p>
        </p:txBody>
      </p:sp>
      <p:sp>
        <p:nvSpPr>
          <p:cNvPr id="23" name="CuadroTexto 22">
            <a:extLst>
              <a:ext uri="{FF2B5EF4-FFF2-40B4-BE49-F238E27FC236}">
                <a16:creationId xmlns:a16="http://schemas.microsoft.com/office/drawing/2014/main" xmlns="" id="{F3E3672C-17BD-43C9-A61B-F51A5B426A76}"/>
              </a:ext>
            </a:extLst>
          </p:cNvPr>
          <p:cNvSpPr txBox="1"/>
          <p:nvPr/>
        </p:nvSpPr>
        <p:spPr>
          <a:xfrm>
            <a:off x="3637029" y="3676639"/>
            <a:ext cx="1453637" cy="877163"/>
          </a:xfrm>
          <a:prstGeom prst="rect">
            <a:avLst/>
          </a:prstGeom>
          <a:noFill/>
        </p:spPr>
        <p:txBody>
          <a:bodyPr wrap="square" rtlCol="0">
            <a:spAutoFit/>
          </a:bodyPr>
          <a:lstStyle/>
          <a:p>
            <a:pPr algn="ctr"/>
            <a:r>
              <a:rPr lang="es-CL" b="1" dirty="0">
                <a:solidFill>
                  <a:schemeClr val="bg1"/>
                </a:solidFill>
              </a:rPr>
              <a:t>4,7%</a:t>
            </a:r>
          </a:p>
          <a:p>
            <a:pPr algn="ctr"/>
            <a:r>
              <a:rPr lang="es-CL" sz="825" dirty="0">
                <a:solidFill>
                  <a:schemeClr val="bg1"/>
                </a:solidFill>
              </a:rPr>
              <a:t>Crecimiento promedio Anual  de las Exportaciones</a:t>
            </a:r>
          </a:p>
          <a:p>
            <a:pPr algn="ctr"/>
            <a:r>
              <a:rPr lang="es-CL" sz="825" dirty="0">
                <a:solidFill>
                  <a:schemeClr val="bg1"/>
                </a:solidFill>
              </a:rPr>
              <a:t>(1995-2019)</a:t>
            </a:r>
          </a:p>
          <a:p>
            <a:pPr algn="ctr"/>
            <a:endParaRPr lang="es-CL" sz="825" dirty="0">
              <a:solidFill>
                <a:schemeClr val="bg1"/>
              </a:solidFill>
            </a:endParaRPr>
          </a:p>
        </p:txBody>
      </p:sp>
      <p:sp>
        <p:nvSpPr>
          <p:cNvPr id="24" name="CuadroTexto 23">
            <a:extLst>
              <a:ext uri="{FF2B5EF4-FFF2-40B4-BE49-F238E27FC236}">
                <a16:creationId xmlns:a16="http://schemas.microsoft.com/office/drawing/2014/main" xmlns="" id="{18060A1D-6EB7-429D-8275-EEFFF06E7DF0}"/>
              </a:ext>
            </a:extLst>
          </p:cNvPr>
          <p:cNvSpPr txBox="1"/>
          <p:nvPr/>
        </p:nvSpPr>
        <p:spPr>
          <a:xfrm>
            <a:off x="6267149" y="3676639"/>
            <a:ext cx="1698748" cy="877163"/>
          </a:xfrm>
          <a:prstGeom prst="rect">
            <a:avLst/>
          </a:prstGeom>
          <a:noFill/>
        </p:spPr>
        <p:txBody>
          <a:bodyPr wrap="square" rtlCol="0">
            <a:spAutoFit/>
          </a:bodyPr>
          <a:lstStyle/>
          <a:p>
            <a:pPr algn="ctr"/>
            <a:r>
              <a:rPr lang="es-CL" b="1" dirty="0">
                <a:solidFill>
                  <a:schemeClr val="bg1"/>
                </a:solidFill>
              </a:rPr>
              <a:t>6,7%</a:t>
            </a:r>
          </a:p>
          <a:p>
            <a:pPr algn="ctr"/>
            <a:r>
              <a:rPr lang="es-CL" sz="825" dirty="0">
                <a:solidFill>
                  <a:schemeClr val="bg1"/>
                </a:solidFill>
              </a:rPr>
              <a:t>Crecimiento promedio Anual  </a:t>
            </a:r>
          </a:p>
          <a:p>
            <a:pPr algn="ctr"/>
            <a:r>
              <a:rPr lang="es-CL" sz="825" dirty="0">
                <a:solidFill>
                  <a:schemeClr val="bg1"/>
                </a:solidFill>
              </a:rPr>
              <a:t>de las  Importaciones</a:t>
            </a:r>
          </a:p>
          <a:p>
            <a:pPr algn="ctr"/>
            <a:r>
              <a:rPr lang="es-CL" sz="825" dirty="0">
                <a:solidFill>
                  <a:schemeClr val="bg1"/>
                </a:solidFill>
              </a:rPr>
              <a:t>(1995-2019)</a:t>
            </a:r>
          </a:p>
          <a:p>
            <a:pPr algn="ctr"/>
            <a:endParaRPr lang="es-CL" sz="825" dirty="0">
              <a:solidFill>
                <a:schemeClr val="bg1"/>
              </a:solidFill>
            </a:endParaRPr>
          </a:p>
        </p:txBody>
      </p:sp>
      <p:sp>
        <p:nvSpPr>
          <p:cNvPr id="27" name="CuadroTexto 26">
            <a:extLst>
              <a:ext uri="{FF2B5EF4-FFF2-40B4-BE49-F238E27FC236}">
                <a16:creationId xmlns:a16="http://schemas.microsoft.com/office/drawing/2014/main" xmlns="" id="{136C66A0-EABA-4BC4-BDFE-70B91912FC3A}"/>
              </a:ext>
            </a:extLst>
          </p:cNvPr>
          <p:cNvSpPr txBox="1"/>
          <p:nvPr/>
        </p:nvSpPr>
        <p:spPr>
          <a:xfrm>
            <a:off x="769124" y="3676639"/>
            <a:ext cx="1698748" cy="1027204"/>
          </a:xfrm>
          <a:prstGeom prst="rect">
            <a:avLst/>
          </a:prstGeom>
          <a:noFill/>
        </p:spPr>
        <p:txBody>
          <a:bodyPr wrap="square" rtlCol="0">
            <a:spAutoFit/>
          </a:bodyPr>
          <a:lstStyle/>
          <a:p>
            <a:pPr algn="ctr"/>
            <a:r>
              <a:rPr lang="es-CL" b="1" dirty="0">
                <a:solidFill>
                  <a:schemeClr val="bg1"/>
                </a:solidFill>
              </a:rPr>
              <a:t>5,8%</a:t>
            </a:r>
          </a:p>
          <a:p>
            <a:pPr algn="ctr"/>
            <a:r>
              <a:rPr lang="es-CL" sz="825" dirty="0">
                <a:solidFill>
                  <a:schemeClr val="bg1"/>
                </a:solidFill>
              </a:rPr>
              <a:t>Crecimiento promedio Anual  </a:t>
            </a:r>
          </a:p>
          <a:p>
            <a:pPr algn="ctr"/>
            <a:r>
              <a:rPr lang="es-CL" sz="825" dirty="0">
                <a:solidFill>
                  <a:schemeClr val="bg1"/>
                </a:solidFill>
              </a:rPr>
              <a:t>del Intercambio Comercial</a:t>
            </a:r>
          </a:p>
          <a:p>
            <a:pPr algn="ctr"/>
            <a:r>
              <a:rPr lang="es-CL" sz="825" dirty="0">
                <a:solidFill>
                  <a:schemeClr val="bg1"/>
                </a:solidFill>
              </a:rPr>
              <a:t>(1995-2019)</a:t>
            </a:r>
          </a:p>
          <a:p>
            <a:pPr algn="ctr"/>
            <a:r>
              <a:rPr lang="es-CL" b="1" dirty="0">
                <a:solidFill>
                  <a:schemeClr val="bg1"/>
                </a:solidFill>
              </a:rPr>
              <a:t>  </a:t>
            </a:r>
          </a:p>
        </p:txBody>
      </p:sp>
      <p:sp>
        <p:nvSpPr>
          <p:cNvPr id="28" name="Rectángulo 27">
            <a:extLst>
              <a:ext uri="{FF2B5EF4-FFF2-40B4-BE49-F238E27FC236}">
                <a16:creationId xmlns:a16="http://schemas.microsoft.com/office/drawing/2014/main" xmlns="" id="{8C4D3BA7-851D-455F-8E8E-DC45CD14E9D7}"/>
              </a:ext>
            </a:extLst>
          </p:cNvPr>
          <p:cNvSpPr>
            <a:spLocks noChangeArrowheads="1"/>
          </p:cNvSpPr>
          <p:nvPr/>
        </p:nvSpPr>
        <p:spPr bwMode="auto">
          <a:xfrm>
            <a:off x="7772400" y="38613"/>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rgbClr val="0D0D0D"/>
                </a:solidFill>
                <a:latin typeface="Bahnschrift Light" panose="020B0502040204020203" pitchFamily="34" charset="0"/>
                <a:ea typeface="Calibri" charset="0"/>
                <a:cs typeface="Calibri" charset="0"/>
              </a:rPr>
              <a:t>SUBREI</a:t>
            </a:r>
          </a:p>
        </p:txBody>
      </p:sp>
      <p:pic>
        <p:nvPicPr>
          <p:cNvPr id="29" name="Imagen 28">
            <a:extLst>
              <a:ext uri="{FF2B5EF4-FFF2-40B4-BE49-F238E27FC236}">
                <a16:creationId xmlns:a16="http://schemas.microsoft.com/office/drawing/2014/main" xmlns="" id="{763875D1-0302-47B4-9086-D5214537E45B}"/>
              </a:ext>
            </a:extLst>
          </p:cNvPr>
          <p:cNvPicPr>
            <a:picLocks noChangeAspect="1"/>
          </p:cNvPicPr>
          <p:nvPr/>
        </p:nvPicPr>
        <p:blipFill>
          <a:blip r:embed="rId4"/>
          <a:stretch>
            <a:fillRect/>
          </a:stretch>
        </p:blipFill>
        <p:spPr>
          <a:xfrm>
            <a:off x="7074012" y="0"/>
            <a:ext cx="1600339" cy="68586"/>
          </a:xfrm>
          <a:prstGeom prst="rect">
            <a:avLst/>
          </a:prstGeom>
        </p:spPr>
      </p:pic>
      <p:pic>
        <p:nvPicPr>
          <p:cNvPr id="6" name="Imagen 5">
            <a:extLst>
              <a:ext uri="{FF2B5EF4-FFF2-40B4-BE49-F238E27FC236}">
                <a16:creationId xmlns:a16="http://schemas.microsoft.com/office/drawing/2014/main" xmlns="" id="{07DCDF10-9C27-4AD0-9DA0-CA1F95A1400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12448"/>
          <a:stretch/>
        </p:blipFill>
        <p:spPr>
          <a:xfrm>
            <a:off x="6257302" y="1138425"/>
            <a:ext cx="2161358" cy="2163571"/>
          </a:xfrm>
          <a:prstGeom prst="rect">
            <a:avLst/>
          </a:prstGeom>
        </p:spPr>
      </p:pic>
    </p:spTree>
    <p:extLst>
      <p:ext uri="{BB962C8B-B14F-4D97-AF65-F5344CB8AC3E}">
        <p14:creationId xmlns:p14="http://schemas.microsoft.com/office/powerpoint/2010/main" xmlns="" val="1128853581"/>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1AADC3C8-0F84-4C8F-901A-F0CE9C305DCC}"/>
              </a:ext>
            </a:extLst>
          </p:cNvPr>
          <p:cNvSpPr txBox="1"/>
          <p:nvPr/>
        </p:nvSpPr>
        <p:spPr>
          <a:xfrm>
            <a:off x="3211551" y="426535"/>
            <a:ext cx="4348976" cy="369332"/>
          </a:xfrm>
          <a:prstGeom prst="rect">
            <a:avLst/>
          </a:prstGeom>
          <a:noFill/>
        </p:spPr>
        <p:txBody>
          <a:bodyPr wrap="square" rtlCol="0">
            <a:spAutoFit/>
          </a:bodyPr>
          <a:lstStyle/>
          <a:p>
            <a:endParaRPr lang="es-CL" dirty="0"/>
          </a:p>
        </p:txBody>
      </p:sp>
      <p:sp>
        <p:nvSpPr>
          <p:cNvPr id="4" name="CuadroTexto 2">
            <a:extLst>
              <a:ext uri="{FF2B5EF4-FFF2-40B4-BE49-F238E27FC236}">
                <a16:creationId xmlns:a16="http://schemas.microsoft.com/office/drawing/2014/main" xmlns="" id="{7202468F-F8F6-4369-B515-D4B199DC2235}"/>
              </a:ext>
            </a:extLst>
          </p:cNvPr>
          <p:cNvSpPr txBox="1"/>
          <p:nvPr/>
        </p:nvSpPr>
        <p:spPr>
          <a:xfrm>
            <a:off x="3528037" y="550631"/>
            <a:ext cx="4821438" cy="526895"/>
          </a:xfrm>
          <a:prstGeom prst="rect">
            <a:avLst/>
          </a:prstGeom>
          <a:solidFill>
            <a:srgbClr val="53B0AE"/>
          </a:solid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eaLnBrk="1" fontAlgn="auto" hangingPunct="1">
              <a:spcBef>
                <a:spcPts val="0"/>
              </a:spcBef>
              <a:spcAft>
                <a:spcPts val="0"/>
              </a:spcAft>
              <a:defRPr/>
            </a:pPr>
            <a:r>
              <a:rPr lang="es-CL" sz="1500" kern="0" dirty="0">
                <a:solidFill>
                  <a:schemeClr val="bg1"/>
                </a:solidFill>
                <a:latin typeface="Calibri" panose="020F0502020204030204"/>
              </a:rPr>
              <a:t> </a:t>
            </a:r>
          </a:p>
          <a:p>
            <a:pPr defTabSz="685800" eaLnBrk="1" fontAlgn="auto" hangingPunct="1">
              <a:spcBef>
                <a:spcPts val="0"/>
              </a:spcBef>
              <a:spcAft>
                <a:spcPts val="0"/>
              </a:spcAft>
              <a:defRPr/>
            </a:pPr>
            <a:endParaRPr lang="es-CL" sz="1500" kern="0" dirty="0">
              <a:solidFill>
                <a:schemeClr val="bg1"/>
              </a:solidFill>
              <a:latin typeface="Calibri" panose="020F0502020204030204"/>
            </a:endParaRPr>
          </a:p>
          <a:p>
            <a:pPr defTabSz="685800" eaLnBrk="1" fontAlgn="auto" hangingPunct="1">
              <a:spcBef>
                <a:spcPts val="0"/>
              </a:spcBef>
              <a:spcAft>
                <a:spcPts val="0"/>
              </a:spcAft>
              <a:defRPr/>
            </a:pPr>
            <a:r>
              <a:rPr lang="es-CL" sz="1500" b="1" kern="0" dirty="0">
                <a:solidFill>
                  <a:schemeClr val="bg1"/>
                </a:solidFill>
                <a:latin typeface="Calibri" panose="020F0502020204030204"/>
              </a:rPr>
              <a:t>  1995                 EXPORTACIONES CHILENAS                    2019</a:t>
            </a:r>
          </a:p>
          <a:p>
            <a:pPr defTabSz="685800" eaLnBrk="1" fontAlgn="auto" hangingPunct="1">
              <a:spcBef>
                <a:spcPts val="0"/>
              </a:spcBef>
              <a:spcAft>
                <a:spcPts val="0"/>
              </a:spcAft>
              <a:defRPr/>
            </a:pPr>
            <a:endParaRPr lang="es-CL" sz="1500" kern="0" dirty="0">
              <a:solidFill>
                <a:schemeClr val="bg1"/>
              </a:solidFill>
              <a:latin typeface="Calibri" panose="020F0502020204030204"/>
            </a:endParaRPr>
          </a:p>
          <a:p>
            <a:pPr defTabSz="685800" eaLnBrk="1" fontAlgn="auto" hangingPunct="1">
              <a:spcBef>
                <a:spcPts val="0"/>
              </a:spcBef>
              <a:spcAft>
                <a:spcPts val="0"/>
              </a:spcAft>
              <a:defRPr/>
            </a:pPr>
            <a:endParaRPr lang="es-CL" sz="1500" kern="0" dirty="0">
              <a:solidFill>
                <a:schemeClr val="bg1"/>
              </a:solidFill>
              <a:latin typeface="Calibri" panose="020F0502020204030204"/>
            </a:endParaRPr>
          </a:p>
        </p:txBody>
      </p:sp>
      <p:sp>
        <p:nvSpPr>
          <p:cNvPr id="5" name="CuadroTexto 4">
            <a:extLst>
              <a:ext uri="{FF2B5EF4-FFF2-40B4-BE49-F238E27FC236}">
                <a16:creationId xmlns:a16="http://schemas.microsoft.com/office/drawing/2014/main" xmlns="" id="{B02B2552-E31C-4019-AF6B-97C822FBCFD2}"/>
              </a:ext>
            </a:extLst>
          </p:cNvPr>
          <p:cNvSpPr txBox="1"/>
          <p:nvPr/>
        </p:nvSpPr>
        <p:spPr>
          <a:xfrm>
            <a:off x="628796" y="1144544"/>
            <a:ext cx="2295349" cy="2800767"/>
          </a:xfrm>
          <a:prstGeom prst="rect">
            <a:avLst/>
          </a:prstGeom>
          <a:solidFill>
            <a:srgbClr val="53B0AE"/>
          </a:solidFill>
        </p:spPr>
        <p:txBody>
          <a:bodyPr wrap="square" rtlCol="0">
            <a:spAutoFit/>
          </a:bodyPr>
          <a:lstStyle/>
          <a:p>
            <a:endParaRPr lang="es-CL" sz="1600" dirty="0">
              <a:solidFill>
                <a:schemeClr val="bg1"/>
              </a:solidFill>
            </a:endParaRPr>
          </a:p>
          <a:p>
            <a:r>
              <a:rPr lang="es-CL" sz="1600" dirty="0">
                <a:solidFill>
                  <a:schemeClr val="bg1"/>
                </a:solidFill>
              </a:rPr>
              <a:t>1.174 empresas chilenas exportaron a Brasil durante el año 2019.</a:t>
            </a:r>
          </a:p>
          <a:p>
            <a:endParaRPr lang="es-CL" sz="1600" dirty="0">
              <a:solidFill>
                <a:schemeClr val="bg1"/>
              </a:solidFill>
            </a:endParaRPr>
          </a:p>
          <a:p>
            <a:r>
              <a:rPr lang="es-CL" sz="1600" dirty="0">
                <a:solidFill>
                  <a:schemeClr val="bg1"/>
                </a:solidFill>
              </a:rPr>
              <a:t>Actualmente nuestras exportaciones  a Brasil suman 1.144 productos y servicios.</a:t>
            </a:r>
          </a:p>
          <a:p>
            <a:endParaRPr lang="es-CL" sz="1600" dirty="0">
              <a:solidFill>
                <a:schemeClr val="bg1"/>
              </a:solidFill>
            </a:endParaRPr>
          </a:p>
          <a:p>
            <a:endParaRPr lang="es-CL" sz="1600" dirty="0">
              <a:solidFill>
                <a:schemeClr val="bg1"/>
              </a:solidFill>
            </a:endParaRPr>
          </a:p>
        </p:txBody>
      </p:sp>
      <p:sp>
        <p:nvSpPr>
          <p:cNvPr id="7" name="CuadroTexto 6">
            <a:extLst>
              <a:ext uri="{FF2B5EF4-FFF2-40B4-BE49-F238E27FC236}">
                <a16:creationId xmlns:a16="http://schemas.microsoft.com/office/drawing/2014/main" xmlns="" id="{5D21E944-5CB6-442B-8F74-443237EF6677}"/>
              </a:ext>
            </a:extLst>
          </p:cNvPr>
          <p:cNvSpPr txBox="1"/>
          <p:nvPr/>
        </p:nvSpPr>
        <p:spPr>
          <a:xfrm>
            <a:off x="3528037" y="1701342"/>
            <a:ext cx="837666" cy="369332"/>
          </a:xfrm>
          <a:prstGeom prst="rect">
            <a:avLst/>
          </a:prstGeom>
          <a:noFill/>
          <a:ln>
            <a:noFill/>
          </a:ln>
        </p:spPr>
        <p:txBody>
          <a:bodyPr wrap="square" rtlCol="0">
            <a:spAutoFit/>
          </a:bodyPr>
          <a:lstStyle/>
          <a:p>
            <a:pPr algn="ctr"/>
            <a:r>
              <a:rPr lang="es-CL" b="1" dirty="0">
                <a:solidFill>
                  <a:srgbClr val="00586E"/>
                </a:solidFill>
              </a:rPr>
              <a:t>809</a:t>
            </a:r>
          </a:p>
        </p:txBody>
      </p:sp>
      <p:sp>
        <p:nvSpPr>
          <p:cNvPr id="8" name="CuadroTexto 7">
            <a:extLst>
              <a:ext uri="{FF2B5EF4-FFF2-40B4-BE49-F238E27FC236}">
                <a16:creationId xmlns:a16="http://schemas.microsoft.com/office/drawing/2014/main" xmlns="" id="{A8FBDBE8-8FBA-4BA7-B610-512625D9DB35}"/>
              </a:ext>
            </a:extLst>
          </p:cNvPr>
          <p:cNvSpPr txBox="1"/>
          <p:nvPr/>
        </p:nvSpPr>
        <p:spPr>
          <a:xfrm>
            <a:off x="3528037" y="3486155"/>
            <a:ext cx="837666" cy="369332"/>
          </a:xfrm>
          <a:prstGeom prst="rect">
            <a:avLst/>
          </a:prstGeom>
          <a:noFill/>
          <a:ln>
            <a:noFill/>
          </a:ln>
        </p:spPr>
        <p:txBody>
          <a:bodyPr wrap="square" rtlCol="0">
            <a:spAutoFit/>
          </a:bodyPr>
          <a:lstStyle/>
          <a:p>
            <a:pPr algn="ctr"/>
            <a:r>
              <a:rPr lang="es-CL" b="1" dirty="0">
                <a:solidFill>
                  <a:srgbClr val="00586E"/>
                </a:solidFill>
              </a:rPr>
              <a:t>834</a:t>
            </a:r>
          </a:p>
        </p:txBody>
      </p:sp>
      <p:sp>
        <p:nvSpPr>
          <p:cNvPr id="9" name="CuadroTexto 8">
            <a:extLst>
              <a:ext uri="{FF2B5EF4-FFF2-40B4-BE49-F238E27FC236}">
                <a16:creationId xmlns:a16="http://schemas.microsoft.com/office/drawing/2014/main" xmlns="" id="{121CFFD7-E7D9-4702-9689-44B4AF5E82F7}"/>
              </a:ext>
            </a:extLst>
          </p:cNvPr>
          <p:cNvSpPr txBox="1"/>
          <p:nvPr/>
        </p:nvSpPr>
        <p:spPr>
          <a:xfrm>
            <a:off x="7511809" y="1701342"/>
            <a:ext cx="837666" cy="369332"/>
          </a:xfrm>
          <a:prstGeom prst="rect">
            <a:avLst/>
          </a:prstGeom>
          <a:noFill/>
          <a:ln>
            <a:noFill/>
          </a:ln>
        </p:spPr>
        <p:txBody>
          <a:bodyPr wrap="square" rtlCol="0">
            <a:spAutoFit/>
          </a:bodyPr>
          <a:lstStyle/>
          <a:p>
            <a:pPr algn="ctr"/>
            <a:r>
              <a:rPr lang="es-CL" b="1" dirty="0">
                <a:solidFill>
                  <a:srgbClr val="00586E"/>
                </a:solidFill>
              </a:rPr>
              <a:t>1.174</a:t>
            </a:r>
          </a:p>
        </p:txBody>
      </p:sp>
      <p:sp>
        <p:nvSpPr>
          <p:cNvPr id="10" name="CuadroTexto 9">
            <a:extLst>
              <a:ext uri="{FF2B5EF4-FFF2-40B4-BE49-F238E27FC236}">
                <a16:creationId xmlns:a16="http://schemas.microsoft.com/office/drawing/2014/main" xmlns="" id="{14B905B2-E66F-4F77-B97F-708DA97472C8}"/>
              </a:ext>
            </a:extLst>
          </p:cNvPr>
          <p:cNvSpPr txBox="1"/>
          <p:nvPr/>
        </p:nvSpPr>
        <p:spPr>
          <a:xfrm>
            <a:off x="7511809" y="3486155"/>
            <a:ext cx="837666" cy="369332"/>
          </a:xfrm>
          <a:prstGeom prst="rect">
            <a:avLst/>
          </a:prstGeom>
          <a:noFill/>
          <a:ln>
            <a:noFill/>
          </a:ln>
        </p:spPr>
        <p:txBody>
          <a:bodyPr wrap="square" rtlCol="0">
            <a:spAutoFit/>
          </a:bodyPr>
          <a:lstStyle/>
          <a:p>
            <a:pPr algn="ctr"/>
            <a:r>
              <a:rPr lang="es-CL" b="1" dirty="0">
                <a:solidFill>
                  <a:srgbClr val="00586E"/>
                </a:solidFill>
              </a:rPr>
              <a:t>1.144</a:t>
            </a:r>
          </a:p>
        </p:txBody>
      </p:sp>
      <p:sp>
        <p:nvSpPr>
          <p:cNvPr id="13" name="CuadroTexto 12">
            <a:extLst>
              <a:ext uri="{FF2B5EF4-FFF2-40B4-BE49-F238E27FC236}">
                <a16:creationId xmlns:a16="http://schemas.microsoft.com/office/drawing/2014/main" xmlns="" id="{80C3D067-D34F-402F-88C2-047B64FAE8F2}"/>
              </a:ext>
            </a:extLst>
          </p:cNvPr>
          <p:cNvSpPr txBox="1"/>
          <p:nvPr/>
        </p:nvSpPr>
        <p:spPr>
          <a:xfrm>
            <a:off x="4735820" y="2159112"/>
            <a:ext cx="2515262" cy="369332"/>
          </a:xfrm>
          <a:prstGeom prst="rect">
            <a:avLst/>
          </a:prstGeom>
          <a:noFill/>
          <a:ln>
            <a:noFill/>
          </a:ln>
        </p:spPr>
        <p:txBody>
          <a:bodyPr wrap="square" rtlCol="0">
            <a:spAutoFit/>
          </a:bodyPr>
          <a:lstStyle/>
          <a:p>
            <a:pPr algn="ctr"/>
            <a:r>
              <a:rPr lang="es-CL" sz="900" b="1" spc="300" dirty="0" err="1"/>
              <a:t>N°EMPRESAS</a:t>
            </a:r>
            <a:r>
              <a:rPr lang="es-CL" sz="900" b="1" spc="300" dirty="0"/>
              <a:t> EXPORTADORAS</a:t>
            </a:r>
          </a:p>
        </p:txBody>
      </p:sp>
      <p:sp>
        <p:nvSpPr>
          <p:cNvPr id="14" name="CuadroTexto 13">
            <a:extLst>
              <a:ext uri="{FF2B5EF4-FFF2-40B4-BE49-F238E27FC236}">
                <a16:creationId xmlns:a16="http://schemas.microsoft.com/office/drawing/2014/main" xmlns="" id="{C35CCBF9-1F67-429D-89A7-76FECBBA9756}"/>
              </a:ext>
            </a:extLst>
          </p:cNvPr>
          <p:cNvSpPr txBox="1"/>
          <p:nvPr/>
        </p:nvSpPr>
        <p:spPr>
          <a:xfrm>
            <a:off x="4735820" y="4064662"/>
            <a:ext cx="2515262" cy="369332"/>
          </a:xfrm>
          <a:prstGeom prst="rect">
            <a:avLst/>
          </a:prstGeom>
          <a:noFill/>
          <a:ln>
            <a:noFill/>
          </a:ln>
        </p:spPr>
        <p:txBody>
          <a:bodyPr wrap="square" rtlCol="0">
            <a:spAutoFit/>
          </a:bodyPr>
          <a:lstStyle/>
          <a:p>
            <a:pPr algn="ctr"/>
            <a:r>
              <a:rPr lang="es-CL" sz="900" b="1" spc="300" dirty="0" err="1"/>
              <a:t>N°DE</a:t>
            </a:r>
            <a:r>
              <a:rPr lang="es-CL" sz="900" b="1" spc="300" dirty="0"/>
              <a:t> PRODUCTOS EXPORTADOS</a:t>
            </a:r>
          </a:p>
        </p:txBody>
      </p:sp>
      <p:sp>
        <p:nvSpPr>
          <p:cNvPr id="16" name="Rectángulo 15">
            <a:extLst>
              <a:ext uri="{FF2B5EF4-FFF2-40B4-BE49-F238E27FC236}">
                <a16:creationId xmlns:a16="http://schemas.microsoft.com/office/drawing/2014/main" xmlns="" id="{41CFABF4-5065-45C3-BA13-4367EE2FAA14}"/>
              </a:ext>
            </a:extLst>
          </p:cNvPr>
          <p:cNvSpPr/>
          <p:nvPr/>
        </p:nvSpPr>
        <p:spPr>
          <a:xfrm>
            <a:off x="260657" y="329595"/>
            <a:ext cx="8402079" cy="4615385"/>
          </a:xfrm>
          <a:prstGeom prst="rect">
            <a:avLst/>
          </a:prstGeom>
          <a:noFill/>
          <a:ln w="190500">
            <a:solidFill>
              <a:srgbClr val="00586E">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9" name="Conector recto 18">
            <a:extLst>
              <a:ext uri="{FF2B5EF4-FFF2-40B4-BE49-F238E27FC236}">
                <a16:creationId xmlns:a16="http://schemas.microsoft.com/office/drawing/2014/main" xmlns="" id="{096D84E6-DAEA-4B1E-96E5-7AD3D6DC29D8}"/>
              </a:ext>
            </a:extLst>
          </p:cNvPr>
          <p:cNvCxnSpPr/>
          <p:nvPr/>
        </p:nvCxnSpPr>
        <p:spPr>
          <a:xfrm>
            <a:off x="3528037" y="2733611"/>
            <a:ext cx="4821438"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Conector recto 19">
            <a:extLst>
              <a:ext uri="{FF2B5EF4-FFF2-40B4-BE49-F238E27FC236}">
                <a16:creationId xmlns:a16="http://schemas.microsoft.com/office/drawing/2014/main" xmlns="" id="{79642A95-D27A-4E5A-9FA5-464CCE5642BA}"/>
              </a:ext>
            </a:extLst>
          </p:cNvPr>
          <p:cNvCxnSpPr/>
          <p:nvPr/>
        </p:nvCxnSpPr>
        <p:spPr>
          <a:xfrm>
            <a:off x="3528037" y="3543300"/>
            <a:ext cx="4821438" cy="0"/>
          </a:xfrm>
          <a:prstGeom prst="line">
            <a:avLst/>
          </a:prstGeom>
          <a:ln w="9525" cap="flat" cmpd="sng" algn="ctr">
            <a:no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Imagen 21">
            <a:extLst>
              <a:ext uri="{FF2B5EF4-FFF2-40B4-BE49-F238E27FC236}">
                <a16:creationId xmlns:a16="http://schemas.microsoft.com/office/drawing/2014/main" xmlns="" id="{E0A9C553-D117-4BDE-9F17-254502FE28D3}"/>
              </a:ext>
            </a:extLst>
          </p:cNvPr>
          <p:cNvPicPr>
            <a:picLocks noChangeAspect="1"/>
          </p:cNvPicPr>
          <p:nvPr/>
        </p:nvPicPr>
        <p:blipFill>
          <a:blip r:embed="rId3" cstate="print"/>
          <a:stretch>
            <a:fillRect/>
          </a:stretch>
        </p:blipFill>
        <p:spPr>
          <a:xfrm>
            <a:off x="5519923" y="1222176"/>
            <a:ext cx="837666" cy="848498"/>
          </a:xfrm>
          <a:prstGeom prst="rect">
            <a:avLst/>
          </a:prstGeom>
        </p:spPr>
      </p:pic>
      <p:pic>
        <p:nvPicPr>
          <p:cNvPr id="25" name="Imagen 24">
            <a:extLst>
              <a:ext uri="{FF2B5EF4-FFF2-40B4-BE49-F238E27FC236}">
                <a16:creationId xmlns:a16="http://schemas.microsoft.com/office/drawing/2014/main" xmlns="" id="{2C929E2A-0FA9-46B2-9AB2-1898F5F998DC}"/>
              </a:ext>
            </a:extLst>
          </p:cNvPr>
          <p:cNvPicPr>
            <a:picLocks noChangeAspect="1"/>
          </p:cNvPicPr>
          <p:nvPr/>
        </p:nvPicPr>
        <p:blipFill>
          <a:blip r:embed="rId4"/>
          <a:stretch>
            <a:fillRect/>
          </a:stretch>
        </p:blipFill>
        <p:spPr>
          <a:xfrm>
            <a:off x="5519923" y="3197914"/>
            <a:ext cx="837666" cy="837666"/>
          </a:xfrm>
          <a:prstGeom prst="rect">
            <a:avLst/>
          </a:prstGeom>
        </p:spPr>
      </p:pic>
      <p:sp>
        <p:nvSpPr>
          <p:cNvPr id="27" name="CuadroTexto 26">
            <a:extLst>
              <a:ext uri="{FF2B5EF4-FFF2-40B4-BE49-F238E27FC236}">
                <a16:creationId xmlns:a16="http://schemas.microsoft.com/office/drawing/2014/main" xmlns="" id="{30DAE7CA-F4BA-4222-AF3E-E677B3769F83}"/>
              </a:ext>
            </a:extLst>
          </p:cNvPr>
          <p:cNvSpPr txBox="1"/>
          <p:nvPr/>
        </p:nvSpPr>
        <p:spPr>
          <a:xfrm>
            <a:off x="144709" y="4997572"/>
            <a:ext cx="6083096" cy="184666"/>
          </a:xfrm>
          <a:prstGeom prst="rect">
            <a:avLst/>
          </a:prstGeom>
          <a:noFill/>
        </p:spPr>
        <p:txBody>
          <a:bodyPr wrap="square" rtlCol="0">
            <a:spAutoFit/>
          </a:bodyPr>
          <a:lstStyle/>
          <a:p>
            <a:r>
              <a:rPr lang="es-MX" sz="600" dirty="0">
                <a:latin typeface="+mn-lt"/>
              </a:rPr>
              <a:t>Fuente: Departamento  Información Comercial, Dirección  Estudios SUBREI, con cifras  del Servicio Nacional de Aduanas (Cifras sujetas a corrección de valor).</a:t>
            </a:r>
            <a:endParaRPr lang="en-US" sz="600" dirty="0">
              <a:latin typeface="+mn-lt"/>
            </a:endParaRPr>
          </a:p>
        </p:txBody>
      </p:sp>
      <p:sp>
        <p:nvSpPr>
          <p:cNvPr id="23" name="Rectángulo 22">
            <a:extLst>
              <a:ext uri="{FF2B5EF4-FFF2-40B4-BE49-F238E27FC236}">
                <a16:creationId xmlns:a16="http://schemas.microsoft.com/office/drawing/2014/main" xmlns="" id="{83E53F63-EA59-41EA-8B11-EF756B3E609F}"/>
              </a:ext>
            </a:extLst>
          </p:cNvPr>
          <p:cNvSpPr>
            <a:spLocks noChangeArrowheads="1"/>
          </p:cNvSpPr>
          <p:nvPr/>
        </p:nvSpPr>
        <p:spPr bwMode="auto">
          <a:xfrm>
            <a:off x="7772400" y="38613"/>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rgbClr val="0D0D0D"/>
                </a:solidFill>
                <a:latin typeface="Bahnschrift Light" panose="020B0502040204020203" pitchFamily="34" charset="0"/>
                <a:ea typeface="Calibri" charset="0"/>
                <a:cs typeface="Calibri" charset="0"/>
              </a:rPr>
              <a:t>SUBREI</a:t>
            </a:r>
          </a:p>
        </p:txBody>
      </p:sp>
      <p:pic>
        <p:nvPicPr>
          <p:cNvPr id="24" name="Imagen 23">
            <a:extLst>
              <a:ext uri="{FF2B5EF4-FFF2-40B4-BE49-F238E27FC236}">
                <a16:creationId xmlns:a16="http://schemas.microsoft.com/office/drawing/2014/main" xmlns="" id="{1F32C698-F91C-4BC2-BEA8-0895B579D201}"/>
              </a:ext>
            </a:extLst>
          </p:cNvPr>
          <p:cNvPicPr>
            <a:picLocks noChangeAspect="1"/>
          </p:cNvPicPr>
          <p:nvPr/>
        </p:nvPicPr>
        <p:blipFill>
          <a:blip r:embed="rId5"/>
          <a:stretch>
            <a:fillRect/>
          </a:stretch>
        </p:blipFill>
        <p:spPr>
          <a:xfrm>
            <a:off x="7074012" y="0"/>
            <a:ext cx="1600339" cy="68586"/>
          </a:xfrm>
          <a:prstGeom prst="rect">
            <a:avLst/>
          </a:prstGeom>
        </p:spPr>
      </p:pic>
    </p:spTree>
    <p:extLst>
      <p:ext uri="{BB962C8B-B14F-4D97-AF65-F5344CB8AC3E}">
        <p14:creationId xmlns:p14="http://schemas.microsoft.com/office/powerpoint/2010/main" xmlns="" val="383001319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adroTexto 56"/>
          <p:cNvSpPr txBox="1"/>
          <p:nvPr/>
        </p:nvSpPr>
        <p:spPr>
          <a:xfrm>
            <a:off x="494044" y="491902"/>
            <a:ext cx="3591533" cy="600164"/>
          </a:xfrm>
          <a:prstGeom prst="rect">
            <a:avLst/>
          </a:prstGeom>
          <a:noFill/>
        </p:spPr>
        <p:txBody>
          <a:bodyPr wrap="square" rtlCol="0">
            <a:spAutoFit/>
          </a:bodyPr>
          <a:lstStyle/>
          <a:p>
            <a:r>
              <a:rPr lang="es-ES" sz="1200" b="1" cap="all" spc="225" dirty="0">
                <a:solidFill>
                  <a:srgbClr val="1E7F86"/>
                </a:solidFill>
              </a:rPr>
              <a:t>Evolución por sector de las exportaciones chilenas a Brasil</a:t>
            </a:r>
            <a:endParaRPr lang="es-MX" sz="1200" b="1" cap="all" spc="225" dirty="0">
              <a:solidFill>
                <a:srgbClr val="1E7F86"/>
              </a:solidFill>
            </a:endParaRPr>
          </a:p>
          <a:p>
            <a:r>
              <a:rPr lang="es-MX" sz="900" cap="all" spc="225" dirty="0">
                <a:solidFill>
                  <a:srgbClr val="FF4F00"/>
                </a:solidFill>
              </a:rPr>
              <a:t>Cifras en millones de dólares</a:t>
            </a:r>
            <a:endParaRPr lang="en-US" sz="900" cap="all" spc="225" dirty="0">
              <a:solidFill>
                <a:srgbClr val="FF4F00"/>
              </a:solidFill>
            </a:endParaRPr>
          </a:p>
        </p:txBody>
      </p:sp>
      <p:sp>
        <p:nvSpPr>
          <p:cNvPr id="26" name="CuadroTexto 25"/>
          <p:cNvSpPr txBox="1"/>
          <p:nvPr/>
        </p:nvSpPr>
        <p:spPr>
          <a:xfrm>
            <a:off x="144709" y="4997572"/>
            <a:ext cx="6083096" cy="184666"/>
          </a:xfrm>
          <a:prstGeom prst="rect">
            <a:avLst/>
          </a:prstGeom>
          <a:noFill/>
        </p:spPr>
        <p:txBody>
          <a:bodyPr wrap="square" rtlCol="0">
            <a:spAutoFit/>
          </a:bodyPr>
          <a:lstStyle/>
          <a:p>
            <a:r>
              <a:rPr lang="es-MX" sz="600" dirty="0">
                <a:latin typeface="+mn-lt"/>
              </a:rPr>
              <a:t>Fuente: Departamento Información Comercial, Dirección Estudios SUBREI, con cifras del Banco Central de Chile y Servicios Nacional de Aduanas (Cifras sujetas a corrección de valor).</a:t>
            </a:r>
            <a:endParaRPr lang="en-US" sz="600" dirty="0">
              <a:latin typeface="+mn-lt"/>
            </a:endParaRPr>
          </a:p>
        </p:txBody>
      </p:sp>
      <p:sp>
        <p:nvSpPr>
          <p:cNvPr id="14" name="CuadroTexto 13">
            <a:extLst>
              <a:ext uri="{FF2B5EF4-FFF2-40B4-BE49-F238E27FC236}">
                <a16:creationId xmlns:a16="http://schemas.microsoft.com/office/drawing/2014/main" xmlns="" id="{16B80EFC-2E56-413F-9590-AF053CA55714}"/>
              </a:ext>
            </a:extLst>
          </p:cNvPr>
          <p:cNvSpPr txBox="1"/>
          <p:nvPr/>
        </p:nvSpPr>
        <p:spPr>
          <a:xfrm>
            <a:off x="6541498" y="3451392"/>
            <a:ext cx="405875" cy="646331"/>
          </a:xfrm>
          <a:prstGeom prst="rect">
            <a:avLst/>
          </a:prstGeom>
          <a:noFill/>
        </p:spPr>
        <p:txBody>
          <a:bodyPr wrap="square" rtlCol="0">
            <a:spAutoFit/>
          </a:bodyPr>
          <a:lstStyle/>
          <a:p>
            <a:r>
              <a:rPr lang="es-CL" dirty="0">
                <a:solidFill>
                  <a:schemeClr val="bg1"/>
                </a:solidFill>
              </a:rPr>
              <a:t>KCL</a:t>
            </a:r>
          </a:p>
        </p:txBody>
      </p:sp>
      <p:sp>
        <p:nvSpPr>
          <p:cNvPr id="9" name="Rectángulo 8">
            <a:extLst>
              <a:ext uri="{FF2B5EF4-FFF2-40B4-BE49-F238E27FC236}">
                <a16:creationId xmlns:a16="http://schemas.microsoft.com/office/drawing/2014/main" xmlns="" id="{D494D5E4-13B7-4314-9A24-5F70E3842A80}"/>
              </a:ext>
            </a:extLst>
          </p:cNvPr>
          <p:cNvSpPr>
            <a:spLocks noChangeArrowheads="1"/>
          </p:cNvSpPr>
          <p:nvPr/>
        </p:nvSpPr>
        <p:spPr bwMode="auto">
          <a:xfrm>
            <a:off x="7772400" y="38613"/>
            <a:ext cx="1009651" cy="2585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L" sz="1200" spc="225" dirty="0">
                <a:solidFill>
                  <a:srgbClr val="0D0D0D"/>
                </a:solidFill>
                <a:latin typeface="Bahnschrift Light" panose="020B0502040204020203" pitchFamily="34" charset="0"/>
                <a:ea typeface="Calibri" charset="0"/>
                <a:cs typeface="Calibri" charset="0"/>
              </a:rPr>
              <a:t>SUBREI</a:t>
            </a:r>
          </a:p>
        </p:txBody>
      </p:sp>
      <p:pic>
        <p:nvPicPr>
          <p:cNvPr id="10" name="Imagen 9">
            <a:extLst>
              <a:ext uri="{FF2B5EF4-FFF2-40B4-BE49-F238E27FC236}">
                <a16:creationId xmlns:a16="http://schemas.microsoft.com/office/drawing/2014/main" xmlns="" id="{AC3E8451-1EA6-401C-AB93-295C2D13B2CF}"/>
              </a:ext>
            </a:extLst>
          </p:cNvPr>
          <p:cNvPicPr>
            <a:picLocks noChangeAspect="1"/>
          </p:cNvPicPr>
          <p:nvPr/>
        </p:nvPicPr>
        <p:blipFill>
          <a:blip r:embed="rId3"/>
          <a:stretch>
            <a:fillRect/>
          </a:stretch>
        </p:blipFill>
        <p:spPr>
          <a:xfrm>
            <a:off x="7074012" y="0"/>
            <a:ext cx="1600339" cy="68586"/>
          </a:xfrm>
          <a:prstGeom prst="rect">
            <a:avLst/>
          </a:prstGeom>
        </p:spPr>
      </p:pic>
      <p:graphicFrame>
        <p:nvGraphicFramePr>
          <p:cNvPr id="11" name="Gráfico 10">
            <a:extLst>
              <a:ext uri="{FF2B5EF4-FFF2-40B4-BE49-F238E27FC236}">
                <a16:creationId xmlns:a16="http://schemas.microsoft.com/office/drawing/2014/main" xmlns="" id="{BA29E365-0662-4D6A-8222-B945486C19F8}"/>
              </a:ext>
            </a:extLst>
          </p:cNvPr>
          <p:cNvGraphicFramePr>
            <a:graphicFrameLocks/>
          </p:cNvGraphicFramePr>
          <p:nvPr>
            <p:extLst>
              <p:ext uri="{D42A27DB-BD31-4B8C-83A1-F6EECF244321}">
                <p14:modId xmlns:p14="http://schemas.microsoft.com/office/powerpoint/2010/main" xmlns="" val="360122342"/>
              </p:ext>
            </p:extLst>
          </p:nvPr>
        </p:nvGraphicFramePr>
        <p:xfrm>
          <a:off x="635000" y="736600"/>
          <a:ext cx="7861300" cy="4077305"/>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ángulo 11">
            <a:extLst>
              <a:ext uri="{FF2B5EF4-FFF2-40B4-BE49-F238E27FC236}">
                <a16:creationId xmlns:a16="http://schemas.microsoft.com/office/drawing/2014/main" xmlns="" id="{3A2F1C2E-36D9-4EF6-8B9B-8674D3F04F03}"/>
              </a:ext>
            </a:extLst>
          </p:cNvPr>
          <p:cNvSpPr/>
          <p:nvPr/>
        </p:nvSpPr>
        <p:spPr>
          <a:xfrm>
            <a:off x="260657" y="329595"/>
            <a:ext cx="8402079" cy="4615385"/>
          </a:xfrm>
          <a:prstGeom prst="rect">
            <a:avLst/>
          </a:prstGeom>
          <a:noFill/>
          <a:ln w="190500">
            <a:solidFill>
              <a:srgbClr val="00586E">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xmlns="" val="301857599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xmlns="" id="{E019D14B-5D0F-4380-8A27-CDC1F302D3CA}"/>
              </a:ext>
            </a:extLst>
          </p:cNvPr>
          <p:cNvSpPr/>
          <p:nvPr/>
        </p:nvSpPr>
        <p:spPr>
          <a:xfrm>
            <a:off x="260657" y="329595"/>
            <a:ext cx="8402079" cy="4615385"/>
          </a:xfrm>
          <a:prstGeom prst="rect">
            <a:avLst/>
          </a:prstGeom>
          <a:noFill/>
          <a:ln w="190500">
            <a:solidFill>
              <a:srgbClr val="00586E">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2" name="Imagen 35">
            <a:extLst>
              <a:ext uri="{FF2B5EF4-FFF2-40B4-BE49-F238E27FC236}">
                <a16:creationId xmlns:a16="http://schemas.microsoft.com/office/drawing/2014/main" xmlns="" id="{9711718E-C182-4627-B6B2-838AEBC352F6}"/>
              </a:ext>
            </a:extLst>
          </p:cNvPr>
          <p:cNvPicPr>
            <a:picLocks/>
          </p:cNvPicPr>
          <p:nvPr/>
        </p:nvPicPr>
        <p:blipFill rotWithShape="1">
          <a:blip r:embed="rId3" cstate="print"/>
          <a:srcRect t="35754" b="41062"/>
          <a:stretch/>
        </p:blipFill>
        <p:spPr>
          <a:xfrm flipV="1">
            <a:off x="6889160" y="1550"/>
            <a:ext cx="1600199" cy="66675"/>
          </a:xfrm>
          <a:prstGeom prst="rect">
            <a:avLst/>
          </a:prstGeom>
          <a:ln w="3175">
            <a:noFill/>
          </a:ln>
        </p:spPr>
      </p:pic>
      <p:sp>
        <p:nvSpPr>
          <p:cNvPr id="57" name="CuadroTexto 56"/>
          <p:cNvSpPr txBox="1"/>
          <p:nvPr/>
        </p:nvSpPr>
        <p:spPr>
          <a:xfrm>
            <a:off x="494044" y="491902"/>
            <a:ext cx="3591533" cy="600164"/>
          </a:xfrm>
          <a:prstGeom prst="rect">
            <a:avLst/>
          </a:prstGeom>
          <a:noFill/>
        </p:spPr>
        <p:txBody>
          <a:bodyPr wrap="square" rtlCol="0">
            <a:spAutoFit/>
          </a:bodyPr>
          <a:lstStyle/>
          <a:p>
            <a:r>
              <a:rPr lang="es-MX" sz="1200" b="1" cap="all" spc="225" dirty="0">
                <a:solidFill>
                  <a:srgbClr val="1E7F86"/>
                </a:solidFill>
              </a:rPr>
              <a:t>Exportaciones chile – BRASIL</a:t>
            </a:r>
          </a:p>
          <a:p>
            <a:r>
              <a:rPr lang="es-MX" sz="1200" b="1" cap="all" spc="225" dirty="0">
                <a:solidFill>
                  <a:srgbClr val="1E7F86"/>
                </a:solidFill>
              </a:rPr>
              <a:t>POR REGIONES(% sobre total)</a:t>
            </a:r>
          </a:p>
          <a:p>
            <a:r>
              <a:rPr lang="es-MX" sz="900" cap="all" spc="225" dirty="0">
                <a:solidFill>
                  <a:srgbClr val="FF4F00"/>
                </a:solidFill>
              </a:rPr>
              <a:t>Cifras en millones de dólares</a:t>
            </a:r>
            <a:endParaRPr lang="en-US" sz="900" cap="all" spc="225" dirty="0">
              <a:solidFill>
                <a:srgbClr val="FF4F00"/>
              </a:solidFill>
            </a:endParaRPr>
          </a:p>
        </p:txBody>
      </p:sp>
      <p:sp>
        <p:nvSpPr>
          <p:cNvPr id="26" name="CuadroTexto 25"/>
          <p:cNvSpPr txBox="1"/>
          <p:nvPr/>
        </p:nvSpPr>
        <p:spPr>
          <a:xfrm>
            <a:off x="144709" y="4997572"/>
            <a:ext cx="6083096" cy="184666"/>
          </a:xfrm>
          <a:prstGeom prst="rect">
            <a:avLst/>
          </a:prstGeom>
          <a:noFill/>
        </p:spPr>
        <p:txBody>
          <a:bodyPr wrap="square" rtlCol="0">
            <a:spAutoFit/>
          </a:bodyPr>
          <a:lstStyle/>
          <a:p>
            <a:r>
              <a:rPr lang="es-MX" sz="600" dirty="0">
                <a:solidFill>
                  <a:schemeClr val="bg1">
                    <a:lumMod val="85000"/>
                  </a:schemeClr>
                </a:solidFill>
                <a:latin typeface="Arial Narrow" panose="020B0606020202030204" pitchFamily="34" charset="0"/>
              </a:rPr>
              <a:t>Fuente: Departamento  Información Comercial, Dirección  Estudios SUBREI, con cifras  del Servicio Nacional de Aduanas (Cifras sujetas a corrección de valor).</a:t>
            </a:r>
            <a:endParaRPr lang="en-US" sz="600" dirty="0">
              <a:solidFill>
                <a:schemeClr val="bg1">
                  <a:lumMod val="85000"/>
                </a:schemeClr>
              </a:solidFill>
              <a:latin typeface="Arial Narrow" panose="020B0606020202030204" pitchFamily="34" charset="0"/>
            </a:endParaRPr>
          </a:p>
        </p:txBody>
      </p:sp>
      <p:sp>
        <p:nvSpPr>
          <p:cNvPr id="14" name="CuadroTexto 13">
            <a:extLst>
              <a:ext uri="{FF2B5EF4-FFF2-40B4-BE49-F238E27FC236}">
                <a16:creationId xmlns:a16="http://schemas.microsoft.com/office/drawing/2014/main" xmlns="" id="{16B80EFC-2E56-413F-9590-AF053CA55714}"/>
              </a:ext>
            </a:extLst>
          </p:cNvPr>
          <p:cNvSpPr txBox="1"/>
          <p:nvPr/>
        </p:nvSpPr>
        <p:spPr>
          <a:xfrm>
            <a:off x="6541498" y="3451392"/>
            <a:ext cx="405875" cy="646331"/>
          </a:xfrm>
          <a:prstGeom prst="rect">
            <a:avLst/>
          </a:prstGeom>
          <a:noFill/>
        </p:spPr>
        <p:txBody>
          <a:bodyPr wrap="square" rtlCol="0">
            <a:spAutoFit/>
          </a:bodyPr>
          <a:lstStyle/>
          <a:p>
            <a:r>
              <a:rPr lang="es-CL" dirty="0">
                <a:solidFill>
                  <a:schemeClr val="bg1"/>
                </a:solidFill>
              </a:rPr>
              <a:t>KCL</a:t>
            </a:r>
          </a:p>
        </p:txBody>
      </p:sp>
      <p:graphicFrame>
        <p:nvGraphicFramePr>
          <p:cNvPr id="9" name="Gráfico 8">
            <a:extLst>
              <a:ext uri="{FF2B5EF4-FFF2-40B4-BE49-F238E27FC236}">
                <a16:creationId xmlns:a16="http://schemas.microsoft.com/office/drawing/2014/main" xmlns="" id="{1B3DDE1C-2F89-4E8E-8E34-28BE2ABFB4CF}"/>
              </a:ext>
            </a:extLst>
          </p:cNvPr>
          <p:cNvGraphicFramePr>
            <a:graphicFrameLocks/>
          </p:cNvGraphicFramePr>
          <p:nvPr>
            <p:extLst>
              <p:ext uri="{D42A27DB-BD31-4B8C-83A1-F6EECF244321}">
                <p14:modId xmlns:p14="http://schemas.microsoft.com/office/powerpoint/2010/main" xmlns="" val="2139870363"/>
              </p:ext>
            </p:extLst>
          </p:nvPr>
        </p:nvGraphicFramePr>
        <p:xfrm>
          <a:off x="494044" y="1045777"/>
          <a:ext cx="7911683" cy="37681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639611804"/>
      </p:ext>
    </p:extLst>
  </p:cSld>
  <p:clrMapOvr>
    <a:masterClrMapping/>
  </p:clrMapOvr>
  <p:transition spd="slow">
    <p:wipe dir="r"/>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5112</TotalTime>
  <Words>1614</Words>
  <Application>Microsoft Macintosh PowerPoint</Application>
  <PresentationFormat>Presentación en pantalla (16:9)</PresentationFormat>
  <Paragraphs>271</Paragraphs>
  <Slides>26</Slides>
  <Notes>25</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NELSON MANUEL PAREDES</dc:creator>
  <cp:lastModifiedBy>Guillermo Iturrieta Cattan</cp:lastModifiedBy>
  <cp:revision>233</cp:revision>
  <cp:lastPrinted>2020-02-26T19:27:11Z</cp:lastPrinted>
  <dcterms:created xsi:type="dcterms:W3CDTF">2020-01-20T19:27:20Z</dcterms:created>
  <dcterms:modified xsi:type="dcterms:W3CDTF">2020-07-24T12:44:36Z</dcterms:modified>
</cp:coreProperties>
</file>