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62" r:id="rId5"/>
    <p:sldId id="501" r:id="rId6"/>
    <p:sldId id="1260" r:id="rId7"/>
    <p:sldId id="1258" r:id="rId8"/>
    <p:sldId id="1261" r:id="rId9"/>
    <p:sldId id="1262" r:id="rId10"/>
    <p:sldId id="1263" r:id="rId11"/>
    <p:sldId id="1264" r:id="rId12"/>
    <p:sldId id="1265" r:id="rId13"/>
    <p:sldId id="1266" r:id="rId14"/>
    <p:sldId id="1267" r:id="rId15"/>
    <p:sldId id="1268" r:id="rId16"/>
    <p:sldId id="1271" r:id="rId17"/>
    <p:sldId id="494" r:id="rId18"/>
    <p:sldId id="1272" r:id="rId19"/>
    <p:sldId id="1273" r:id="rId20"/>
    <p:sldId id="496" r:id="rId21"/>
    <p:sldId id="482" r:id="rId22"/>
  </p:sldIdLst>
  <p:sldSz cx="12192000" cy="6858000"/>
  <p:notesSz cx="6797675" cy="9926638"/>
  <p:defaultTextStyle>
    <a:defPPr>
      <a:defRPr lang="es-CL"/>
    </a:defPPr>
    <a:lvl1pPr marL="0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5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21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43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54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64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80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95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05" algn="l" defTabSz="9136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6" userDrawn="1">
          <p15:clr>
            <a:srgbClr val="A4A3A4"/>
          </p15:clr>
        </p15:guide>
        <p15:guide id="2" pos="3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ARTURO ARAVENA LOXLEY" initials="FAAL" lastIdx="6" clrIdx="0"/>
  <p:cmAuthor id="2" name="CARLOS OMAR SALAS SOTO" initials="COS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28"/>
    <a:srgbClr val="FFA300"/>
    <a:srgbClr val="555559"/>
    <a:srgbClr val="A7A8A9"/>
    <a:srgbClr val="FCFCFC"/>
    <a:srgbClr val="636569"/>
    <a:srgbClr val="6F4B4B"/>
    <a:srgbClr val="5D4951"/>
    <a:srgbClr val="D7DBDB"/>
    <a:srgbClr val="F6A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6" autoAdjust="0"/>
    <p:restoredTop sz="95028" autoAdjust="0"/>
  </p:normalViewPr>
  <p:slideViewPr>
    <p:cSldViewPr snapToObjects="1">
      <p:cViewPr varScale="1">
        <p:scale>
          <a:sx n="88" d="100"/>
          <a:sy n="88" d="100"/>
        </p:scale>
        <p:origin x="1256" y="144"/>
      </p:cViewPr>
      <p:guideLst>
        <p:guide orient="horz" pos="2006"/>
        <p:guide pos="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57BD6-B373-4864-9ADC-D7AD40667599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743F6-F4CB-484E-9D0A-CC7E9C67A25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870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5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21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43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54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64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80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95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05" algn="l" defTabSz="9136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B2E2AAE-38BD-418D-8E70-9E740C441EB6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2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3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E2AAE-38BD-418D-8E70-9E740C441EB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75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3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E2AAE-38BD-418D-8E70-9E740C441EB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2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729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819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57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820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242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997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996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5" indent="0">
              <a:buNone/>
              <a:defRPr sz="2000" b="1"/>
            </a:lvl2pPr>
            <a:lvl3pPr marL="913621" indent="0">
              <a:buNone/>
              <a:defRPr sz="1800" b="1"/>
            </a:lvl3pPr>
            <a:lvl4pPr marL="1370443" indent="0">
              <a:buNone/>
              <a:defRPr sz="1600" b="1"/>
            </a:lvl4pPr>
            <a:lvl5pPr marL="1827254" indent="0">
              <a:buNone/>
              <a:defRPr sz="1600" b="1"/>
            </a:lvl5pPr>
            <a:lvl6pPr marL="2284064" indent="0">
              <a:buNone/>
              <a:defRPr sz="1600" b="1"/>
            </a:lvl6pPr>
            <a:lvl7pPr marL="2740880" indent="0">
              <a:buNone/>
              <a:defRPr sz="1600" b="1"/>
            </a:lvl7pPr>
            <a:lvl8pPr marL="3197695" indent="0">
              <a:buNone/>
              <a:defRPr sz="1600" b="1"/>
            </a:lvl8pPr>
            <a:lvl9pPr marL="3654505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5" indent="0">
              <a:buNone/>
              <a:defRPr sz="2000" b="1"/>
            </a:lvl2pPr>
            <a:lvl3pPr marL="913621" indent="0">
              <a:buNone/>
              <a:defRPr sz="1800" b="1"/>
            </a:lvl3pPr>
            <a:lvl4pPr marL="1370443" indent="0">
              <a:buNone/>
              <a:defRPr sz="1600" b="1"/>
            </a:lvl4pPr>
            <a:lvl5pPr marL="1827254" indent="0">
              <a:buNone/>
              <a:defRPr sz="1600" b="1"/>
            </a:lvl5pPr>
            <a:lvl6pPr marL="2284064" indent="0">
              <a:buNone/>
              <a:defRPr sz="1600" b="1"/>
            </a:lvl6pPr>
            <a:lvl7pPr marL="2740880" indent="0">
              <a:buNone/>
              <a:defRPr sz="1600" b="1"/>
            </a:lvl7pPr>
            <a:lvl8pPr marL="3197695" indent="0">
              <a:buNone/>
              <a:defRPr sz="1600" b="1"/>
            </a:lvl8pPr>
            <a:lvl9pPr marL="3654505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592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830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395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47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47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5" indent="0">
              <a:buNone/>
              <a:defRPr sz="1200"/>
            </a:lvl2pPr>
            <a:lvl3pPr marL="913621" indent="0">
              <a:buNone/>
              <a:defRPr sz="1000"/>
            </a:lvl3pPr>
            <a:lvl4pPr marL="1370443" indent="0">
              <a:buNone/>
              <a:defRPr sz="900"/>
            </a:lvl4pPr>
            <a:lvl5pPr marL="1827254" indent="0">
              <a:buNone/>
              <a:defRPr sz="900"/>
            </a:lvl5pPr>
            <a:lvl6pPr marL="2284064" indent="0">
              <a:buNone/>
              <a:defRPr sz="900"/>
            </a:lvl6pPr>
            <a:lvl7pPr marL="2740880" indent="0">
              <a:buNone/>
              <a:defRPr sz="900"/>
            </a:lvl7pPr>
            <a:lvl8pPr marL="3197695" indent="0">
              <a:buNone/>
              <a:defRPr sz="900"/>
            </a:lvl8pPr>
            <a:lvl9pPr marL="3654505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839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5" indent="0">
              <a:buNone/>
              <a:defRPr sz="2800"/>
            </a:lvl2pPr>
            <a:lvl3pPr marL="913621" indent="0">
              <a:buNone/>
              <a:defRPr sz="2400"/>
            </a:lvl3pPr>
            <a:lvl4pPr marL="1370443" indent="0">
              <a:buNone/>
              <a:defRPr sz="2000"/>
            </a:lvl4pPr>
            <a:lvl5pPr marL="1827254" indent="0">
              <a:buNone/>
              <a:defRPr sz="2000"/>
            </a:lvl5pPr>
            <a:lvl6pPr marL="2284064" indent="0">
              <a:buNone/>
              <a:defRPr sz="2000"/>
            </a:lvl6pPr>
            <a:lvl7pPr marL="2740880" indent="0">
              <a:buNone/>
              <a:defRPr sz="2000"/>
            </a:lvl7pPr>
            <a:lvl8pPr marL="3197695" indent="0">
              <a:buNone/>
              <a:defRPr sz="2000"/>
            </a:lvl8pPr>
            <a:lvl9pPr marL="3654505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15" indent="0">
              <a:buNone/>
              <a:defRPr sz="1200"/>
            </a:lvl2pPr>
            <a:lvl3pPr marL="913621" indent="0">
              <a:buNone/>
              <a:defRPr sz="1000"/>
            </a:lvl3pPr>
            <a:lvl4pPr marL="1370443" indent="0">
              <a:buNone/>
              <a:defRPr sz="900"/>
            </a:lvl4pPr>
            <a:lvl5pPr marL="1827254" indent="0">
              <a:buNone/>
              <a:defRPr sz="900"/>
            </a:lvl5pPr>
            <a:lvl6pPr marL="2284064" indent="0">
              <a:buNone/>
              <a:defRPr sz="900"/>
            </a:lvl6pPr>
            <a:lvl7pPr marL="2740880" indent="0">
              <a:buNone/>
              <a:defRPr sz="900"/>
            </a:lvl7pPr>
            <a:lvl8pPr marL="3197695" indent="0">
              <a:buNone/>
              <a:defRPr sz="900"/>
            </a:lvl8pPr>
            <a:lvl9pPr marL="3654505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38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360" tIns="45682" rIns="91360" bIns="45682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360" tIns="45682" rIns="91360" bIns="4568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BB128-D781-46D4-AF79-0F8C3391EA96}" type="datetimeFigureOut">
              <a:rPr lang="es-CL" smtClean="0"/>
              <a:t>29-04-21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1" y="6356369"/>
            <a:ext cx="38608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AA46E-4325-4559-908F-2A5B9EF1F77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77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2" indent="-342612" algn="l" defTabSz="9136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23" indent="-285510" algn="l" defTabSz="9136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0" indent="-228408" algn="l" defTabSz="9136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6" indent="-228408" algn="l" defTabSz="9136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58" indent="-228408" algn="l" defTabSz="9136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2" indent="-228408" algn="l" defTabSz="9136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8" indent="-228408" algn="l" defTabSz="9136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9" indent="-228408" algn="l" defTabSz="9136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16" indent="-228408" algn="l" defTabSz="9136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5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1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3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4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4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0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5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5" algn="l" defTabSz="9136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51B1DAC-8EDD-4B5C-9113-46C20281C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9946"/>
          <a:stretch/>
        </p:blipFill>
        <p:spPr bwMode="auto">
          <a:xfrm>
            <a:off x="1" y="-1"/>
            <a:ext cx="12192000" cy="68623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1A494D04-6B50-D84C-BB61-DC4BD1A1980E}"/>
              </a:ext>
            </a:extLst>
          </p:cNvPr>
          <p:cNvSpPr/>
          <p:nvPr/>
        </p:nvSpPr>
        <p:spPr>
          <a:xfrm>
            <a:off x="-10745" y="-1"/>
            <a:ext cx="12190552" cy="6856219"/>
          </a:xfrm>
          <a:prstGeom prst="rect">
            <a:avLst/>
          </a:prstGeom>
          <a:solidFill>
            <a:schemeClr val="tx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FA1E833-EE81-B143-981A-ADB6CEA0F9FD}"/>
              </a:ext>
            </a:extLst>
          </p:cNvPr>
          <p:cNvSpPr/>
          <p:nvPr/>
        </p:nvSpPr>
        <p:spPr>
          <a:xfrm>
            <a:off x="-22939" y="2179274"/>
            <a:ext cx="12192001" cy="2499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8F8F7C8-9789-C646-AF6B-653F419D9AA0}"/>
              </a:ext>
            </a:extLst>
          </p:cNvPr>
          <p:cNvGrpSpPr/>
          <p:nvPr/>
        </p:nvGrpSpPr>
        <p:grpSpPr>
          <a:xfrm>
            <a:off x="1559496" y="2706121"/>
            <a:ext cx="3694545" cy="1511405"/>
            <a:chOff x="4058393" y="2708920"/>
            <a:chExt cx="4064000" cy="166254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4884286-56D5-7344-87FE-F8A334DE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393" y="2708920"/>
              <a:ext cx="4064000" cy="1662545"/>
            </a:xfrm>
            <a:prstGeom prst="rect">
              <a:avLst/>
            </a:prstGeom>
          </p:spPr>
        </p:pic>
        <p:pic>
          <p:nvPicPr>
            <p:cNvPr id="28" name="Imagen 27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346EA9F3-496F-6C43-AC3B-F9CB2F136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095" y="2924944"/>
              <a:ext cx="913298" cy="864096"/>
            </a:xfrm>
            <a:prstGeom prst="rect">
              <a:avLst/>
            </a:prstGeom>
          </p:spPr>
        </p:pic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2D34029-C99C-544E-B086-9C24175A507E}"/>
              </a:ext>
            </a:extLst>
          </p:cNvPr>
          <p:cNvSpPr/>
          <p:nvPr/>
        </p:nvSpPr>
        <p:spPr>
          <a:xfrm>
            <a:off x="5519936" y="2708920"/>
            <a:ext cx="62646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>
              <a:spcAft>
                <a:spcPts val="0"/>
              </a:spcAft>
            </a:pPr>
            <a:r>
              <a:rPr lang="es-ES_tradnl" b="1" spc="600" dirty="0">
                <a:solidFill>
                  <a:srgbClr val="FFA3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DUBÁI 2021: </a:t>
            </a:r>
            <a:r>
              <a:rPr lang="es-ES_tradnl" sz="900" spc="600" dirty="0">
                <a:solidFill>
                  <a:srgbClr val="FFA3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CL" sz="900" spc="600" dirty="0">
              <a:solidFill>
                <a:srgbClr val="FFA300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182563">
              <a:spcAft>
                <a:spcPts val="0"/>
              </a:spcAft>
            </a:pPr>
            <a:r>
              <a:rPr lang="es-ES_tradnl" sz="24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PABELLÓN CHILENO </a:t>
            </a:r>
            <a:endParaRPr lang="es-CL" sz="1050" b="1" spc="600" dirty="0">
              <a:solidFill>
                <a:schemeClr val="bg1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182563">
              <a:spcAft>
                <a:spcPts val="0"/>
              </a:spcAft>
            </a:pPr>
            <a:r>
              <a:rPr lang="es-ES_tradnl" sz="24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EXPOSICIÓN UNIVERSAL</a:t>
            </a:r>
            <a:br>
              <a:rPr lang="es-ES_tradnl" sz="28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s-ES_tradnl" sz="28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4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de OCTUBRE 2021 – 31 </a:t>
            </a:r>
            <a:r>
              <a:rPr lang="es-ES_tradnl" sz="1400" b="1" spc="600" dirty="0" err="1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deMARZO</a:t>
            </a:r>
            <a:r>
              <a:rPr lang="es-ES_tradnl" sz="1400" b="1" spc="600" dirty="0">
                <a:solidFill>
                  <a:schemeClr val="bg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2022</a:t>
            </a:r>
            <a:endParaRPr lang="es-CL" sz="1100" spc="600" dirty="0">
              <a:solidFill>
                <a:schemeClr val="bg1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0E049-7543-4998-81BE-C1E358BE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" y="1272996"/>
            <a:ext cx="12360696" cy="753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71E9DF-5B04-4705-914C-D101E8298AC2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Plano interior del Pabellón de Chile</a:t>
            </a:r>
          </a:p>
        </p:txBody>
      </p: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AC7B0-CB0D-D84A-A4D6-E32975EC0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9376" y="626665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El </a:t>
            </a:r>
            <a:r>
              <a:rPr lang="es-CL" dirty="0" err="1"/>
              <a:t>layout</a:t>
            </a:r>
            <a:r>
              <a:rPr lang="es-CL" dirty="0"/>
              <a:t> interno contemplará una tienda </a:t>
            </a:r>
            <a:r>
              <a:rPr lang="es-CL" dirty="0" err="1"/>
              <a:t>retail</a:t>
            </a:r>
            <a:r>
              <a:rPr lang="es-CL" dirty="0"/>
              <a:t>, un </a:t>
            </a:r>
            <a:r>
              <a:rPr lang="es-CL" dirty="0" err="1"/>
              <a:t>winebar</a:t>
            </a:r>
            <a:r>
              <a:rPr lang="es-CL" dirty="0"/>
              <a:t> y un espacio asignado a la exhibición de nuestro país por medio de una implementación audiovisual.</a:t>
            </a:r>
          </a:p>
        </p:txBody>
      </p:sp>
    </p:spTree>
    <p:extLst>
      <p:ext uri="{BB962C8B-B14F-4D97-AF65-F5344CB8AC3E}">
        <p14:creationId xmlns:p14="http://schemas.microsoft.com/office/powerpoint/2010/main" val="39218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30091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1" y="265028"/>
            <a:ext cx="7416824" cy="900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Potencial Consumidores Liga Árabe: 					                                                                                                              	 		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C4901DAD-F204-4F53-8509-90D2E001217C}"/>
              </a:ext>
            </a:extLst>
          </p:cNvPr>
          <p:cNvSpPr txBox="1"/>
          <p:nvPr/>
        </p:nvSpPr>
        <p:spPr>
          <a:xfrm>
            <a:off x="3433383" y="3076151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+</a:t>
            </a:r>
            <a:endParaRPr lang="es-CL" sz="8000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978A04C-CDD2-4996-8242-DBF824356419}"/>
              </a:ext>
            </a:extLst>
          </p:cNvPr>
          <p:cNvSpPr txBox="1"/>
          <p:nvPr/>
        </p:nvSpPr>
        <p:spPr>
          <a:xfrm>
            <a:off x="4220957" y="3030051"/>
            <a:ext cx="245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Sur de Asia </a:t>
            </a:r>
          </a:p>
          <a:p>
            <a:pPr algn="ctr"/>
            <a:r>
              <a:rPr lang="en-US" dirty="0"/>
              <a:t>(India, </a:t>
            </a:r>
            <a:r>
              <a:rPr lang="en-US" dirty="0" err="1"/>
              <a:t>Pakist</a:t>
            </a:r>
            <a:r>
              <a:rPr lang="es-ES_tradnl" dirty="0"/>
              <a:t>á</a:t>
            </a:r>
            <a:r>
              <a:rPr lang="en-US" dirty="0"/>
              <a:t>n, </a:t>
            </a:r>
            <a:r>
              <a:rPr lang="en-US" dirty="0" err="1"/>
              <a:t>Ir</a:t>
            </a:r>
            <a:r>
              <a:rPr lang="es-ES_tradnl" dirty="0"/>
              <a:t>á</a:t>
            </a:r>
            <a:r>
              <a:rPr lang="en-US" dirty="0"/>
              <a:t>n)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B8D8A37B-C18B-46E1-9913-379382B23BEB}"/>
              </a:ext>
            </a:extLst>
          </p:cNvPr>
          <p:cNvSpPr txBox="1"/>
          <p:nvPr/>
        </p:nvSpPr>
        <p:spPr>
          <a:xfrm>
            <a:off x="7052005" y="3076150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=</a:t>
            </a:r>
            <a:endParaRPr lang="es-CL" sz="8000" dirty="0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2D65504E-0D08-414E-B524-5B652FFB3FEE}"/>
              </a:ext>
            </a:extLst>
          </p:cNvPr>
          <p:cNvSpPr txBox="1"/>
          <p:nvPr/>
        </p:nvSpPr>
        <p:spPr>
          <a:xfrm>
            <a:off x="8465851" y="2503295"/>
            <a:ext cx="2646693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dirty="0"/>
              <a:t>2.700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02B3926D-7ABD-4800-8206-98FB04E02400}"/>
              </a:ext>
            </a:extLst>
          </p:cNvPr>
          <p:cNvSpPr txBox="1"/>
          <p:nvPr/>
        </p:nvSpPr>
        <p:spPr>
          <a:xfrm>
            <a:off x="4220957" y="3782078"/>
            <a:ext cx="24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Norte Africa </a:t>
            </a:r>
            <a:endParaRPr lang="en-US" dirty="0"/>
          </a:p>
        </p:txBody>
      </p:sp>
      <p:sp>
        <p:nvSpPr>
          <p:cNvPr id="24" name="Rectángulo redondeado 5">
            <a:extLst>
              <a:ext uri="{FF2B5EF4-FFF2-40B4-BE49-F238E27FC236}">
                <a16:creationId xmlns:a16="http://schemas.microsoft.com/office/drawing/2014/main" id="{794EAFFD-3BC9-4EC4-A427-9A3B402A41A5}"/>
              </a:ext>
            </a:extLst>
          </p:cNvPr>
          <p:cNvSpPr/>
          <p:nvPr/>
        </p:nvSpPr>
        <p:spPr>
          <a:xfrm>
            <a:off x="7901013" y="2204864"/>
            <a:ext cx="4082449" cy="2792565"/>
          </a:xfrm>
          <a:prstGeom prst="roundRect">
            <a:avLst>
              <a:gd name="adj" fmla="val 1189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3CC05186-2999-4287-8638-472C075FCD2B}"/>
              </a:ext>
            </a:extLst>
          </p:cNvPr>
          <p:cNvSpPr txBox="1"/>
          <p:nvPr/>
        </p:nvSpPr>
        <p:spPr>
          <a:xfrm>
            <a:off x="9037202" y="3091231"/>
            <a:ext cx="170191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/>
              <a:t>millones</a:t>
            </a:r>
            <a:r>
              <a:rPr lang="en-US" sz="2000" b="1" dirty="0"/>
              <a:t> de </a:t>
            </a:r>
            <a:r>
              <a:rPr lang="en-US" sz="2000" b="1" dirty="0" err="1"/>
              <a:t>consumidores</a:t>
            </a:r>
            <a:r>
              <a:rPr lang="en-US" sz="2000" b="1" dirty="0"/>
              <a:t> </a:t>
            </a:r>
          </a:p>
        </p:txBody>
      </p:sp>
      <p:sp>
        <p:nvSpPr>
          <p:cNvPr id="26" name="Rectángulo redondeado 19">
            <a:extLst>
              <a:ext uri="{FF2B5EF4-FFF2-40B4-BE49-F238E27FC236}">
                <a16:creationId xmlns:a16="http://schemas.microsoft.com/office/drawing/2014/main" id="{2B7A7BF3-9062-4676-A17B-A77A11C07749}"/>
              </a:ext>
            </a:extLst>
          </p:cNvPr>
          <p:cNvSpPr/>
          <p:nvPr/>
        </p:nvSpPr>
        <p:spPr>
          <a:xfrm>
            <a:off x="175127" y="2292620"/>
            <a:ext cx="6670615" cy="2792564"/>
          </a:xfrm>
          <a:prstGeom prst="roundRect">
            <a:avLst>
              <a:gd name="adj" fmla="val 1189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A2CDBFBA-05D9-441B-B55D-9B4DC7120F85}"/>
              </a:ext>
            </a:extLst>
          </p:cNvPr>
          <p:cNvSpPr txBox="1"/>
          <p:nvPr/>
        </p:nvSpPr>
        <p:spPr>
          <a:xfrm>
            <a:off x="8465851" y="3852499"/>
            <a:ext cx="3607034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1.890 </a:t>
            </a:r>
            <a:r>
              <a:rPr lang="en-US" b="1" dirty="0" err="1"/>
              <a:t>millones</a:t>
            </a:r>
            <a:r>
              <a:rPr lang="en-US" b="1" dirty="0"/>
              <a:t> del Sur de Asia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580 </a:t>
            </a:r>
            <a:r>
              <a:rPr lang="en-US" b="1" dirty="0" err="1"/>
              <a:t>millones</a:t>
            </a:r>
            <a:r>
              <a:rPr lang="en-US" b="1" dirty="0"/>
              <a:t> del Medio </a:t>
            </a:r>
            <a:r>
              <a:rPr lang="en-US" b="1" dirty="0" err="1"/>
              <a:t>Oriente</a:t>
            </a:r>
            <a:endParaRPr lang="en-US" b="1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200 Norte de Africa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090A08-9731-4308-BE23-479814F5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8" y="2651848"/>
            <a:ext cx="2121592" cy="206062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695D45B3-437F-4BEF-BD26-633822A9040C}"/>
              </a:ext>
            </a:extLst>
          </p:cNvPr>
          <p:cNvSpPr txBox="1"/>
          <p:nvPr/>
        </p:nvSpPr>
        <p:spPr>
          <a:xfrm>
            <a:off x="2350792" y="616905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" sz="1800" b="0" spc="0" dirty="0" err="1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Middle</a:t>
            </a:r>
            <a:r>
              <a:rPr lang="es-ES" sz="18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East + North África + South Asia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46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30091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1" y="265028"/>
            <a:ext cx="7416824" cy="900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Potencial Consumidores Liga Árabe: 					                                                                                                              	 		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4" name="Rectángulo redondeado 5">
            <a:extLst>
              <a:ext uri="{FF2B5EF4-FFF2-40B4-BE49-F238E27FC236}">
                <a16:creationId xmlns:a16="http://schemas.microsoft.com/office/drawing/2014/main" id="{794EAFFD-3BC9-4EC4-A427-9A3B402A41A5}"/>
              </a:ext>
            </a:extLst>
          </p:cNvPr>
          <p:cNvSpPr/>
          <p:nvPr/>
        </p:nvSpPr>
        <p:spPr>
          <a:xfrm>
            <a:off x="7752185" y="1587157"/>
            <a:ext cx="2592287" cy="1588843"/>
          </a:xfrm>
          <a:prstGeom prst="roundRect">
            <a:avLst>
              <a:gd name="adj" fmla="val 1189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95D45B3-437F-4BEF-BD26-633822A9040C}"/>
              </a:ext>
            </a:extLst>
          </p:cNvPr>
          <p:cNvSpPr txBox="1"/>
          <p:nvPr/>
        </p:nvSpPr>
        <p:spPr>
          <a:xfrm>
            <a:off x="2350792" y="616905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" sz="1800" b="0" spc="0" dirty="0" err="1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Middle</a:t>
            </a:r>
            <a:r>
              <a:rPr lang="es-ES" sz="18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East + North África + South Asia</a:t>
            </a:r>
            <a:endParaRPr lang="es-CL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23182E2-3C15-448D-8636-3A2DAE03F751}"/>
              </a:ext>
            </a:extLst>
          </p:cNvPr>
          <p:cNvSpPr txBox="1"/>
          <p:nvPr/>
        </p:nvSpPr>
        <p:spPr>
          <a:xfrm>
            <a:off x="5891761" y="1720856"/>
            <a:ext cx="630936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 err="1"/>
              <a:t>Acceso</a:t>
            </a:r>
            <a:r>
              <a:rPr lang="en-US" sz="1800" dirty="0"/>
              <a:t> a</a:t>
            </a:r>
          </a:p>
          <a:p>
            <a:pPr algn="ctr">
              <a:lnSpc>
                <a:spcPct val="80000"/>
              </a:lnSpc>
            </a:pPr>
            <a:r>
              <a:rPr lang="en-US" sz="3600" b="1" dirty="0"/>
              <a:t>492 </a:t>
            </a:r>
            <a:r>
              <a:rPr lang="en-US" sz="2800" b="1" dirty="0" err="1"/>
              <a:t>millones</a:t>
            </a:r>
            <a:endParaRPr lang="en-US" sz="2800" b="1" dirty="0"/>
          </a:p>
          <a:p>
            <a:pPr algn="ctr"/>
            <a:r>
              <a:rPr lang="en-US" sz="1800" dirty="0"/>
              <a:t>de </a:t>
            </a:r>
            <a:r>
              <a:rPr lang="en-US" sz="1800" dirty="0" err="1"/>
              <a:t>consumidores</a:t>
            </a:r>
            <a:r>
              <a:rPr lang="en-US" sz="1800" dirty="0"/>
              <a:t> </a:t>
            </a:r>
          </a:p>
          <a:p>
            <a:pPr algn="ctr"/>
            <a:r>
              <a:rPr lang="en-US" sz="1800" dirty="0"/>
              <a:t>v</a:t>
            </a:r>
            <a:r>
              <a:rPr lang="es-ES_tradnl" sz="1800" dirty="0"/>
              <a:t>í</a:t>
            </a:r>
            <a:r>
              <a:rPr lang="en-US" sz="1800" dirty="0"/>
              <a:t>a Dub</a:t>
            </a:r>
            <a:r>
              <a:rPr lang="es-ES_tradnl" sz="1800" dirty="0"/>
              <a:t>á</a:t>
            </a:r>
            <a:r>
              <a:rPr lang="en-US" sz="1800" dirty="0" err="1"/>
              <a:t>i</a:t>
            </a:r>
            <a:r>
              <a:rPr lang="en-US" sz="1800" dirty="0"/>
              <a:t>.</a:t>
            </a:r>
            <a:endParaRPr lang="es-CL" sz="1800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A50FC08-94ED-4920-A777-227F8AA0086B}"/>
              </a:ext>
            </a:extLst>
          </p:cNvPr>
          <p:cNvSpPr/>
          <p:nvPr/>
        </p:nvSpPr>
        <p:spPr>
          <a:xfrm>
            <a:off x="696534" y="3955015"/>
            <a:ext cx="5857619" cy="26759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2895043-90F2-4921-9B13-AE77EAFAE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2" y="3961192"/>
            <a:ext cx="5753100" cy="2743200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A9BB446F-693A-45EA-96C0-5187F8FD9E9D}"/>
              </a:ext>
            </a:extLst>
          </p:cNvPr>
          <p:cNvSpPr/>
          <p:nvPr/>
        </p:nvSpPr>
        <p:spPr>
          <a:xfrm>
            <a:off x="698826" y="1148103"/>
            <a:ext cx="5857619" cy="26759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BB51669B-6AF6-4282-A587-AD79523C0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6" y="1080872"/>
            <a:ext cx="5753100" cy="2743200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:a16="http://schemas.microsoft.com/office/drawing/2014/main" id="{2A479576-4121-4F32-B2F1-18770FDE8D71}"/>
              </a:ext>
            </a:extLst>
          </p:cNvPr>
          <p:cNvSpPr txBox="1"/>
          <p:nvPr/>
        </p:nvSpPr>
        <p:spPr>
          <a:xfrm>
            <a:off x="7378602" y="4382713"/>
            <a:ext cx="3384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/>
              <a:t>Acceso a economía de</a:t>
            </a:r>
          </a:p>
          <a:p>
            <a:pPr algn="ctr"/>
            <a:r>
              <a:rPr lang="es-CL" sz="3000" b="1" dirty="0"/>
              <a:t>USD 3.409</a:t>
            </a:r>
          </a:p>
          <a:p>
            <a:pPr algn="ctr"/>
            <a:r>
              <a:rPr lang="es-CL" sz="2000" dirty="0"/>
              <a:t>miles de millones.</a:t>
            </a:r>
          </a:p>
        </p:txBody>
      </p:sp>
      <p:sp>
        <p:nvSpPr>
          <p:cNvPr id="40" name="Rectángulo redondeado 5">
            <a:extLst>
              <a:ext uri="{FF2B5EF4-FFF2-40B4-BE49-F238E27FC236}">
                <a16:creationId xmlns:a16="http://schemas.microsoft.com/office/drawing/2014/main" id="{B3F7FBDD-0795-4F64-B81C-D97F3330DB5F}"/>
              </a:ext>
            </a:extLst>
          </p:cNvPr>
          <p:cNvSpPr/>
          <p:nvPr/>
        </p:nvSpPr>
        <p:spPr>
          <a:xfrm>
            <a:off x="7752184" y="4179445"/>
            <a:ext cx="2592287" cy="1588843"/>
          </a:xfrm>
          <a:prstGeom prst="roundRect">
            <a:avLst>
              <a:gd name="adj" fmla="val 1189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3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28643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Dubái: HUB de Negocios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4058A260-A5D2-441B-8D9B-BE78388BEFE6}"/>
              </a:ext>
            </a:extLst>
          </p:cNvPr>
          <p:cNvSpPr txBox="1"/>
          <p:nvPr/>
        </p:nvSpPr>
        <p:spPr>
          <a:xfrm>
            <a:off x="626736" y="3663940"/>
            <a:ext cx="10293799" cy="205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L"/>
            </a:defPPr>
            <a:lvl1pPr marL="298450" indent="-285750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Ø"/>
              <a:defRPr sz="2200" spc="-2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  <a:latin typeface="+mj-lt"/>
              </a:rPr>
              <a:t>Sus puertos y aeropuerto tienen una localización estratégica entre Asia, Europa y África.</a:t>
            </a:r>
          </a:p>
          <a:p>
            <a:endParaRPr lang="es-ES" sz="800" dirty="0">
              <a:solidFill>
                <a:schemeClr val="tx1"/>
              </a:solidFill>
              <a:latin typeface="+mj-lt"/>
            </a:endParaRPr>
          </a:p>
          <a:p>
            <a:r>
              <a:rPr lang="es-ES" sz="1800" dirty="0">
                <a:solidFill>
                  <a:schemeClr val="tx1"/>
                </a:solidFill>
                <a:latin typeface="+mj-lt"/>
              </a:rPr>
              <a:t>Dubái posee m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á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s de 30 zonas francas donde empresas son 100% dueñas y están exentas de impuestos.</a:t>
            </a:r>
          </a:p>
          <a:p>
            <a:endParaRPr lang="es-ES" sz="800" dirty="0">
              <a:solidFill>
                <a:schemeClr val="tx1"/>
              </a:solidFill>
              <a:latin typeface="+mj-lt"/>
            </a:endParaRPr>
          </a:p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Tercer aeropuerto mundial en movimiento de cargo aéreo, 2.7 MMT movilizadas el 2017.</a:t>
            </a:r>
          </a:p>
          <a:p>
            <a:endParaRPr lang="es-CL" sz="800" dirty="0">
              <a:solidFill>
                <a:schemeClr val="tx1"/>
              </a:solidFill>
              <a:latin typeface="+mj-lt"/>
            </a:endParaRPr>
          </a:p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Dubái juega un rol vital en proyecto de China ‘</a:t>
            </a:r>
            <a:r>
              <a:rPr lang="es-CL" sz="1800" dirty="0" err="1">
                <a:solidFill>
                  <a:schemeClr val="tx1"/>
                </a:solidFill>
                <a:latin typeface="+mj-lt"/>
              </a:rPr>
              <a:t>One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 Road, </a:t>
            </a:r>
            <a:r>
              <a:rPr lang="es-CL" sz="1800" dirty="0" err="1">
                <a:solidFill>
                  <a:schemeClr val="tx1"/>
                </a:solidFill>
                <a:latin typeface="+mj-lt"/>
              </a:rPr>
              <a:t>One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CL" sz="1800" dirty="0" err="1">
                <a:solidFill>
                  <a:schemeClr val="tx1"/>
                </a:solidFill>
                <a:latin typeface="+mj-lt"/>
              </a:rPr>
              <a:t>Belt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’ conectando con + África</a:t>
            </a:r>
            <a:r>
              <a:rPr lang="es-CL" sz="1800" b="1" kern="1200" dirty="0">
                <a:solidFill>
                  <a:srgbClr val="5555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6399EBD-9E7E-4652-B751-909A6B13C0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919" t="35964" r="23893" b="16946"/>
          <a:stretch/>
        </p:blipFill>
        <p:spPr>
          <a:xfrm>
            <a:off x="781637" y="854317"/>
            <a:ext cx="510733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2C68D1-1696-8649-918C-CC8C7DAC6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9" b="18500"/>
          <a:stretch/>
        </p:blipFill>
        <p:spPr>
          <a:xfrm>
            <a:off x="2138510" y="2514600"/>
            <a:ext cx="3243312" cy="14904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E9D664B-6A61-3F47-9784-8F78842C7574}"/>
              </a:ext>
            </a:extLst>
          </p:cNvPr>
          <p:cNvSpPr/>
          <p:nvPr/>
        </p:nvSpPr>
        <p:spPr>
          <a:xfrm>
            <a:off x="5519936" y="2588711"/>
            <a:ext cx="4755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3600" b="1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FORMAS DE</a:t>
            </a:r>
          </a:p>
          <a:p>
            <a:pPr lvl="0">
              <a:spcAft>
                <a:spcPts val="0"/>
              </a:spcAft>
            </a:pPr>
            <a:r>
              <a:rPr lang="es-CL" sz="3600" b="1" spc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PARTICIPACIÓN</a:t>
            </a:r>
          </a:p>
        </p:txBody>
      </p:sp>
    </p:spTree>
    <p:extLst>
      <p:ext uri="{BB962C8B-B14F-4D97-AF65-F5344CB8AC3E}">
        <p14:creationId xmlns:p14="http://schemas.microsoft.com/office/powerpoint/2010/main" val="12600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o 47">
            <a:extLst>
              <a:ext uri="{FF2B5EF4-FFF2-40B4-BE49-F238E27FC236}">
                <a16:creationId xmlns:a16="http://schemas.microsoft.com/office/drawing/2014/main" id="{55E430BF-630A-4B41-8C49-9FFF13C7D746}"/>
              </a:ext>
            </a:extLst>
          </p:cNvPr>
          <p:cNvGrpSpPr/>
          <p:nvPr/>
        </p:nvGrpSpPr>
        <p:grpSpPr>
          <a:xfrm>
            <a:off x="-14437" y="121288"/>
            <a:ext cx="12204988" cy="7173415"/>
            <a:chOff x="0" y="293582"/>
            <a:chExt cx="12200643" cy="6866509"/>
          </a:xfrm>
        </p:grpSpPr>
        <p:pic>
          <p:nvPicPr>
            <p:cNvPr id="49" name="Imagen 48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D1663F73-CD01-5946-989C-05B0C4CFE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C1CB6F8F-296F-7946-AF07-45E43211DFA4}"/>
                </a:ext>
              </a:extLst>
            </p:cNvPr>
            <p:cNvSpPr/>
            <p:nvPr/>
          </p:nvSpPr>
          <p:spPr>
            <a:xfrm>
              <a:off x="1448" y="293582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057303F9-56D3-114D-B8B9-1B90C0E2DFA5}"/>
              </a:ext>
            </a:extLst>
          </p:cNvPr>
          <p:cNvSpPr/>
          <p:nvPr/>
        </p:nvSpPr>
        <p:spPr>
          <a:xfrm>
            <a:off x="561313" y="1237776"/>
            <a:ext cx="1571084" cy="1571084"/>
          </a:xfrm>
          <a:prstGeom prst="ellipse">
            <a:avLst/>
          </a:prstGeom>
          <a:noFill/>
          <a:ln w="57150">
            <a:solidFill>
              <a:srgbClr val="EB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555559"/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C3396F2-4C91-BC42-A877-4470D40D79AD}"/>
              </a:ext>
            </a:extLst>
          </p:cNvPr>
          <p:cNvSpPr/>
          <p:nvPr/>
        </p:nvSpPr>
        <p:spPr>
          <a:xfrm>
            <a:off x="2974042" y="1237776"/>
            <a:ext cx="1571084" cy="1571084"/>
          </a:xfrm>
          <a:prstGeom prst="ellipse">
            <a:avLst/>
          </a:prstGeom>
          <a:noFill/>
          <a:ln w="57150">
            <a:solidFill>
              <a:srgbClr val="EB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555559"/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14805CE-2390-074F-93A9-33CF448F7921}"/>
              </a:ext>
            </a:extLst>
          </p:cNvPr>
          <p:cNvSpPr/>
          <p:nvPr/>
        </p:nvSpPr>
        <p:spPr>
          <a:xfrm>
            <a:off x="5386771" y="1237776"/>
            <a:ext cx="1571084" cy="1571084"/>
          </a:xfrm>
          <a:prstGeom prst="ellipse">
            <a:avLst/>
          </a:prstGeom>
          <a:noFill/>
          <a:ln w="57150">
            <a:solidFill>
              <a:srgbClr val="EB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555559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AF6AC574-0026-1446-A443-6B7F9EE6929D}"/>
              </a:ext>
            </a:extLst>
          </p:cNvPr>
          <p:cNvSpPr/>
          <p:nvPr/>
        </p:nvSpPr>
        <p:spPr>
          <a:xfrm>
            <a:off x="7555092" y="1263092"/>
            <a:ext cx="1571084" cy="1571084"/>
          </a:xfrm>
          <a:prstGeom prst="ellipse">
            <a:avLst/>
          </a:prstGeom>
          <a:noFill/>
          <a:ln w="57150">
            <a:solidFill>
              <a:srgbClr val="EB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555559"/>
              </a:solidFill>
            </a:endParaRPr>
          </a:p>
        </p:txBody>
      </p:sp>
      <p:sp>
        <p:nvSpPr>
          <p:cNvPr id="37" name="Rectángulo 6">
            <a:extLst>
              <a:ext uri="{FF2B5EF4-FFF2-40B4-BE49-F238E27FC236}">
                <a16:creationId xmlns:a16="http://schemas.microsoft.com/office/drawing/2014/main" id="{ADCBF9AC-70C0-994A-9AE6-490D6CEA9ADF}"/>
              </a:ext>
            </a:extLst>
          </p:cNvPr>
          <p:cNvSpPr txBox="1"/>
          <p:nvPr/>
        </p:nvSpPr>
        <p:spPr>
          <a:xfrm>
            <a:off x="201474" y="3055581"/>
            <a:ext cx="246421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ANUNCIANTE</a:t>
            </a:r>
            <a:r>
              <a:rPr lang="es-ES" sz="18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OFICIAL*</a:t>
            </a:r>
          </a:p>
        </p:txBody>
      </p:sp>
      <p:sp>
        <p:nvSpPr>
          <p:cNvPr id="38" name="Rectángulo 6">
            <a:extLst>
              <a:ext uri="{FF2B5EF4-FFF2-40B4-BE49-F238E27FC236}">
                <a16:creationId xmlns:a16="http://schemas.microsoft.com/office/drawing/2014/main" id="{F677FD6C-F065-3E40-90C1-0462FD8AF513}"/>
              </a:ext>
            </a:extLst>
          </p:cNvPr>
          <p:cNvSpPr txBox="1"/>
          <p:nvPr/>
        </p:nvSpPr>
        <p:spPr>
          <a:xfrm>
            <a:off x="2495600" y="2858209"/>
            <a:ext cx="2762375" cy="100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COOPERADOR</a:t>
            </a:r>
          </a:p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PRESTADOR DE SERVICIOS PROFESIONALES</a:t>
            </a:r>
          </a:p>
        </p:txBody>
      </p:sp>
      <p:sp>
        <p:nvSpPr>
          <p:cNvPr id="39" name="Rectángulo 6">
            <a:extLst>
              <a:ext uri="{FF2B5EF4-FFF2-40B4-BE49-F238E27FC236}">
                <a16:creationId xmlns:a16="http://schemas.microsoft.com/office/drawing/2014/main" id="{1ED5C2DA-AFE9-F745-8B3E-D36D97B96E08}"/>
              </a:ext>
            </a:extLst>
          </p:cNvPr>
          <p:cNvSpPr txBox="1"/>
          <p:nvPr/>
        </p:nvSpPr>
        <p:spPr>
          <a:xfrm>
            <a:off x="5185612" y="2984045"/>
            <a:ext cx="2108805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MEDIOS COLABORADORES</a:t>
            </a:r>
          </a:p>
        </p:txBody>
      </p:sp>
      <p:sp>
        <p:nvSpPr>
          <p:cNvPr id="40" name="Rectángulo 6">
            <a:extLst>
              <a:ext uri="{FF2B5EF4-FFF2-40B4-BE49-F238E27FC236}">
                <a16:creationId xmlns:a16="http://schemas.microsoft.com/office/drawing/2014/main" id="{92468807-E855-DC41-B1EB-CEA476481790}"/>
              </a:ext>
            </a:extLst>
          </p:cNvPr>
          <p:cNvSpPr txBox="1"/>
          <p:nvPr/>
        </p:nvSpPr>
        <p:spPr>
          <a:xfrm>
            <a:off x="7266071" y="2895564"/>
            <a:ext cx="2149126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ALIANZAS</a:t>
            </a:r>
          </a:p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CONVENIOS</a:t>
            </a:r>
          </a:p>
        </p:txBody>
      </p:sp>
      <p:sp>
        <p:nvSpPr>
          <p:cNvPr id="44" name="Rectángulo 6">
            <a:extLst>
              <a:ext uri="{FF2B5EF4-FFF2-40B4-BE49-F238E27FC236}">
                <a16:creationId xmlns:a16="http://schemas.microsoft.com/office/drawing/2014/main" id="{33163CCB-6F06-934C-881D-F8A98766A2C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Formas de Participación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AE4974B-2CAD-AF49-B2A0-B54F40F0AA21}"/>
              </a:ext>
            </a:extLst>
          </p:cNvPr>
          <p:cNvCxnSpPr>
            <a:cxnSpLocks/>
          </p:cNvCxnSpPr>
          <p:nvPr/>
        </p:nvCxnSpPr>
        <p:spPr>
          <a:xfrm>
            <a:off x="2783632" y="3206702"/>
            <a:ext cx="2232248" cy="29697"/>
          </a:xfrm>
          <a:prstGeom prst="line">
            <a:avLst/>
          </a:prstGeom>
          <a:ln w="28575">
            <a:solidFill>
              <a:srgbClr val="EB0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8E12D597-7169-E748-84B3-26E2AEFBAB48}"/>
              </a:ext>
            </a:extLst>
          </p:cNvPr>
          <p:cNvCxnSpPr>
            <a:cxnSpLocks/>
          </p:cNvCxnSpPr>
          <p:nvPr/>
        </p:nvCxnSpPr>
        <p:spPr>
          <a:xfrm>
            <a:off x="7757594" y="3236671"/>
            <a:ext cx="1113872" cy="0"/>
          </a:xfrm>
          <a:prstGeom prst="line">
            <a:avLst/>
          </a:prstGeom>
          <a:ln w="28575">
            <a:solidFill>
              <a:srgbClr val="EB0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áfico 54">
            <a:extLst>
              <a:ext uri="{FF2B5EF4-FFF2-40B4-BE49-F238E27FC236}">
                <a16:creationId xmlns:a16="http://schemas.microsoft.com/office/drawing/2014/main" id="{F5A9BAFD-5D5E-5D40-88A0-B64CEDC2A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825"/>
          <a:stretch/>
        </p:blipFill>
        <p:spPr>
          <a:xfrm>
            <a:off x="3363454" y="1577034"/>
            <a:ext cx="865909" cy="839391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7C79C2CB-68A0-8B4E-89C6-50D5A9845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219"/>
          <a:stretch/>
        </p:blipFill>
        <p:spPr>
          <a:xfrm>
            <a:off x="7814861" y="1557047"/>
            <a:ext cx="1005840" cy="1015663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B7E66634-748C-8D42-894C-650AB16A61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0727"/>
          <a:stretch/>
        </p:blipFill>
        <p:spPr>
          <a:xfrm>
            <a:off x="912440" y="1557047"/>
            <a:ext cx="981768" cy="972854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3F5BE872-7433-3446-B778-8475A84E07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1825"/>
          <a:stretch/>
        </p:blipFill>
        <p:spPr>
          <a:xfrm>
            <a:off x="5807061" y="1564760"/>
            <a:ext cx="865909" cy="83939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6D80BBA4-F662-8347-B088-9158A61FEA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54136" y="5610611"/>
            <a:ext cx="10341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555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*Empresa donante.</a:t>
            </a:r>
          </a:p>
          <a:p>
            <a:r>
              <a:rPr lang="es-CL" sz="1400" b="1" dirty="0">
                <a:solidFill>
                  <a:srgbClr val="5555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montos aportados serán utilizados exclusivamente para el proyecto Expo Dubái, y en caso de suspensión, los montos aportados y no ejecutados serán devueltos en su totalidad a la entidad donante.</a:t>
            </a:r>
          </a:p>
        </p:txBody>
      </p:sp>
      <p:sp>
        <p:nvSpPr>
          <p:cNvPr id="28" name="Elipse 35">
            <a:extLst>
              <a:ext uri="{FF2B5EF4-FFF2-40B4-BE49-F238E27FC236}">
                <a16:creationId xmlns:a16="http://schemas.microsoft.com/office/drawing/2014/main" id="{EFDC92DF-D062-4679-AA18-7B8E55A1739A}"/>
              </a:ext>
            </a:extLst>
          </p:cNvPr>
          <p:cNvSpPr/>
          <p:nvPr/>
        </p:nvSpPr>
        <p:spPr>
          <a:xfrm>
            <a:off x="9830660" y="1312119"/>
            <a:ext cx="1571084" cy="1571084"/>
          </a:xfrm>
          <a:prstGeom prst="ellipse">
            <a:avLst/>
          </a:prstGeom>
          <a:noFill/>
          <a:ln w="57150">
            <a:solidFill>
              <a:srgbClr val="EB0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555559"/>
              </a:solidFill>
            </a:endParaRPr>
          </a:p>
        </p:txBody>
      </p:sp>
      <p:sp>
        <p:nvSpPr>
          <p:cNvPr id="29" name="Rectángulo 6">
            <a:extLst>
              <a:ext uri="{FF2B5EF4-FFF2-40B4-BE49-F238E27FC236}">
                <a16:creationId xmlns:a16="http://schemas.microsoft.com/office/drawing/2014/main" id="{D0EA0B21-587D-4A3B-910A-24B447AEE799}"/>
              </a:ext>
            </a:extLst>
          </p:cNvPr>
          <p:cNvSpPr txBox="1"/>
          <p:nvPr/>
        </p:nvSpPr>
        <p:spPr>
          <a:xfrm>
            <a:off x="9563498" y="2919143"/>
            <a:ext cx="2149126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ts val="2140"/>
              </a:lnSpc>
            </a:pPr>
            <a:r>
              <a:rPr lang="es-ES" sz="160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PROVEEDOR RETAIL</a:t>
            </a:r>
          </a:p>
          <a:p>
            <a:pPr algn="ctr">
              <a:lnSpc>
                <a:spcPts val="2140"/>
              </a:lnSpc>
            </a:pPr>
            <a:endParaRPr lang="es-ES" sz="1600" spc="0" dirty="0">
              <a:solidFill>
                <a:srgbClr val="555559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30" name="Gráfico 56">
            <a:extLst>
              <a:ext uri="{FF2B5EF4-FFF2-40B4-BE49-F238E27FC236}">
                <a16:creationId xmlns:a16="http://schemas.microsoft.com/office/drawing/2014/main" id="{F133D2DE-D850-4D29-828E-0005E260E8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219"/>
          <a:stretch/>
        </p:blipFill>
        <p:spPr>
          <a:xfrm>
            <a:off x="10130720" y="1550991"/>
            <a:ext cx="1005840" cy="101566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59F0BF7E-54ED-46E5-9056-A671F0D1A504}"/>
              </a:ext>
            </a:extLst>
          </p:cNvPr>
          <p:cNvSpPr/>
          <p:nvPr/>
        </p:nvSpPr>
        <p:spPr>
          <a:xfrm>
            <a:off x="59689" y="4005064"/>
            <a:ext cx="10429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0" algn="just">
              <a:spcAft>
                <a:spcPts val="0"/>
              </a:spcAft>
            </a:pPr>
            <a:r>
              <a:rPr lang="es-CL" sz="2400" b="1" dirty="0">
                <a:solidFill>
                  <a:srgbClr val="EB00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MONTOS DONANTES : </a:t>
            </a:r>
            <a:endParaRPr lang="es-C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DC8BC3E0-CF90-403E-BC8B-40D60509F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913483"/>
              </p:ext>
            </p:extLst>
          </p:nvPr>
        </p:nvGraphicFramePr>
        <p:xfrm>
          <a:off x="2702466" y="4186360"/>
          <a:ext cx="728423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092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PLATINUM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US$150.000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092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92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SEMANA TEMATICA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Tabla 45">
            <a:extLst>
              <a:ext uri="{FF2B5EF4-FFF2-40B4-BE49-F238E27FC236}">
                <a16:creationId xmlns:a16="http://schemas.microsoft.com/office/drawing/2014/main" id="{53DC80D7-8AED-40C4-848C-E9E8FF23F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558712"/>
              </p:ext>
            </p:extLst>
          </p:nvPr>
        </p:nvGraphicFramePr>
        <p:xfrm>
          <a:off x="2702466" y="4557696"/>
          <a:ext cx="728423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SEMANA TEMÁTICA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US$10.000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0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28643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0" spc="0" dirty="0">
                <a:solidFill>
                  <a:srgbClr val="EB00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Conclusiones:</a:t>
            </a:r>
            <a:endParaRPr lang="es-ES" sz="2000" b="0" spc="0" dirty="0">
              <a:solidFill>
                <a:srgbClr val="EB0028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4058A260-A5D2-441B-8D9B-BE78388BEFE6}"/>
              </a:ext>
            </a:extLst>
          </p:cNvPr>
          <p:cNvSpPr txBox="1"/>
          <p:nvPr/>
        </p:nvSpPr>
        <p:spPr>
          <a:xfrm>
            <a:off x="626737" y="1196752"/>
            <a:ext cx="8799762" cy="4943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L"/>
            </a:defPPr>
            <a:lvl1pPr marL="298450" indent="-285750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Ø"/>
              <a:defRPr sz="2200" spc="-2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2700" indent="0">
              <a:buNone/>
            </a:pPr>
            <a:endParaRPr lang="es-CL" sz="1800" dirty="0">
              <a:solidFill>
                <a:schemeClr val="tx1"/>
              </a:solidFill>
              <a:latin typeface="+mj-lt"/>
            </a:endParaRPr>
          </a:p>
          <a:p>
            <a:r>
              <a:rPr lang="es-ES_tradnl" sz="1800" dirty="0">
                <a:solidFill>
                  <a:schemeClr val="tx1"/>
                </a:solidFill>
                <a:latin typeface="+mj-lt"/>
              </a:rPr>
              <a:t>Posicionada puerta de entrada a Medio oriente, África y Sur de Asia, área que tendrá al 2030 un PIB combinado de US$12.800 miles de millones.</a:t>
            </a:r>
          </a:p>
          <a:p>
            <a:endParaRPr lang="es-ES_tradnl" sz="1800" dirty="0">
              <a:solidFill>
                <a:schemeClr val="tx1"/>
              </a:solidFill>
              <a:latin typeface="+mj-lt"/>
            </a:endParaRPr>
          </a:p>
          <a:p>
            <a:r>
              <a:rPr lang="es-ES_tradnl" sz="1800" dirty="0">
                <a:solidFill>
                  <a:schemeClr val="tx1"/>
                </a:solidFill>
                <a:latin typeface="+mj-lt"/>
              </a:rPr>
              <a:t>Este será un </a:t>
            </a:r>
            <a:r>
              <a:rPr lang="es-ES_tradnl" sz="1800" dirty="0" err="1">
                <a:solidFill>
                  <a:schemeClr val="tx1"/>
                </a:solidFill>
                <a:latin typeface="+mj-lt"/>
              </a:rPr>
              <a:t>showcase</a:t>
            </a:r>
            <a:r>
              <a:rPr lang="es-ES_tradnl" sz="1800" dirty="0">
                <a:solidFill>
                  <a:schemeClr val="tx1"/>
                </a:solidFill>
                <a:latin typeface="+mj-lt"/>
              </a:rPr>
              <a:t> de los países para toda la región, y por tanto una excelente vitrina para mostrar a un Chile sólido, en temas de innovación, y productos/servicios con el valor agregado de la sustentabilidad, que es lo que permite hoy cobrar un sobreprecio en esta región.</a:t>
            </a:r>
          </a:p>
          <a:p>
            <a:endParaRPr lang="es-ES_tradnl" sz="1800" dirty="0">
              <a:solidFill>
                <a:schemeClr val="tx1"/>
              </a:solidFill>
              <a:latin typeface="+mj-lt"/>
            </a:endParaRPr>
          </a:p>
          <a:p>
            <a:r>
              <a:rPr lang="es-ES_tradnl" sz="1800" dirty="0">
                <a:solidFill>
                  <a:schemeClr val="tx1"/>
                </a:solidFill>
                <a:latin typeface="+mj-lt"/>
              </a:rPr>
              <a:t>Aumentar nuestras exportaciones del sector alimentos en la liga árabe que hoy representan apenas el 1% del total.</a:t>
            </a:r>
          </a:p>
          <a:p>
            <a:endParaRPr lang="es-ES_tradnl" sz="1800" dirty="0">
              <a:solidFill>
                <a:schemeClr val="tx1"/>
              </a:solidFill>
              <a:latin typeface="+mj-lt"/>
            </a:endParaRPr>
          </a:p>
          <a:p>
            <a:r>
              <a:rPr lang="es-ES_tradnl" sz="1800" dirty="0">
                <a:solidFill>
                  <a:schemeClr val="tx1"/>
                </a:solidFill>
                <a:latin typeface="+mj-lt"/>
              </a:rPr>
              <a:t>Desarrollar una estrategia orientada al segmento de economía halal (mueve mas de 2 </a:t>
            </a:r>
            <a:r>
              <a:rPr lang="es-ES_tradnl" sz="1800" dirty="0" err="1">
                <a:solidFill>
                  <a:schemeClr val="tx1"/>
                </a:solidFill>
                <a:latin typeface="+mj-lt"/>
              </a:rPr>
              <a:t>Bn</a:t>
            </a:r>
            <a:r>
              <a:rPr lang="es-ES_tradnl" sz="1800" dirty="0">
                <a:solidFill>
                  <a:schemeClr val="tx1"/>
                </a:solidFill>
                <a:latin typeface="+mj-lt"/>
              </a:rPr>
              <a:t>. de dólares al año, según informe de el 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Estado Global de la Economía Islámica Mundial, referido al 2019</a:t>
            </a:r>
            <a:r>
              <a:rPr lang="es-ES_tradnl" sz="1800" dirty="0">
                <a:solidFill>
                  <a:schemeClr val="tx1"/>
                </a:solidFill>
                <a:latin typeface="+mj-lt"/>
              </a:rPr>
              <a:t>).  </a:t>
            </a:r>
          </a:p>
          <a:p>
            <a:endParaRPr lang="es-C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DA6CB4-41CD-954E-9C3F-1025A6070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9" b="18500"/>
          <a:stretch/>
        </p:blipFill>
        <p:spPr>
          <a:xfrm>
            <a:off x="2138510" y="2514600"/>
            <a:ext cx="3243312" cy="14904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0018763-D189-FF42-9D66-EB55E296AA0B}"/>
              </a:ext>
            </a:extLst>
          </p:cNvPr>
          <p:cNvSpPr/>
          <p:nvPr/>
        </p:nvSpPr>
        <p:spPr>
          <a:xfrm>
            <a:off x="5519936" y="2588711"/>
            <a:ext cx="4755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3600" b="1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DE</a:t>
            </a:r>
          </a:p>
          <a:p>
            <a:pPr lvl="0">
              <a:spcAft>
                <a:spcPts val="0"/>
              </a:spcAft>
            </a:pPr>
            <a:r>
              <a:rPr lang="es-CL" sz="3600" b="1" spc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519936" y="4437112"/>
            <a:ext cx="24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jaarias@prochile.gob.cl</a:t>
            </a:r>
          </a:p>
        </p:txBody>
      </p:sp>
    </p:spTree>
    <p:extLst>
      <p:ext uri="{BB962C8B-B14F-4D97-AF65-F5344CB8AC3E}">
        <p14:creationId xmlns:p14="http://schemas.microsoft.com/office/powerpoint/2010/main" val="39481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62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3A9C01-81DF-4A53-B9F8-58EAD2BA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71E9DF-5B04-4705-914C-D101E8298AC2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Antecedentes Generales</a:t>
            </a:r>
          </a:p>
        </p:txBody>
      </p: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AC7B0-CB0D-D84A-A4D6-E32975EC0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032103" y="1272829"/>
            <a:ext cx="4248473" cy="294825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Primera Expo en MENASA (Medio Oriente, </a:t>
            </a:r>
            <a:r>
              <a:rPr lang="es-CL" dirty="0" err="1"/>
              <a:t>Africa</a:t>
            </a:r>
            <a:r>
              <a:rPr lang="es-CL" dirty="0"/>
              <a:t> y Sur de Asia).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70% de visitantes extranjeros.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Eje regional de acceso a </a:t>
            </a:r>
            <a:r>
              <a:rPr lang="es-CL" dirty="0" err="1"/>
              <a:t>Africa</a:t>
            </a:r>
            <a:r>
              <a:rPr lang="es-CL" dirty="0"/>
              <a:t>, Asia y Europa.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Puerta de entrada al mundo islámico, con 1700 millones de consumidores.</a:t>
            </a:r>
          </a:p>
        </p:txBody>
      </p:sp>
    </p:spTree>
    <p:extLst>
      <p:ext uri="{BB962C8B-B14F-4D97-AF65-F5344CB8AC3E}">
        <p14:creationId xmlns:p14="http://schemas.microsoft.com/office/powerpoint/2010/main" val="1285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28643" y="580880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Que es la Expo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2FB50D8C-9BEB-4CCF-8657-52D26FD31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9" t="20247" r="24422" b="9383"/>
          <a:stretch/>
        </p:blipFill>
        <p:spPr>
          <a:xfrm>
            <a:off x="335359" y="1081566"/>
            <a:ext cx="11507459" cy="52997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84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28643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4D9CBD3-4667-144B-A379-BD2723F517F3}"/>
              </a:ext>
            </a:extLst>
          </p:cNvPr>
          <p:cNvSpPr/>
          <p:nvPr/>
        </p:nvSpPr>
        <p:spPr>
          <a:xfrm>
            <a:off x="335360" y="1002907"/>
            <a:ext cx="10900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/>
              <a:t>Inversión total de Emiratos en la </a:t>
            </a:r>
          </a:p>
          <a:p>
            <a:r>
              <a:rPr lang="es-CL" sz="1800" dirty="0"/>
              <a:t>Expo US$ 10 mil millones, </a:t>
            </a:r>
          </a:p>
          <a:p>
            <a:r>
              <a:rPr lang="es-CL" sz="1800" dirty="0"/>
              <a:t>principalmente infraestructura</a:t>
            </a:r>
          </a:p>
          <a:p>
            <a:pPr marL="342900" indent="-342900" algn="just">
              <a:buFont typeface="Wingdings" pitchFamily="2" charset="2"/>
              <a:buChar char=""/>
            </a:pPr>
            <a:endParaRPr lang="es-ES_tradnl" dirty="0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Que es la Expo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673B37A-25BE-4440-BFBC-E753CFB1917C}"/>
              </a:ext>
            </a:extLst>
          </p:cNvPr>
          <p:cNvSpPr/>
          <p:nvPr/>
        </p:nvSpPr>
        <p:spPr>
          <a:xfrm>
            <a:off x="316541" y="2053644"/>
            <a:ext cx="10900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L" sz="2400" b="1" dirty="0">
                <a:solidFill>
                  <a:srgbClr val="5555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PLAZOS PARA POSTULAR</a:t>
            </a:r>
            <a:endParaRPr lang="es-CL" sz="2000" b="1" dirty="0">
              <a:solidFill>
                <a:srgbClr val="5555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D6FEE260-081F-47D3-AF37-54BC61F4689C}"/>
              </a:ext>
            </a:extLst>
          </p:cNvPr>
          <p:cNvSpPr/>
          <p:nvPr/>
        </p:nvSpPr>
        <p:spPr>
          <a:xfrm>
            <a:off x="292451" y="2830370"/>
            <a:ext cx="6330259" cy="37694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A532EEB6-A1DD-4479-B48A-4D3765D8D3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47" t="38355" r="71830" b="20366"/>
          <a:stretch/>
        </p:blipFill>
        <p:spPr>
          <a:xfrm>
            <a:off x="467109" y="3797086"/>
            <a:ext cx="1863980" cy="2701170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7C3E2D28-A728-4973-8D6F-3F685FD5C9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47" t="38322" r="51430" b="20399"/>
          <a:stretch/>
        </p:blipFill>
        <p:spPr>
          <a:xfrm>
            <a:off x="2475395" y="3797086"/>
            <a:ext cx="1863980" cy="2701169"/>
          </a:xfrm>
          <a:prstGeom prst="rect">
            <a:avLst/>
          </a:prstGeom>
        </p:spPr>
      </p:pic>
      <p:grpSp>
        <p:nvGrpSpPr>
          <p:cNvPr id="28" name="Agrupar 1">
            <a:extLst>
              <a:ext uri="{FF2B5EF4-FFF2-40B4-BE49-F238E27FC236}">
                <a16:creationId xmlns:a16="http://schemas.microsoft.com/office/drawing/2014/main" id="{1CBBD2AB-105D-463A-B2A5-F05B104F9784}"/>
              </a:ext>
            </a:extLst>
          </p:cNvPr>
          <p:cNvGrpSpPr/>
          <p:nvPr/>
        </p:nvGrpSpPr>
        <p:grpSpPr>
          <a:xfrm>
            <a:off x="4555300" y="3797085"/>
            <a:ext cx="1841473" cy="2701169"/>
            <a:chOff x="6528047" y="2996952"/>
            <a:chExt cx="2304257" cy="3339192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A3348AA5-3C3D-48BF-B54D-088CEF0E3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080" t="38322" r="27897" b="20399"/>
            <a:stretch/>
          </p:blipFill>
          <p:spPr>
            <a:xfrm>
              <a:off x="6528047" y="2996952"/>
              <a:ext cx="2304257" cy="3339192"/>
            </a:xfrm>
            <a:prstGeom prst="rect">
              <a:avLst/>
            </a:prstGeom>
          </p:spPr>
        </p:pic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57BC3970-1739-4295-82BF-EFDB50DCA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335" t="35960" r="27898" b="36446"/>
            <a:stretch/>
          </p:blipFill>
          <p:spPr>
            <a:xfrm>
              <a:off x="6528047" y="2996952"/>
              <a:ext cx="2304257" cy="2013136"/>
            </a:xfrm>
            <a:prstGeom prst="rect">
              <a:avLst/>
            </a:prstGeom>
          </p:spPr>
        </p:pic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8A47057-422F-42AA-A75D-85EB6DF9D736}"/>
              </a:ext>
            </a:extLst>
          </p:cNvPr>
          <p:cNvSpPr/>
          <p:nvPr/>
        </p:nvSpPr>
        <p:spPr>
          <a:xfrm>
            <a:off x="298014" y="2830370"/>
            <a:ext cx="6324697" cy="3769436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CONECTANDO MENTES, CREANDO EL FUTURO</a:t>
            </a:r>
            <a:endParaRPr lang="es-E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s-ES_tradnl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05C5C6D-FEF0-4584-AEC8-48AFC5F64408}"/>
              </a:ext>
            </a:extLst>
          </p:cNvPr>
          <p:cNvSpPr txBox="1"/>
          <p:nvPr/>
        </p:nvSpPr>
        <p:spPr>
          <a:xfrm>
            <a:off x="7371698" y="1372674"/>
            <a:ext cx="40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Video introductorio Expo :</a:t>
            </a:r>
            <a:endParaRPr lang="es-CL" sz="2400" dirty="0"/>
          </a:p>
        </p:txBody>
      </p:sp>
      <p:pic>
        <p:nvPicPr>
          <p:cNvPr id="33" name="Dubai ProChile video cortado">
            <a:hlinkClick r:id="" action="ppaction://media"/>
            <a:extLst>
              <a:ext uri="{FF2B5EF4-FFF2-40B4-BE49-F238E27FC236}">
                <a16:creationId xmlns:a16="http://schemas.microsoft.com/office/drawing/2014/main" id="{C03DA835-A55C-44B3-B6F9-F7FED49E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8636" y="2249088"/>
            <a:ext cx="5245698" cy="29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28643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0" spc="0" dirty="0">
                <a:solidFill>
                  <a:srgbClr val="EB00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Chile en Expo </a:t>
            </a:r>
            <a:r>
              <a:rPr lang="es-ES_tradnl" sz="2000" b="0" spc="0" dirty="0" err="1">
                <a:solidFill>
                  <a:srgbClr val="EB00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Dubai</a:t>
            </a:r>
            <a:r>
              <a:rPr lang="es-ES_tradnl" sz="2000" b="0" spc="0" dirty="0">
                <a:solidFill>
                  <a:srgbClr val="EB00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</a:t>
            </a:r>
            <a:endParaRPr lang="es-ES" sz="2000" b="0" spc="0" dirty="0">
              <a:solidFill>
                <a:srgbClr val="EB0028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4058A260-A5D2-441B-8D9B-BE78388BEFE6}"/>
              </a:ext>
            </a:extLst>
          </p:cNvPr>
          <p:cNvSpPr txBox="1"/>
          <p:nvPr/>
        </p:nvSpPr>
        <p:spPr>
          <a:xfrm>
            <a:off x="626737" y="1196752"/>
            <a:ext cx="8799762" cy="4943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L"/>
            </a:defPPr>
            <a:lvl1pPr marL="298450" indent="-285750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Ø"/>
              <a:defRPr sz="2200" spc="-2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Expo 2020, Es la primer expo universal que se realiza en la zona de MENASA (Medio oriente, África y Sur de Asia).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s-CL" spc="-2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Se esperan más de 25 millones de visitantes </a:t>
            </a:r>
          </a:p>
          <a:p>
            <a:pPr marL="12700" indent="0">
              <a:buNone/>
            </a:pPr>
            <a:endParaRPr lang="es-CL" sz="1800" dirty="0">
              <a:solidFill>
                <a:schemeClr val="tx1"/>
              </a:solidFill>
              <a:latin typeface="+mj-lt"/>
            </a:endParaRPr>
          </a:p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Chile </a:t>
            </a:r>
            <a:r>
              <a:rPr lang="es-CL" sz="1800" dirty="0">
                <a:solidFill>
                  <a:schemeClr val="tx1"/>
                </a:solidFill>
                <a:latin typeface="+mj-lt"/>
                <a:cs typeface="+mn-cs"/>
              </a:rPr>
              <a:t>participará con un 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pabellón de aprox. 600 m2., en la zona de Movilidad.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s-CL" spc="-2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Será un espacio orientado a ser un centro de negocios</a:t>
            </a:r>
          </a:p>
          <a:p>
            <a:pPr lvl="1"/>
            <a:endParaRPr lang="es-CL" dirty="0">
              <a:solidFill>
                <a:schemeClr val="tx1"/>
              </a:solidFill>
              <a:latin typeface="+mj-lt"/>
            </a:endParaRPr>
          </a:p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3 temas principales: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s-CL" spc="-2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Seguridad Alimentaria y Logística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s-CL" spc="-2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Sustentabilidad y Energías Renovables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s-CL" spc="-2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Innovación y </a:t>
            </a:r>
            <a:r>
              <a:rPr lang="es-CL" spc="-2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StarUps</a:t>
            </a:r>
            <a:endParaRPr lang="es-CL" spc="-2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628650" lvl="2"/>
            <a:endParaRPr lang="es-CL" dirty="0">
              <a:solidFill>
                <a:schemeClr val="tx1"/>
              </a:solidFill>
              <a:latin typeface="+mj-lt"/>
            </a:endParaRPr>
          </a:p>
          <a:p>
            <a:r>
              <a:rPr lang="es-CL" sz="1800" dirty="0">
                <a:solidFill>
                  <a:schemeClr val="tx1"/>
                </a:solidFill>
                <a:latin typeface="+mj-lt"/>
              </a:rPr>
              <a:t>Fechas: Desde el 01 de Octubre 2021 a 31 de Marzo 2022</a:t>
            </a:r>
          </a:p>
          <a:p>
            <a:endParaRPr lang="es-C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caja, cama, tabla&#10;&#10;Descripción generada automáticamente">
            <a:extLst>
              <a:ext uri="{FF2B5EF4-FFF2-40B4-BE49-F238E27FC236}">
                <a16:creationId xmlns:a16="http://schemas.microsoft.com/office/drawing/2014/main" id="{3EC97FF1-A6C1-4824-94B9-53729006B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3" b="14388"/>
          <a:stretch/>
        </p:blipFill>
        <p:spPr>
          <a:xfrm>
            <a:off x="0" y="578818"/>
            <a:ext cx="12190552" cy="6277401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FDE03766-A524-5541-90E2-27A4009816B5}"/>
              </a:ext>
            </a:extLst>
          </p:cNvPr>
          <p:cNvSpPr/>
          <p:nvPr/>
        </p:nvSpPr>
        <p:spPr>
          <a:xfrm>
            <a:off x="0" y="0"/>
            <a:ext cx="12190552" cy="6856219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61000"/>
                </a:schemeClr>
              </a:gs>
              <a:gs pos="100000">
                <a:srgbClr val="6F4B4B">
                  <a:lumMod val="2000"/>
                  <a:alpha val="0"/>
                </a:srgbClr>
              </a:gs>
              <a:gs pos="22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71E9DF-5B04-4705-914C-D101E8298AC2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Render del Pabellón Chileno</a:t>
            </a:r>
          </a:p>
        </p:txBody>
      </p: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AC7B0-CB0D-D84A-A4D6-E32975EC0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cxnSp>
        <p:nvCxnSpPr>
          <p:cNvPr id="4" name="Conector recto de flecha 3"/>
          <p:cNvCxnSpPr>
            <a:cxnSpLocks/>
          </p:cNvCxnSpPr>
          <p:nvPr/>
        </p:nvCxnSpPr>
        <p:spPr>
          <a:xfrm flipV="1">
            <a:off x="2279576" y="2129650"/>
            <a:ext cx="1368152" cy="14752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45625" y="165508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19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B349D72-2261-8F42-BE16-412201134C6D}"/>
              </a:ext>
            </a:extLst>
          </p:cNvPr>
          <p:cNvGrpSpPr/>
          <p:nvPr/>
        </p:nvGrpSpPr>
        <p:grpSpPr>
          <a:xfrm>
            <a:off x="30091" y="126705"/>
            <a:ext cx="12200643" cy="6880568"/>
            <a:chOff x="0" y="-8509"/>
            <a:chExt cx="12200643" cy="6880568"/>
          </a:xfrm>
        </p:grpSpPr>
        <p:pic>
          <p:nvPicPr>
            <p:cNvPr id="14" name="Imagen 13" descr="Imagen que contiene exterior, montaña, naturaleza, hombre&#10;&#10;Descripción generada automáticamente">
              <a:extLst>
                <a:ext uri="{FF2B5EF4-FFF2-40B4-BE49-F238E27FC236}">
                  <a16:creationId xmlns:a16="http://schemas.microsoft.com/office/drawing/2014/main" id="{A7CCDD3D-E29A-2144-91E8-9BC3AA73A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30"/>
            <a:stretch/>
          </p:blipFill>
          <p:spPr>
            <a:xfrm>
              <a:off x="0" y="3596018"/>
              <a:ext cx="12200643" cy="3276041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9A82E-CCDE-C549-84B5-EC7E2C73075D}"/>
                </a:ext>
              </a:extLst>
            </p:cNvPr>
            <p:cNvSpPr/>
            <p:nvPr/>
          </p:nvSpPr>
          <p:spPr>
            <a:xfrm>
              <a:off x="1448" y="-8509"/>
              <a:ext cx="12190552" cy="6866509"/>
            </a:xfrm>
            <a:prstGeom prst="rect">
              <a:avLst/>
            </a:prstGeom>
            <a:gradFill flip="none" rotWithShape="1">
              <a:gsLst>
                <a:gs pos="78000">
                  <a:schemeClr val="bg1"/>
                </a:gs>
                <a:gs pos="100000">
                  <a:srgbClr val="6F4B4B">
                    <a:lumMod val="2000"/>
                    <a:alpha val="31000"/>
                  </a:srgbClr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27" name="Línea">
            <a:extLst>
              <a:ext uri="{FF2B5EF4-FFF2-40B4-BE49-F238E27FC236}">
                <a16:creationId xmlns:a16="http://schemas.microsoft.com/office/drawing/2014/main" id="{4D8A5C53-67B2-BD4F-9D85-96D80521E4E8}"/>
              </a:ext>
            </a:extLst>
          </p:cNvPr>
          <p:cNvSpPr/>
          <p:nvPr/>
        </p:nvSpPr>
        <p:spPr>
          <a:xfrm flipH="1" flipV="1">
            <a:off x="1449" y="700033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>
              <a:solidFill>
                <a:srgbClr val="555559"/>
              </a:solidFill>
            </a:endParaRPr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id="{FD1B180A-3BE4-4648-93A4-C769EA6B1FDA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63656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Render del Pabellón Chileno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61C2E7-E5F3-6F47-891E-9B6148BBB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pic>
        <p:nvPicPr>
          <p:cNvPr id="10" name="Picture 2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DB4F8F6B-DBD9-4CE4-B4B3-090D76F5E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484620"/>
            <a:ext cx="4444604" cy="2500090"/>
          </a:xfrm>
          <a:prstGeom prst="rect">
            <a:avLst/>
          </a:prstGeom>
        </p:spPr>
      </p:pic>
      <p:pic>
        <p:nvPicPr>
          <p:cNvPr id="11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2FFE52-F787-4357-B2C7-90D40B082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99" y="1484620"/>
            <a:ext cx="4444602" cy="250008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471CADE-050B-4250-A67A-11D491B5A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97" y="4304561"/>
            <a:ext cx="4409096" cy="24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F71E9DF-5B04-4705-914C-D101E8298AC2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Espacios de exhibición Pabellón Chileno</a:t>
            </a:r>
          </a:p>
        </p:txBody>
      </p: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AC7B0-CB0D-D84A-A4D6-E32975EC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86F7E9-5BE2-44DA-A067-DBD1DE53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8" y="911292"/>
            <a:ext cx="8420100" cy="57435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7340A0-8FD4-4F4A-A9F7-D5A3E7012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4869160"/>
            <a:ext cx="27908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>
            <a:extLst>
              <a:ext uri="{FF2B5EF4-FFF2-40B4-BE49-F238E27FC236}">
                <a16:creationId xmlns:a16="http://schemas.microsoft.com/office/drawing/2014/main" id="{FDE03766-A524-5541-90E2-27A4009816B5}"/>
              </a:ext>
            </a:extLst>
          </p:cNvPr>
          <p:cNvSpPr/>
          <p:nvPr/>
        </p:nvSpPr>
        <p:spPr>
          <a:xfrm>
            <a:off x="0" y="1781"/>
            <a:ext cx="12190552" cy="6856219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61000"/>
                </a:schemeClr>
              </a:gs>
              <a:gs pos="100000">
                <a:srgbClr val="6F4B4B">
                  <a:lumMod val="2000"/>
                  <a:alpha val="0"/>
                </a:srgbClr>
              </a:gs>
              <a:gs pos="22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71E9DF-5B04-4705-914C-D101E8298AC2}"/>
              </a:ext>
            </a:extLst>
          </p:cNvPr>
          <p:cNvSpPr txBox="1"/>
          <p:nvPr/>
        </p:nvSpPr>
        <p:spPr>
          <a:xfrm>
            <a:off x="335360" y="265028"/>
            <a:ext cx="8110773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800"/>
              </a:spcBef>
              <a:defRPr sz="3200" b="1" spc="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ts val="2140"/>
              </a:lnSpc>
            </a:pPr>
            <a:r>
              <a:rPr lang="es-ES" sz="2000" b="0" spc="0" dirty="0">
                <a:solidFill>
                  <a:srgbClr val="55555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EXPO 2020 DUBÁI </a:t>
            </a:r>
            <a:r>
              <a:rPr lang="es-ES" sz="200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|</a:t>
            </a:r>
            <a:r>
              <a:rPr lang="es-ES" sz="2000" b="0" spc="0" dirty="0">
                <a:solidFill>
                  <a:srgbClr val="EB0028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Espacios de exhibición Pabellón Chileno</a:t>
            </a:r>
          </a:p>
        </p:txBody>
      </p:sp>
      <p:sp>
        <p:nvSpPr>
          <p:cNvPr id="35" name="Línea">
            <a:extLst>
              <a:ext uri="{FF2B5EF4-FFF2-40B4-BE49-F238E27FC236}">
                <a16:creationId xmlns:a16="http://schemas.microsoft.com/office/drawing/2014/main" id="{D7B7243A-946E-E14F-A9B6-81FD4B2E150E}"/>
              </a:ext>
            </a:extLst>
          </p:cNvPr>
          <p:cNvSpPr/>
          <p:nvPr/>
        </p:nvSpPr>
        <p:spPr>
          <a:xfrm flipH="1" flipV="1">
            <a:off x="0" y="718908"/>
            <a:ext cx="6670615" cy="0"/>
          </a:xfrm>
          <a:prstGeom prst="line">
            <a:avLst/>
          </a:prstGeom>
          <a:ln w="127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580409">
              <a:defRPr sz="5000">
                <a:solidFill>
                  <a:srgbClr val="434343"/>
                </a:solidFill>
              </a:defRPr>
            </a:pPr>
            <a:endParaRPr sz="3516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AC7B0-CB0D-D84A-A4D6-E32975EC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3" b="16396"/>
          <a:stretch/>
        </p:blipFill>
        <p:spPr>
          <a:xfrm>
            <a:off x="9663680" y="126705"/>
            <a:ext cx="2319782" cy="7845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6137" y="92571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Los tres temas principales serán parte del </a:t>
            </a:r>
            <a:r>
              <a:rPr lang="es-CL" dirty="0" err="1"/>
              <a:t>layout</a:t>
            </a:r>
            <a:r>
              <a:rPr lang="es-CL" dirty="0"/>
              <a:t> de exhibición: “Seguridad Alimentaria y Logística”; “Sustentabilidad y Energías Renovables”; “Innovación y </a:t>
            </a:r>
            <a:r>
              <a:rPr lang="es-CL" dirty="0" err="1"/>
              <a:t>Startups</a:t>
            </a:r>
            <a:r>
              <a:rPr lang="es-CL" dirty="0"/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7E692412-E92B-4252-B010-13E4235F7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"/>
          <a:stretch/>
        </p:blipFill>
        <p:spPr bwMode="auto">
          <a:xfrm>
            <a:off x="162515" y="2330573"/>
            <a:ext cx="11866970" cy="3703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8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s 8">
      <a:dk1>
        <a:srgbClr val="545458"/>
      </a:dk1>
      <a:lt1>
        <a:srgbClr val="FFFFFF"/>
      </a:lt1>
      <a:dk2>
        <a:srgbClr val="1F497D"/>
      </a:dk2>
      <a:lt2>
        <a:srgbClr val="EEECE1"/>
      </a:lt2>
      <a:accent1>
        <a:srgbClr val="EB0028"/>
      </a:accent1>
      <a:accent2>
        <a:srgbClr val="EB002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A300"/>
      </a:hlink>
      <a:folHlink>
        <a:srgbClr val="B17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1CF5EC0A9CF948B157F63D3D05F776" ma:contentTypeVersion="9" ma:contentTypeDescription="Create a new document." ma:contentTypeScope="" ma:versionID="abe7498f8cdb2efaef6043132f63fb25">
  <xsd:schema xmlns:xsd="http://www.w3.org/2001/XMLSchema" xmlns:xs="http://www.w3.org/2001/XMLSchema" xmlns:p="http://schemas.microsoft.com/office/2006/metadata/properties" xmlns:ns3="a496920f-4d6a-4f9e-a3ed-64451238d0c0" xmlns:ns4="6bb7f157-8f88-4ebf-b690-c1b82d860a6e" targetNamespace="http://schemas.microsoft.com/office/2006/metadata/properties" ma:root="true" ma:fieldsID="15e3a0fe0300ae4973f5d88b15474753" ns3:_="" ns4:_="">
    <xsd:import namespace="a496920f-4d6a-4f9e-a3ed-64451238d0c0"/>
    <xsd:import namespace="6bb7f157-8f88-4ebf-b690-c1b82d860a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6920f-4d6a-4f9e-a3ed-64451238d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7f157-8f88-4ebf-b690-c1b82d860a6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56DCB2-6F3C-4C68-8271-287563251088}">
  <ds:schemaRefs>
    <ds:schemaRef ds:uri="a496920f-4d6a-4f9e-a3ed-64451238d0c0"/>
    <ds:schemaRef ds:uri="http://schemas.microsoft.com/office/infopath/2007/PartnerControls"/>
    <ds:schemaRef ds:uri="http://purl.org/dc/elements/1.1/"/>
    <ds:schemaRef ds:uri="6bb7f157-8f88-4ebf-b690-c1b82d860a6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23ADAD-B260-475C-9BC6-324FDB0B79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96920f-4d6a-4f9e-a3ed-64451238d0c0"/>
    <ds:schemaRef ds:uri="6bb7f157-8f88-4ebf-b690-c1b82d860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97CEA-651C-4F5C-8AD7-B2EF74CB27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23283</TotalTime>
  <Words>758</Words>
  <Application>Microsoft Macintosh PowerPoint</Application>
  <PresentationFormat>Panorámica</PresentationFormat>
  <Paragraphs>105</Paragraphs>
  <Slides>18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Aravena</dc:creator>
  <cp:lastModifiedBy>Microsoft Office User</cp:lastModifiedBy>
  <cp:revision>526</cp:revision>
  <cp:lastPrinted>2019-03-04T08:35:14Z</cp:lastPrinted>
  <dcterms:created xsi:type="dcterms:W3CDTF">2011-12-19T20:36:29Z</dcterms:created>
  <dcterms:modified xsi:type="dcterms:W3CDTF">2021-04-29T23:00:36Z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0x010100141CF5EC0A9CF948B157F63D3D05F776</vt:lpwstr>
  </property>
</Properties>
</file>